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56" r:id="rId5"/>
    <p:sldId id="258" r:id="rId6"/>
    <p:sldId id="259" r:id="rId7"/>
    <p:sldId id="260" r:id="rId8"/>
    <p:sldId id="262" r:id="rId9"/>
    <p:sldId id="263" r:id="rId10"/>
    <p:sldId id="269" r:id="rId11"/>
    <p:sldId id="271" r:id="rId12"/>
    <p:sldId id="264" r:id="rId13"/>
    <p:sldId id="265" r:id="rId14"/>
    <p:sldId id="266" r:id="rId15"/>
    <p:sldId id="267" r:id="rId16"/>
    <p:sldId id="270" r:id="rId17"/>
    <p:sldId id="268" r:id="rId18"/>
  </p:sldIdLst>
  <p:sldSz cx="12188825" cy="6858000"/>
  <p:notesSz cx="6858000" cy="9144000"/>
  <p:defaultTextStyle>
    <a:defPPr rtl="0">
      <a:defRPr lang="el-gr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3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492" autoAdjust="0"/>
  </p:normalViewPr>
  <p:slideViewPr>
    <p:cSldViewPr>
      <p:cViewPr varScale="1">
        <p:scale>
          <a:sx n="34" d="100"/>
          <a:sy n="34" d="100"/>
        </p:scale>
        <p:origin x="1003" y="48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90" d="100"/>
          <a:sy n="90" d="100"/>
        </p:scale>
        <p:origin x="3774" y="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F56E2B6-AE43-4167-A255-B0B68E475548}" type="datetime1">
              <a:rPr lang="el-GR" smtClean="0"/>
              <a:t>15/3/2025</a:t>
            </a:fld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E322BB-75AD-4A1E-9661-2724167329F0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12705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0E1605-81C9-4DB4-AFA6-7AB2FDD36C6D}" type="datetime1">
              <a:rPr lang="el-GR" smtClean="0"/>
              <a:pPr/>
              <a:t>15/3/2025</a:t>
            </a:fld>
            <a:endParaRPr lang="el-GR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l-GR" dirty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l-GR" dirty="0"/>
              <a:t>Στυλ υποδείγματος κειμένου</a:t>
            </a:r>
          </a:p>
          <a:p>
            <a:pPr lvl="1" rtl="0"/>
            <a:r>
              <a:rPr lang="el-GR" dirty="0"/>
              <a:t>Δεύτερου επιπέδου</a:t>
            </a:r>
          </a:p>
          <a:p>
            <a:pPr lvl="2" rtl="0"/>
            <a:r>
              <a:rPr lang="el-GR" dirty="0"/>
              <a:t>Τρίτου επιπέδου</a:t>
            </a:r>
          </a:p>
          <a:p>
            <a:pPr lvl="3" rtl="0"/>
            <a:r>
              <a:rPr lang="el-GR" dirty="0"/>
              <a:t>Τέταρτου επιπέδου</a:t>
            </a:r>
          </a:p>
          <a:p>
            <a:pPr lvl="4" rtl="0"/>
            <a:r>
              <a:rPr lang="el-GR" dirty="0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045B7DE-1198-4F2F-B574-CA8CAE341642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82312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B045B7DE-1198-4F2F-B574-CA8CAE341642}" type="slidenum">
              <a:rPr lang="el-GR" smtClean="0"/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298405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B045B7DE-1198-4F2F-B574-CA8CAE341642}" type="slidenum">
              <a:rPr lang="el-GR" smtClean="0"/>
              <a:t>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9325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τετράγωνα"/>
          <p:cNvGrpSpPr/>
          <p:nvPr/>
        </p:nvGrpSpPr>
        <p:grpSpPr>
          <a:xfrm>
            <a:off x="0" y="1135743"/>
            <a:ext cx="1622332" cy="799981"/>
            <a:chOff x="0" y="452558"/>
            <a:chExt cx="914400" cy="524182"/>
          </a:xfrm>
        </p:grpSpPr>
        <p:sp>
          <p:nvSpPr>
            <p:cNvPr id="8" name="Στρογγυλεμένο ορθογώνιο 7"/>
            <p:cNvSpPr/>
            <p:nvPr/>
          </p:nvSpPr>
          <p:spPr>
            <a:xfrm>
              <a:off x="591671" y="452558"/>
              <a:ext cx="322729" cy="524180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l-GR" dirty="0"/>
            </a:p>
          </p:txBody>
        </p:sp>
        <p:sp>
          <p:nvSpPr>
            <p:cNvPr id="9" name="Στρογγυλεμένο ορθογώνιο 8"/>
            <p:cNvSpPr/>
            <p:nvPr/>
          </p:nvSpPr>
          <p:spPr>
            <a:xfrm>
              <a:off x="215154" y="452558"/>
              <a:ext cx="322729" cy="52418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l-GR" dirty="0"/>
            </a:p>
          </p:txBody>
        </p:sp>
        <p:sp>
          <p:nvSpPr>
            <p:cNvPr id="10" name="Ορθογώνιο με στρογγυλεμένες γωνίες στην ίδια πλευρά 9"/>
            <p:cNvSpPr/>
            <p:nvPr/>
          </p:nvSpPr>
          <p:spPr>
            <a:xfrm rot="5400000">
              <a:off x="-181408" y="633966"/>
              <a:ext cx="524182" cy="161366"/>
            </a:xfrm>
            <a:prstGeom prst="round2SameRect">
              <a:avLst>
                <a:gd name="adj1" fmla="val 29167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l-GR" dirty="0"/>
            </a:p>
          </p:txBody>
        </p:sp>
      </p:grp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828324" y="362396"/>
            <a:ext cx="9141619" cy="1676400"/>
          </a:xfrm>
        </p:spPr>
        <p:txBody>
          <a:bodyPr rtlCol="0">
            <a:noAutofit/>
          </a:bodyPr>
          <a:lstStyle>
            <a:lvl1pPr rtl="0">
              <a:lnSpc>
                <a:spcPct val="80000"/>
              </a:lnSpc>
              <a:defRPr sz="6000"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828324" y="2089595"/>
            <a:ext cx="9141619" cy="886344"/>
          </a:xfrm>
        </p:spPr>
        <p:txBody>
          <a:bodyPr rtlCol="0">
            <a:normAutofit/>
          </a:bodyPr>
          <a:lstStyle>
            <a:lvl1pPr marL="0" indent="0" algn="l">
              <a:buNone/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l-GR"/>
              <a:t>Κάντε κλικ για να επεξεργαστείτε τον υπότιτλο του υποδείγματος</a:t>
            </a:r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A8DD68F-37AD-4AB2-A9C7-73FBE29C7BC9}" type="datetime1">
              <a:rPr lang="el-GR" smtClean="0"/>
              <a:pPr/>
              <a:t>15/3/2025</a:t>
            </a:fld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87510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C6F619D-520F-4A1A-B824-7819F3195F43}" type="datetime1">
              <a:rPr lang="el-GR" smtClean="0"/>
              <a:pPr/>
              <a:t>15/3/2025</a:t>
            </a:fld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4082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τετράγωνα"/>
          <p:cNvGrpSpPr/>
          <p:nvPr/>
        </p:nvGrpSpPr>
        <p:grpSpPr>
          <a:xfrm rot="5400000">
            <a:off x="9583007" y="233864"/>
            <a:ext cx="1063300" cy="524046"/>
            <a:chOff x="0" y="452558"/>
            <a:chExt cx="914400" cy="524182"/>
          </a:xfrm>
        </p:grpSpPr>
        <p:sp>
          <p:nvSpPr>
            <p:cNvPr id="8" name="Στρογγυλεμένο ορθογώνιο 7"/>
            <p:cNvSpPr/>
            <p:nvPr/>
          </p:nvSpPr>
          <p:spPr>
            <a:xfrm>
              <a:off x="591671" y="452558"/>
              <a:ext cx="322729" cy="524180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l-GR" dirty="0"/>
            </a:p>
          </p:txBody>
        </p:sp>
        <p:sp>
          <p:nvSpPr>
            <p:cNvPr id="9" name="Στρογγυλεμένο ορθογώνιο 8"/>
            <p:cNvSpPr/>
            <p:nvPr/>
          </p:nvSpPr>
          <p:spPr>
            <a:xfrm>
              <a:off x="215154" y="452558"/>
              <a:ext cx="322729" cy="52418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l-GR" dirty="0"/>
            </a:p>
          </p:txBody>
        </p:sp>
        <p:sp>
          <p:nvSpPr>
            <p:cNvPr id="10" name="Ορθογώνιο με στρογγυλεμένες γωνίες στην ίδια πλευρά 9"/>
            <p:cNvSpPr/>
            <p:nvPr/>
          </p:nvSpPr>
          <p:spPr>
            <a:xfrm rot="5400000">
              <a:off x="-181408" y="633966"/>
              <a:ext cx="524182" cy="161366"/>
            </a:xfrm>
            <a:prstGeom prst="round2SameRect">
              <a:avLst>
                <a:gd name="adj1" fmla="val 29167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l-GR" dirty="0"/>
            </a:p>
          </p:txBody>
        </p:sp>
      </p:grpSp>
      <p:grpSp>
        <p:nvGrpSpPr>
          <p:cNvPr id="15" name="γραφικό κάτω πλευράς"/>
          <p:cNvGrpSpPr/>
          <p:nvPr/>
        </p:nvGrpSpPr>
        <p:grpSpPr>
          <a:xfrm>
            <a:off x="0" y="5395517"/>
            <a:ext cx="12188825" cy="1462483"/>
            <a:chOff x="0" y="4046638"/>
            <a:chExt cx="9144000" cy="1096862"/>
          </a:xfrm>
        </p:grpSpPr>
        <p:sp>
          <p:nvSpPr>
            <p:cNvPr id="16" name="Ελεύθερη σχεδίαση 15"/>
            <p:cNvSpPr/>
            <p:nvPr/>
          </p:nvSpPr>
          <p:spPr bwMode="ltGray">
            <a:xfrm rot="5400000">
              <a:off x="4119794" y="119293"/>
              <a:ext cx="904412" cy="9144000"/>
            </a:xfrm>
            <a:custGeom>
              <a:avLst/>
              <a:gdLst/>
              <a:ahLst/>
              <a:cxnLst/>
              <a:rect l="l" t="t" r="r" b="b"/>
              <a:pathLst>
                <a:path w="904412" h="9144000">
                  <a:moveTo>
                    <a:pt x="0" y="0"/>
                  </a:moveTo>
                  <a:lnTo>
                    <a:pt x="904412" y="0"/>
                  </a:lnTo>
                  <a:lnTo>
                    <a:pt x="904412" y="9144000"/>
                  </a:lnTo>
                  <a:lnTo>
                    <a:pt x="391235" y="9144000"/>
                  </a:lnTo>
                  <a:cubicBezTo>
                    <a:pt x="445385" y="6730684"/>
                    <a:pt x="250230" y="1995757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l-GR" dirty="0"/>
            </a:p>
          </p:txBody>
        </p:sp>
        <p:sp>
          <p:nvSpPr>
            <p:cNvPr id="17" name="Ορθογώνιο 72"/>
            <p:cNvSpPr/>
            <p:nvPr/>
          </p:nvSpPr>
          <p:spPr bwMode="ltGray">
            <a:xfrm rot="5400000">
              <a:off x="4023569" y="23069"/>
              <a:ext cx="1096862" cy="9144000"/>
            </a:xfrm>
            <a:custGeom>
              <a:avLst/>
              <a:gdLst/>
              <a:ahLst/>
              <a:cxnLst/>
              <a:rect l="l" t="t" r="r" b="b"/>
              <a:pathLst>
                <a:path w="1096862" h="9144000">
                  <a:moveTo>
                    <a:pt x="1096861" y="9136375"/>
                  </a:moveTo>
                  <a:lnTo>
                    <a:pt x="1096861" y="0"/>
                  </a:lnTo>
                  <a:lnTo>
                    <a:pt x="1096862" y="0"/>
                  </a:lnTo>
                  <a:lnTo>
                    <a:pt x="1096862" y="9136375"/>
                  </a:lnTo>
                  <a:close/>
                  <a:moveTo>
                    <a:pt x="0" y="0"/>
                  </a:moveTo>
                  <a:lnTo>
                    <a:pt x="142171" y="0"/>
                  </a:lnTo>
                  <a:cubicBezTo>
                    <a:pt x="214017" y="532804"/>
                    <a:pt x="281641" y="1260834"/>
                    <a:pt x="340913" y="2087809"/>
                  </a:cubicBezTo>
                  <a:cubicBezTo>
                    <a:pt x="492781" y="4358443"/>
                    <a:pt x="587048" y="7374964"/>
                    <a:pt x="547354" y="9144000"/>
                  </a:cubicBezTo>
                  <a:lnTo>
                    <a:pt x="452132" y="9144000"/>
                  </a:lnTo>
                  <a:cubicBezTo>
                    <a:pt x="484963" y="4670358"/>
                    <a:pt x="240277" y="2482661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el-GR" dirty="0"/>
            </a:p>
          </p:txBody>
        </p:sp>
      </p:grpSp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9751060" y="1150514"/>
            <a:ext cx="1828324" cy="5021685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1218882" y="1150514"/>
            <a:ext cx="8227457" cy="5021685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0A79F74-70D7-4F9E-8BEC-D210CF9C1FCE}" type="datetime1">
              <a:rPr lang="el-GR" smtClean="0"/>
              <a:pPr/>
              <a:t>15/3/2025</a:t>
            </a:fld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1644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639BC7A7-DD54-45AC-8973-A4E1FA6B7D28}" type="datetime1">
              <a:rPr lang="el-GR" smtClean="0"/>
              <a:pPr/>
              <a:t>15/3/2025</a:t>
            </a:fld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3515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τετράγωνα"/>
          <p:cNvGrpSpPr/>
          <p:nvPr/>
        </p:nvGrpSpPr>
        <p:grpSpPr>
          <a:xfrm>
            <a:off x="0" y="3124415"/>
            <a:ext cx="1622332" cy="805061"/>
            <a:chOff x="0" y="2343311"/>
            <a:chExt cx="1217066" cy="603796"/>
          </a:xfrm>
        </p:grpSpPr>
        <p:sp>
          <p:nvSpPr>
            <p:cNvPr id="8" name="Στρογγυλεμένο ορθογώνιο 7"/>
            <p:cNvSpPr/>
            <p:nvPr/>
          </p:nvSpPr>
          <p:spPr>
            <a:xfrm>
              <a:off x="787514" y="2347123"/>
              <a:ext cx="429552" cy="599984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l-GR" dirty="0"/>
            </a:p>
          </p:txBody>
        </p:sp>
        <p:sp>
          <p:nvSpPr>
            <p:cNvPr id="9" name="Στρογγυλεμένο ορθογώνιο 8"/>
            <p:cNvSpPr/>
            <p:nvPr/>
          </p:nvSpPr>
          <p:spPr>
            <a:xfrm>
              <a:off x="286370" y="2347123"/>
              <a:ext cx="429552" cy="599984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l-GR" dirty="0"/>
            </a:p>
          </p:txBody>
        </p:sp>
        <p:sp>
          <p:nvSpPr>
            <p:cNvPr id="10" name="Ορθογώνιο με στρογγυλεμένες γωνίες στην ίδια πλευρά 9"/>
            <p:cNvSpPr/>
            <p:nvPr/>
          </p:nvSpPr>
          <p:spPr>
            <a:xfrm rot="5400000">
              <a:off x="-192604" y="2535915"/>
              <a:ext cx="599986" cy="214778"/>
            </a:xfrm>
            <a:prstGeom prst="round2SameRect">
              <a:avLst>
                <a:gd name="adj1" fmla="val 29167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l-GR" dirty="0"/>
            </a:p>
          </p:txBody>
        </p:sp>
      </p:grpSp>
      <p:grpSp>
        <p:nvGrpSpPr>
          <p:cNvPr id="19" name="γραφικό κάτω πλευράς"/>
          <p:cNvGrpSpPr/>
          <p:nvPr/>
        </p:nvGrpSpPr>
        <p:grpSpPr>
          <a:xfrm>
            <a:off x="0" y="5409216"/>
            <a:ext cx="12188825" cy="1462483"/>
            <a:chOff x="0" y="4056912"/>
            <a:chExt cx="9144000" cy="1096862"/>
          </a:xfrm>
        </p:grpSpPr>
        <p:sp>
          <p:nvSpPr>
            <p:cNvPr id="20" name="Ελεύθερη σχεδίαση 19"/>
            <p:cNvSpPr/>
            <p:nvPr/>
          </p:nvSpPr>
          <p:spPr bwMode="ltGray">
            <a:xfrm rot="5400000">
              <a:off x="4119794" y="119293"/>
              <a:ext cx="904412" cy="9144000"/>
            </a:xfrm>
            <a:custGeom>
              <a:avLst/>
              <a:gdLst/>
              <a:ahLst/>
              <a:cxnLst/>
              <a:rect l="l" t="t" r="r" b="b"/>
              <a:pathLst>
                <a:path w="904412" h="9144000">
                  <a:moveTo>
                    <a:pt x="0" y="0"/>
                  </a:moveTo>
                  <a:lnTo>
                    <a:pt x="904412" y="0"/>
                  </a:lnTo>
                  <a:lnTo>
                    <a:pt x="904412" y="9144000"/>
                  </a:lnTo>
                  <a:lnTo>
                    <a:pt x="391235" y="9144000"/>
                  </a:lnTo>
                  <a:cubicBezTo>
                    <a:pt x="445385" y="6730684"/>
                    <a:pt x="250230" y="1995757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l-GR" dirty="0"/>
            </a:p>
          </p:txBody>
        </p:sp>
        <p:sp>
          <p:nvSpPr>
            <p:cNvPr id="21" name="Ορθογώνιο 72"/>
            <p:cNvSpPr/>
            <p:nvPr/>
          </p:nvSpPr>
          <p:spPr bwMode="ltGray">
            <a:xfrm rot="5400000">
              <a:off x="4023569" y="33343"/>
              <a:ext cx="1096862" cy="9144000"/>
            </a:xfrm>
            <a:custGeom>
              <a:avLst/>
              <a:gdLst/>
              <a:ahLst/>
              <a:cxnLst/>
              <a:rect l="l" t="t" r="r" b="b"/>
              <a:pathLst>
                <a:path w="1096862" h="9144000">
                  <a:moveTo>
                    <a:pt x="1096861" y="9136375"/>
                  </a:moveTo>
                  <a:lnTo>
                    <a:pt x="1096861" y="0"/>
                  </a:lnTo>
                  <a:lnTo>
                    <a:pt x="1096862" y="0"/>
                  </a:lnTo>
                  <a:lnTo>
                    <a:pt x="1096862" y="9136375"/>
                  </a:lnTo>
                  <a:close/>
                  <a:moveTo>
                    <a:pt x="0" y="0"/>
                  </a:moveTo>
                  <a:lnTo>
                    <a:pt x="142171" y="0"/>
                  </a:lnTo>
                  <a:cubicBezTo>
                    <a:pt x="214017" y="532804"/>
                    <a:pt x="281641" y="1260834"/>
                    <a:pt x="340913" y="2087809"/>
                  </a:cubicBezTo>
                  <a:cubicBezTo>
                    <a:pt x="492781" y="4358443"/>
                    <a:pt x="587048" y="7374964"/>
                    <a:pt x="547354" y="9144000"/>
                  </a:cubicBezTo>
                  <a:lnTo>
                    <a:pt x="452132" y="9144000"/>
                  </a:lnTo>
                  <a:cubicBezTo>
                    <a:pt x="484963" y="4670358"/>
                    <a:pt x="240277" y="2482661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el-GR" dirty="0"/>
            </a:p>
          </p:txBody>
        </p:sp>
      </p:grp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828324" y="1932518"/>
            <a:ext cx="9141619" cy="2105367"/>
          </a:xfrm>
        </p:spPr>
        <p:txBody>
          <a:bodyPr rtlCol="0" anchor="b">
            <a:normAutofit/>
          </a:bodyPr>
          <a:lstStyle>
            <a:lvl1pPr algn="l" rtl="0">
              <a:defRPr sz="6000" b="0" cap="none" baseline="0"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828324" y="4084264"/>
            <a:ext cx="9141619" cy="933297"/>
          </a:xfrm>
        </p:spPr>
        <p:txBody>
          <a:bodyPr rtlCol="0" anchor="t">
            <a:normAutofit/>
          </a:bodyPr>
          <a:lstStyle>
            <a:lvl1pPr marL="0" indent="0">
              <a:buNone/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5" name="Σύμβολο κράτησης θέσης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DB6EF56-45F9-4D14-99C6-364B04B55E0E}" type="datetime1">
              <a:rPr lang="el-GR" smtClean="0"/>
              <a:pPr/>
              <a:t>15/3/2025</a:t>
            </a:fld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35693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41412" y="152400"/>
            <a:ext cx="9751060" cy="1295400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1141412" y="1600200"/>
            <a:ext cx="4875530" cy="4572000"/>
          </a:xfrm>
        </p:spPr>
        <p:txBody>
          <a:bodyPr rtlCol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094412" y="1600200"/>
            <a:ext cx="4875530" cy="4572000"/>
          </a:xfrm>
        </p:spPr>
        <p:txBody>
          <a:bodyPr rtlCol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5" name="Σύμβολο κράτησης θέσης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31BB71A-FE00-4C05-B746-34A2EEB30D3C}" type="datetime1">
              <a:rPr lang="el-GR" smtClean="0"/>
              <a:pPr/>
              <a:t>15/3/2025</a:t>
            </a:fld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97796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41412" y="152400"/>
            <a:ext cx="9751060" cy="1295400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141412" y="1524000"/>
            <a:ext cx="4875530" cy="816429"/>
          </a:xfrm>
        </p:spPr>
        <p:txBody>
          <a:bodyPr rtlCol="0" anchor="ctr">
            <a:norm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1141412" y="2413000"/>
            <a:ext cx="4875530" cy="3759199"/>
          </a:xfrm>
        </p:spPr>
        <p:txBody>
          <a:bodyPr rtlCol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094412" y="1524000"/>
            <a:ext cx="4875530" cy="816429"/>
          </a:xfrm>
        </p:spPr>
        <p:txBody>
          <a:bodyPr rtlCol="0" anchor="ctr">
            <a:norm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094412" y="2413000"/>
            <a:ext cx="4875530" cy="3759199"/>
          </a:xfrm>
        </p:spPr>
        <p:txBody>
          <a:bodyPr rtlCol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7" name="Σύμβολο κράτησης θέσης ημερομηνίας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D10F616-E259-4408-A194-2F24237CE9C6}" type="datetime1">
              <a:rPr lang="el-GR" smtClean="0"/>
              <a:pPr/>
              <a:t>15/3/2025</a:t>
            </a:fld>
            <a:endParaRPr lang="el-GR" dirty="0"/>
          </a:p>
        </p:txBody>
      </p:sp>
      <p:sp>
        <p:nvSpPr>
          <p:cNvPr id="9" name="Σύμβολο κράτησης θέσης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87039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7855FD4D-B218-4ACB-B1C7-03CAA799C9BC}" type="datetime1">
              <a:rPr lang="el-GR" smtClean="0"/>
              <a:pPr/>
              <a:t>15/3/2025</a:t>
            </a:fld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6903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γραφικό κάτω πλευράς"/>
          <p:cNvGrpSpPr/>
          <p:nvPr/>
        </p:nvGrpSpPr>
        <p:grpSpPr>
          <a:xfrm>
            <a:off x="0" y="5409216"/>
            <a:ext cx="12188825" cy="1462483"/>
            <a:chOff x="0" y="4056912"/>
            <a:chExt cx="9144000" cy="1096862"/>
          </a:xfrm>
        </p:grpSpPr>
        <p:sp>
          <p:nvSpPr>
            <p:cNvPr id="9" name="Ελεύθερη σχεδίαση 8"/>
            <p:cNvSpPr/>
            <p:nvPr/>
          </p:nvSpPr>
          <p:spPr bwMode="ltGray">
            <a:xfrm rot="5400000">
              <a:off x="4119794" y="119293"/>
              <a:ext cx="904412" cy="9144000"/>
            </a:xfrm>
            <a:custGeom>
              <a:avLst/>
              <a:gdLst/>
              <a:ahLst/>
              <a:cxnLst/>
              <a:rect l="l" t="t" r="r" b="b"/>
              <a:pathLst>
                <a:path w="904412" h="9144000">
                  <a:moveTo>
                    <a:pt x="0" y="0"/>
                  </a:moveTo>
                  <a:lnTo>
                    <a:pt x="904412" y="0"/>
                  </a:lnTo>
                  <a:lnTo>
                    <a:pt x="904412" y="9144000"/>
                  </a:lnTo>
                  <a:lnTo>
                    <a:pt x="391235" y="9144000"/>
                  </a:lnTo>
                  <a:cubicBezTo>
                    <a:pt x="445385" y="6730684"/>
                    <a:pt x="250230" y="1995757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l-GR" dirty="0"/>
            </a:p>
          </p:txBody>
        </p:sp>
        <p:sp>
          <p:nvSpPr>
            <p:cNvPr id="10" name="Ορθογώνιο 72"/>
            <p:cNvSpPr/>
            <p:nvPr/>
          </p:nvSpPr>
          <p:spPr bwMode="ltGray">
            <a:xfrm rot="5400000">
              <a:off x="4023569" y="33343"/>
              <a:ext cx="1096862" cy="9144000"/>
            </a:xfrm>
            <a:custGeom>
              <a:avLst/>
              <a:gdLst/>
              <a:ahLst/>
              <a:cxnLst/>
              <a:rect l="l" t="t" r="r" b="b"/>
              <a:pathLst>
                <a:path w="1096862" h="9144000">
                  <a:moveTo>
                    <a:pt x="1096861" y="9136375"/>
                  </a:moveTo>
                  <a:lnTo>
                    <a:pt x="1096861" y="0"/>
                  </a:lnTo>
                  <a:lnTo>
                    <a:pt x="1096862" y="0"/>
                  </a:lnTo>
                  <a:lnTo>
                    <a:pt x="1096862" y="9136375"/>
                  </a:lnTo>
                  <a:close/>
                  <a:moveTo>
                    <a:pt x="0" y="0"/>
                  </a:moveTo>
                  <a:lnTo>
                    <a:pt x="142171" y="0"/>
                  </a:lnTo>
                  <a:cubicBezTo>
                    <a:pt x="214017" y="532804"/>
                    <a:pt x="281641" y="1260834"/>
                    <a:pt x="340913" y="2087809"/>
                  </a:cubicBezTo>
                  <a:cubicBezTo>
                    <a:pt x="492781" y="4358443"/>
                    <a:pt x="587048" y="7374964"/>
                    <a:pt x="547354" y="9144000"/>
                  </a:cubicBezTo>
                  <a:lnTo>
                    <a:pt x="452132" y="9144000"/>
                  </a:lnTo>
                  <a:cubicBezTo>
                    <a:pt x="484963" y="4670358"/>
                    <a:pt x="240277" y="2482661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el-GR" dirty="0"/>
            </a:p>
          </p:txBody>
        </p:sp>
      </p:grpSp>
      <p:sp>
        <p:nvSpPr>
          <p:cNvPr id="3" name="Σύμβολο κράτησης θέσης υποσέλιδου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2" name="Σύμβολο κράτησης θέσης ημερομηνίας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B185542-C9D4-47F5-9139-4AA1ABC2F419}" type="datetime1">
              <a:rPr lang="el-GR" smtClean="0"/>
              <a:pPr/>
              <a:t>15/3/2025</a:t>
            </a:fld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25395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>
            <a:lvl1pPr algn="l" rtl="0">
              <a:defRPr sz="3600" b="0"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875530" y="1600200"/>
            <a:ext cx="6094413" cy="4572000"/>
          </a:xfrm>
        </p:spPr>
        <p:txBody>
          <a:bodyPr rtlCol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218883" y="1600202"/>
            <a:ext cx="3453500" cy="4571999"/>
          </a:xfrm>
        </p:spPr>
        <p:txBody>
          <a:bodyPr rtlCol="0">
            <a:normAutofit/>
          </a:bodyPr>
          <a:lstStyle>
            <a:lvl1pPr marL="0" indent="0">
              <a:buNone/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5" name="Σύμβολο κράτησης θέσης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761E361-1147-4AD1-B46B-E3C53776BBDB}" type="datetime1">
              <a:rPr lang="el-GR" smtClean="0"/>
              <a:pPr/>
              <a:t>15/3/2025</a:t>
            </a:fld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83960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>
            <a:lvl1pPr algn="l" rtl="0">
              <a:defRPr sz="3600" b="0"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Θέση εικόνας 2" descr="Ένα κενό πλαίσιο κράτησης θέσης,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1218887" y="1600200"/>
            <a:ext cx="6703850" cy="3657600"/>
          </a:xfrm>
          <a:prstGeom prst="roundRect">
            <a:avLst>
              <a:gd name="adj" fmla="val 3098"/>
            </a:avLst>
          </a:prstGeom>
        </p:spPr>
        <p:txBody>
          <a:bodyPr rtlCol="0">
            <a:normAutofit/>
          </a:bodyPr>
          <a:lstStyle>
            <a:lvl1pPr marL="0" indent="0">
              <a:buNone/>
              <a:defRPr sz="27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pPr rtl="0"/>
            <a:r>
              <a:rPr lang="el-GR"/>
              <a:t>Κάντε κλικ στο εικονίδιο για να προσθέσετε εικόνα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125883" y="1600200"/>
            <a:ext cx="2844059" cy="3759200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5" name="Σύμβολο κράτησης θέσης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4CDBB7C-5303-4A6B-A755-A5F470B12F9C}" type="datetime1">
              <a:rPr lang="el-GR" smtClean="0"/>
              <a:pPr/>
              <a:t>15/3/2025</a:t>
            </a:fld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42985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γραφικό κάτω πλευράς"/>
          <p:cNvGrpSpPr/>
          <p:nvPr/>
        </p:nvGrpSpPr>
        <p:grpSpPr>
          <a:xfrm>
            <a:off x="0" y="5409216"/>
            <a:ext cx="12188825" cy="1462483"/>
            <a:chOff x="0" y="4056912"/>
            <a:chExt cx="9144000" cy="1096862"/>
          </a:xfrm>
        </p:grpSpPr>
        <p:sp>
          <p:nvSpPr>
            <p:cNvPr id="21" name="Ελεύθερη σχεδίαση 20"/>
            <p:cNvSpPr/>
            <p:nvPr/>
          </p:nvSpPr>
          <p:spPr bwMode="ltGray">
            <a:xfrm rot="5400000">
              <a:off x="4119794" y="119293"/>
              <a:ext cx="904412" cy="9144000"/>
            </a:xfrm>
            <a:custGeom>
              <a:avLst/>
              <a:gdLst/>
              <a:ahLst/>
              <a:cxnLst/>
              <a:rect l="l" t="t" r="r" b="b"/>
              <a:pathLst>
                <a:path w="904412" h="9144000">
                  <a:moveTo>
                    <a:pt x="0" y="0"/>
                  </a:moveTo>
                  <a:lnTo>
                    <a:pt x="904412" y="0"/>
                  </a:lnTo>
                  <a:lnTo>
                    <a:pt x="904412" y="9144000"/>
                  </a:lnTo>
                  <a:lnTo>
                    <a:pt x="391235" y="9144000"/>
                  </a:lnTo>
                  <a:cubicBezTo>
                    <a:pt x="445385" y="6730684"/>
                    <a:pt x="250230" y="1995757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l-GR" dirty="0"/>
            </a:p>
          </p:txBody>
        </p:sp>
        <p:sp>
          <p:nvSpPr>
            <p:cNvPr id="18" name="Ορθογώνιο 72"/>
            <p:cNvSpPr/>
            <p:nvPr/>
          </p:nvSpPr>
          <p:spPr bwMode="ltGray">
            <a:xfrm rot="5400000">
              <a:off x="4023569" y="33343"/>
              <a:ext cx="1096862" cy="9144000"/>
            </a:xfrm>
            <a:custGeom>
              <a:avLst/>
              <a:gdLst/>
              <a:ahLst/>
              <a:cxnLst/>
              <a:rect l="l" t="t" r="r" b="b"/>
              <a:pathLst>
                <a:path w="1096862" h="9144000">
                  <a:moveTo>
                    <a:pt x="1096861" y="9136375"/>
                  </a:moveTo>
                  <a:lnTo>
                    <a:pt x="1096861" y="0"/>
                  </a:lnTo>
                  <a:lnTo>
                    <a:pt x="1096862" y="0"/>
                  </a:lnTo>
                  <a:lnTo>
                    <a:pt x="1096862" y="9136375"/>
                  </a:lnTo>
                  <a:close/>
                  <a:moveTo>
                    <a:pt x="0" y="0"/>
                  </a:moveTo>
                  <a:lnTo>
                    <a:pt x="142171" y="0"/>
                  </a:lnTo>
                  <a:cubicBezTo>
                    <a:pt x="214017" y="532804"/>
                    <a:pt x="281641" y="1260834"/>
                    <a:pt x="340913" y="2087809"/>
                  </a:cubicBezTo>
                  <a:cubicBezTo>
                    <a:pt x="492781" y="4358443"/>
                    <a:pt x="587048" y="7374964"/>
                    <a:pt x="547354" y="9144000"/>
                  </a:cubicBezTo>
                  <a:lnTo>
                    <a:pt x="452132" y="9144000"/>
                  </a:lnTo>
                  <a:cubicBezTo>
                    <a:pt x="484963" y="4670358"/>
                    <a:pt x="240277" y="2482661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el-GR" dirty="0"/>
            </a:p>
          </p:txBody>
        </p:sp>
      </p:grpSp>
      <p:grpSp>
        <p:nvGrpSpPr>
          <p:cNvPr id="7" name="τετράγωνα"/>
          <p:cNvGrpSpPr/>
          <p:nvPr/>
        </p:nvGrpSpPr>
        <p:grpSpPr>
          <a:xfrm>
            <a:off x="1" y="800551"/>
            <a:ext cx="1063023" cy="524183"/>
            <a:chOff x="0" y="452558"/>
            <a:chExt cx="914400" cy="524182"/>
          </a:xfrm>
        </p:grpSpPr>
        <p:sp>
          <p:nvSpPr>
            <p:cNvPr id="8" name="Στρογγυλεμένο ορθογώνιο 7"/>
            <p:cNvSpPr/>
            <p:nvPr/>
          </p:nvSpPr>
          <p:spPr>
            <a:xfrm>
              <a:off x="591671" y="452558"/>
              <a:ext cx="322729" cy="524180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l-GR" dirty="0"/>
            </a:p>
          </p:txBody>
        </p:sp>
        <p:sp>
          <p:nvSpPr>
            <p:cNvPr id="9" name="Στρογγυλεμένο ορθογώνιο 8"/>
            <p:cNvSpPr/>
            <p:nvPr/>
          </p:nvSpPr>
          <p:spPr>
            <a:xfrm>
              <a:off x="215154" y="452558"/>
              <a:ext cx="322729" cy="52418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l-GR" dirty="0"/>
            </a:p>
          </p:txBody>
        </p:sp>
        <p:sp>
          <p:nvSpPr>
            <p:cNvPr id="10" name="Ορθογώνιο με στρογγυλεμένες γωνίες στην ίδια πλευρά 9"/>
            <p:cNvSpPr/>
            <p:nvPr/>
          </p:nvSpPr>
          <p:spPr>
            <a:xfrm rot="5400000">
              <a:off x="-181408" y="633966"/>
              <a:ext cx="524182" cy="161366"/>
            </a:xfrm>
            <a:prstGeom prst="round2SameRect">
              <a:avLst>
                <a:gd name="adj1" fmla="val 29167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l-GR" dirty="0"/>
            </a:p>
          </p:txBody>
        </p:sp>
      </p:grpSp>
      <p:sp>
        <p:nvSpPr>
          <p:cNvPr id="2" name="Σύμβολο κράτησης θέσης τίτλου 1"/>
          <p:cNvSpPr>
            <a:spLocks noGrp="1"/>
          </p:cNvSpPr>
          <p:nvPr>
            <p:ph type="title"/>
          </p:nvPr>
        </p:nvSpPr>
        <p:spPr>
          <a:xfrm>
            <a:off x="1218883" y="152400"/>
            <a:ext cx="9751060" cy="1295400"/>
          </a:xfrm>
          <a:prstGeom prst="rect">
            <a:avLst/>
          </a:prstGeom>
        </p:spPr>
        <p:txBody>
          <a:bodyPr vert="horz" lIns="121899" tIns="60949" rIns="121899" bIns="60949" rtlCol="0" anchor="b">
            <a:normAutofit/>
          </a:bodyPr>
          <a:lstStyle/>
          <a:p>
            <a:pPr rtl="0"/>
            <a:r>
              <a:rPr lang="el-GR" dirty="0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218883" y="1600200"/>
            <a:ext cx="9751060" cy="4572000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 rtl="0"/>
            <a:r>
              <a:rPr lang="el-GR" dirty="0"/>
              <a:t>Στυλ υποδείγματος κειμένου</a:t>
            </a:r>
          </a:p>
          <a:p>
            <a:pPr lvl="1" rtl="0"/>
            <a:r>
              <a:rPr lang="el-GR" dirty="0"/>
              <a:t>Δεύτερου επιπέδου</a:t>
            </a:r>
          </a:p>
          <a:p>
            <a:pPr lvl="2" rtl="0"/>
            <a:r>
              <a:rPr lang="el-GR" dirty="0"/>
              <a:t>Τρίτου επιπέδου</a:t>
            </a:r>
          </a:p>
          <a:p>
            <a:pPr lvl="3" rtl="0"/>
            <a:r>
              <a:rPr lang="el-GR" dirty="0"/>
              <a:t>Τέταρτου επιπέδου</a:t>
            </a:r>
          </a:p>
          <a:p>
            <a:pPr lvl="4" rtl="0"/>
            <a:r>
              <a:rPr lang="el-GR" dirty="0"/>
              <a:t>Πέμπτου επιπέδου</a:t>
            </a: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1218883" y="6448425"/>
            <a:ext cx="8288401" cy="180976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9547913" y="6448425"/>
            <a:ext cx="1422030" cy="180976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9E34E78-0B2C-4EE5-9EB9-A00BECE029F4}" type="datetime1">
              <a:rPr lang="el-GR" smtClean="0"/>
              <a:pPr/>
              <a:t>15/3/2025</a:t>
            </a:fld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11071516" y="6448425"/>
            <a:ext cx="812588" cy="180976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34C99D79-8A4B-4031-B1E0-AF26F8EDF2BC}" type="slidenum">
              <a:rPr lang="el-GR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82682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47" indent="-304747" algn="l" defTabSz="1218987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75000"/>
          </a:schemeClr>
        </a:buClr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55772" indent="-304747" algn="l" defTabSz="1218987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06797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57822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08847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59872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3010897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61922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912947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diatrofi-ygeia.gr/eleghos-varous-sinithies-pou-voithoun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el-GR" dirty="0"/>
              <a:t>Διατροφή και Ψυχολογία</a:t>
            </a:r>
          </a:p>
        </p:txBody>
      </p:sp>
    </p:spTree>
    <p:extLst>
      <p:ext uri="{BB962C8B-B14F-4D97-AF65-F5344CB8AC3E}">
        <p14:creationId xmlns:p14="http://schemas.microsoft.com/office/powerpoint/2010/main" val="2801835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92CD4A5-1759-4E73-B44D-1063CF5E9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8883" y="152400"/>
            <a:ext cx="9751060" cy="1295400"/>
          </a:xfrm>
        </p:spPr>
        <p:txBody>
          <a:bodyPr anchor="b">
            <a:normAutofit/>
          </a:bodyPr>
          <a:lstStyle/>
          <a:p>
            <a:r>
              <a:rPr lang="el-GR" b="1" dirty="0"/>
              <a:t>ΤΡΟΦΕΣ ΠΟΥ ΣΥΜΒΑΛΛΟΥΝ ΣΤΗΝ ΨΥΧΙΚΗ ΥΓΕΙΑ</a:t>
            </a:r>
          </a:p>
        </p:txBody>
      </p:sp>
      <p:pic>
        <p:nvPicPr>
          <p:cNvPr id="4098" name="Picture 2" descr="Διατροφή &amp; ψυχολογία: Τροφές που σε ηρεμούν | Σώμα &amp; Υγεία">
            <a:extLst>
              <a:ext uri="{FF2B5EF4-FFF2-40B4-BE49-F238E27FC236}">
                <a16:creationId xmlns:a16="http://schemas.microsoft.com/office/drawing/2014/main" id="{745D4817-E2CD-4853-8A17-3CAD43E21A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8350"/>
          <a:stretch/>
        </p:blipFill>
        <p:spPr bwMode="auto">
          <a:xfrm>
            <a:off x="4875530" y="1600200"/>
            <a:ext cx="6094413" cy="457200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365B893-6899-436E-BE1B-8C5DE2D814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8883" y="1600202"/>
            <a:ext cx="3453500" cy="4571999"/>
          </a:xfrm>
        </p:spPr>
        <p:txBody>
          <a:bodyPr>
            <a:normAutofit/>
          </a:bodyPr>
          <a:lstStyle/>
          <a:p>
            <a:r>
              <a:rPr lang="el-GR" sz="2400" b="1" dirty="0"/>
              <a:t>Ψάρι</a:t>
            </a:r>
            <a:r>
              <a:rPr lang="el-GR" sz="2400" dirty="0"/>
              <a:t>: </a:t>
            </a:r>
            <a:r>
              <a:rPr lang="el-GR" sz="2400" dirty="0">
                <a:solidFill>
                  <a:schemeClr val="tx1"/>
                </a:solidFill>
              </a:rPr>
              <a:t>χαμηλότερα επίπεδα κατάθλιψης, σωστή ανάπτυξη και λειτουργία του εγκεφάλου</a:t>
            </a:r>
          </a:p>
          <a:p>
            <a:r>
              <a:rPr lang="el-GR" sz="2400" b="1" dirty="0"/>
              <a:t>Πρεβιοτικά και προβιοτικά τρόφιμα</a:t>
            </a:r>
            <a:r>
              <a:rPr lang="el-GR" sz="2400" dirty="0"/>
              <a:t>: </a:t>
            </a:r>
            <a:r>
              <a:rPr lang="el-GR" sz="2400" dirty="0">
                <a:solidFill>
                  <a:schemeClr val="tx1"/>
                </a:solidFill>
              </a:rPr>
              <a:t>αύξηση επιπέδων σεροτονίνης</a:t>
            </a:r>
          </a:p>
          <a:p>
            <a:r>
              <a:rPr lang="el-GR" sz="2400" b="1" dirty="0"/>
              <a:t>Μαύρη σοκολάτα</a:t>
            </a:r>
            <a:r>
              <a:rPr lang="el-GR" sz="2400" dirty="0"/>
              <a:t>: </a:t>
            </a:r>
            <a:r>
              <a:rPr lang="el-GR" sz="2400" dirty="0">
                <a:solidFill>
                  <a:schemeClr val="tx1"/>
                </a:solidFill>
              </a:rPr>
              <a:t>τόνωση της λειτουργίας του εγκεφάλου</a:t>
            </a:r>
          </a:p>
        </p:txBody>
      </p:sp>
    </p:spTree>
    <p:extLst>
      <p:ext uri="{BB962C8B-B14F-4D97-AF65-F5344CB8AC3E}">
        <p14:creationId xmlns:p14="http://schemas.microsoft.com/office/powerpoint/2010/main" val="1758205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91940FE-9113-4DFB-A116-EBCEC03A1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152400"/>
            <a:ext cx="9751060" cy="1295400"/>
          </a:xfrm>
        </p:spPr>
        <p:txBody>
          <a:bodyPr anchor="b">
            <a:normAutofit/>
          </a:bodyPr>
          <a:lstStyle/>
          <a:p>
            <a:r>
              <a:rPr lang="el-GR" b="1" dirty="0"/>
              <a:t>ΤΡΟΦΕΣ ΠΟΥ ΣΥΜΒΑΛΛΟΥΝ ΣΤΗΝ ΨΥΧΙΚΗ ΥΓΕΙΑ</a:t>
            </a:r>
            <a:endParaRPr lang="el-GR" dirty="0"/>
          </a:p>
        </p:txBody>
      </p:sp>
      <p:pic>
        <p:nvPicPr>
          <p:cNvPr id="5122" name="Picture 2" descr="Διατροφή και Ψυχολογία - Laimitomos | News | νέα">
            <a:extLst>
              <a:ext uri="{FF2B5EF4-FFF2-40B4-BE49-F238E27FC236}">
                <a16:creationId xmlns:a16="http://schemas.microsoft.com/office/drawing/2014/main" id="{75B5E324-239F-46DC-BEFE-C2D3E11CA8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12" y="2099746"/>
            <a:ext cx="4875530" cy="3572907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25B0613-8C26-488F-8EC4-B52709C1BD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4412" y="1600200"/>
            <a:ext cx="4875530" cy="4572000"/>
          </a:xfrm>
        </p:spPr>
        <p:txBody>
          <a:bodyPr>
            <a:normAutofit/>
          </a:bodyPr>
          <a:lstStyle/>
          <a:p>
            <a:r>
              <a:rPr lang="el-GR" b="1" dirty="0">
                <a:solidFill>
                  <a:schemeClr val="accent2">
                    <a:lumMod val="75000"/>
                  </a:schemeClr>
                </a:solidFill>
              </a:rPr>
              <a:t>Πολύχρωμα λαχανικά και φρούτα</a:t>
            </a:r>
            <a:r>
              <a:rPr lang="el-GR" dirty="0"/>
              <a:t>: καταπολέμηση του στρες, μείωση κινδύνου κατάθλιψης</a:t>
            </a:r>
          </a:p>
          <a:p>
            <a:r>
              <a:rPr lang="el-GR" b="1" dirty="0">
                <a:solidFill>
                  <a:schemeClr val="accent2">
                    <a:lumMod val="75000"/>
                  </a:schemeClr>
                </a:solidFill>
              </a:rPr>
              <a:t>Ξηροί καρποί και σπόροι</a:t>
            </a:r>
            <a:r>
              <a:rPr lang="el-GR" dirty="0"/>
              <a:t>: σεροτονίνη</a:t>
            </a:r>
          </a:p>
          <a:p>
            <a:r>
              <a:rPr lang="el-GR" b="1" dirty="0">
                <a:solidFill>
                  <a:schemeClr val="accent2">
                    <a:lumMod val="75000"/>
                  </a:schemeClr>
                </a:solidFill>
              </a:rPr>
              <a:t>Καθαρό κρέας</a:t>
            </a:r>
            <a:r>
              <a:rPr lang="el-GR" dirty="0"/>
              <a:t>: Σεροτονίνη, ντοπαμίνη (συγκέντρωση- εγρήγορση)</a:t>
            </a:r>
            <a:endParaRPr lang="el-GR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421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FD5E0FE-2553-4025-923B-44CDFA3E0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chemeClr val="accent6">
                    <a:lumMod val="75000"/>
                  </a:schemeClr>
                </a:solidFill>
              </a:rPr>
              <a:t>ΕΦΗΒΕΙΑ ΚΑΙ ΔΙΑΤΡΟΦΗ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9E02FF9-350D-447D-8AA8-6A6BDF0D06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1800" b="1" i="0" dirty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Η διατροφή των εφήβων αλλάζει γιατί χρειάζονται </a:t>
            </a:r>
            <a:r>
              <a:rPr lang="el-GR" sz="1800" b="1" i="0" dirty="0">
                <a:solidFill>
                  <a:srgbClr val="FF0000"/>
                </a:solidFill>
                <a:effectLst/>
                <a:latin typeface="Tahoma" panose="020B0604030504040204" pitchFamily="34" charset="0"/>
              </a:rPr>
              <a:t>περισσότερη ενέργεια</a:t>
            </a:r>
            <a:r>
              <a:rPr lang="el-GR" sz="1800" b="1" i="0" dirty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, λόγω των σωματικών αλλαγών (γέννηση νέων κυττάρων) και δραστηριοτήτων.</a:t>
            </a:r>
          </a:p>
          <a:p>
            <a:r>
              <a:rPr lang="el-GR" sz="1800" b="1" i="0" dirty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Έχουν συνδέσει την έξοδο τους με ένα γρήγορο αλλά ανθυγιεινό σνακ, π.χ. παγωτό, πίτσα, γύρο</a:t>
            </a:r>
            <a:r>
              <a:rPr lang="el-GR" sz="1800" b="1" dirty="0">
                <a:solidFill>
                  <a:srgbClr val="333333"/>
                </a:solidFill>
                <a:latin typeface="Tahoma" panose="020B0604030504040204" pitchFamily="34" charset="0"/>
              </a:rPr>
              <a:t> και ταυτόχρονα με την επιλογή αυτή </a:t>
            </a:r>
            <a:r>
              <a:rPr lang="el-GR" sz="1800" b="1" i="0" dirty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νιώθουν μεγαλύτερη ανεξαρτησία (δεν θα φάω σπίτι μου αυτό που έφτιαξε η μαμά μου γιατί μεγάλωσα πλέον!).</a:t>
            </a:r>
          </a:p>
          <a:p>
            <a:r>
              <a:rPr lang="el-GR" sz="1800" b="1" i="0" dirty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Η ανησυχία προκαλείται όταν οι έφηβοι επιθυμούν να ελέγξουν το βάρος του σώματος τους και κινδυνεύουν να αποκτήσουν μη φυσιολογικές </a:t>
            </a:r>
            <a:r>
              <a:rPr lang="el-GR" sz="1800" b="1" i="0" u="none" strike="noStrike" dirty="0">
                <a:solidFill>
                  <a:srgbClr val="0D3DAB"/>
                </a:solidFill>
                <a:effectLst/>
                <a:latin typeface="Tahoma" panose="020B0604030504040204" pitchFamily="34" charset="0"/>
                <a:hlinkClick r:id="rId2" tooltip="Έλεγχος βάρους: 12 συνήθειες που βοηθούν να τα καταφέρετε"/>
              </a:rPr>
              <a:t>διατροφικές συνήθειες</a:t>
            </a:r>
            <a:r>
              <a:rPr lang="el-GR" sz="1800" b="1" i="0" dirty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 ή και να αναπτύξουν διατροφικά προβλήματα. Τα κορίτσια θέλουν να είναι αδύνατα και τα αγόρια πιο μυώδη, ως καθρέφτισμα στις σύγχρονες τάσεις του γυναικείου και ανδρικού προτύπου αντίστοιχα. </a:t>
            </a:r>
          </a:p>
          <a:p>
            <a:r>
              <a:rPr lang="el-GR" sz="1800" b="1" i="0" dirty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Οι έφηβοι είναι </a:t>
            </a:r>
            <a:r>
              <a:rPr lang="el-GR" sz="1800" b="1" i="0" dirty="0">
                <a:solidFill>
                  <a:srgbClr val="0070C0"/>
                </a:solidFill>
                <a:effectLst/>
                <a:latin typeface="Tahoma" panose="020B0604030504040204" pitchFamily="34" charset="0"/>
              </a:rPr>
              <a:t>πιο ευαίσθητοι στα κοινωνικά μηνύματα </a:t>
            </a:r>
            <a:r>
              <a:rPr lang="el-GR" sz="1800" b="1" i="0" dirty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και άρα είναι ίσως τα μεγαλύτερα θύματα του «κακού» εκσυγχρονισμού (αντιγραφή ξένων προτύπων, συνηθειών και συμπεριφορών) μέσα στον οποίο συμπεριλαμβάνεται και η διατροφή και η σχέση μας με αυτή.</a:t>
            </a:r>
            <a:endParaRPr lang="el-GR" sz="1800" b="1" dirty="0"/>
          </a:p>
        </p:txBody>
      </p:sp>
    </p:spTree>
    <p:extLst>
      <p:ext uri="{BB962C8B-B14F-4D97-AF65-F5344CB8AC3E}">
        <p14:creationId xmlns:p14="http://schemas.microsoft.com/office/powerpoint/2010/main" val="2580083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73C8CE2-F8C1-F945-702A-805D689C6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152400"/>
            <a:ext cx="9751060" cy="1295400"/>
          </a:xfrm>
        </p:spPr>
        <p:txBody>
          <a:bodyPr anchor="b">
            <a:normAutofit/>
          </a:bodyPr>
          <a:lstStyle/>
          <a:p>
            <a:r>
              <a:rPr lang="el-GR" b="1"/>
              <a:t>ΕΦΗΒΕΙΑ ΚΑΙ ΔΙΑΙΤΑ</a:t>
            </a:r>
          </a:p>
        </p:txBody>
      </p:sp>
      <p:pic>
        <p:nvPicPr>
          <p:cNvPr id="4098" name="Picture 2" descr="Περιττά κιλά στην εφηβεία: «Υπάρχει κάποια δίαιτα για να αδυνατίσω  γρήγορα»; - BORO από την ΑΝΝΑ ΔΡΟΥΖΑ">
            <a:extLst>
              <a:ext uri="{FF2B5EF4-FFF2-40B4-BE49-F238E27FC236}">
                <a16:creationId xmlns:a16="http://schemas.microsoft.com/office/drawing/2014/main" id="{EA943DC6-0F42-EACA-85B8-14F97589BD3C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5" r="27713" b="2"/>
          <a:stretch/>
        </p:blipFill>
        <p:spPr bwMode="auto">
          <a:xfrm>
            <a:off x="1141412" y="1600200"/>
            <a:ext cx="4875530" cy="4572000"/>
          </a:xfrm>
          <a:prstGeom prst="rect">
            <a:avLst/>
          </a:prstGeom>
          <a:solidFill>
            <a:srgbClr val="FFFFFF"/>
          </a:solidFill>
          <a:extLst/>
        </p:spPr>
      </p:pic>
      <p:sp>
        <p:nvSpPr>
          <p:cNvPr id="4109" name="Content Placeholder 3">
            <a:extLst>
              <a:ext uri="{FF2B5EF4-FFF2-40B4-BE49-F238E27FC236}">
                <a16:creationId xmlns:a16="http://schemas.microsoft.com/office/drawing/2014/main" id="{570AFA17-AA6B-5DE7-FBD0-B31BA3CD0C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4412" y="1600200"/>
            <a:ext cx="4875530" cy="4572000"/>
          </a:xfrm>
        </p:spPr>
        <p:txBody>
          <a:bodyPr>
            <a:normAutofit fontScale="77500" lnSpcReduction="20000"/>
          </a:bodyPr>
          <a:lstStyle/>
          <a:p>
            <a:r>
              <a:rPr lang="el-GR" b="1" dirty="0"/>
              <a:t>Επιθυμητή η πρόληψη της παχυσαρκίας…</a:t>
            </a:r>
          </a:p>
          <a:p>
            <a:pPr marL="0" indent="0">
              <a:buNone/>
            </a:pPr>
            <a:r>
              <a:rPr lang="el-GR" b="1" dirty="0">
                <a:solidFill>
                  <a:srgbClr val="FF0000"/>
                </a:solidFill>
              </a:rPr>
              <a:t>ΑΛΛΑ</a:t>
            </a:r>
            <a:r>
              <a:rPr lang="el-GR" dirty="0"/>
              <a:t> οι ανορθόδοξες πρακτικές αδυνατίσματος μπορεί:</a:t>
            </a:r>
          </a:p>
          <a:p>
            <a:r>
              <a:rPr lang="el-GR" b="0" i="0" dirty="0">
                <a:solidFill>
                  <a:srgbClr val="7A7A7A"/>
                </a:solidFill>
                <a:effectLst/>
                <a:latin typeface="Lato" panose="020F0502020204030204" pitchFamily="34" charset="0"/>
              </a:rPr>
              <a:t>να παρεμποδίσουν τη φυσιολογική ανάπτυξη του οργανισμού σε όλα τα επίπεδα (π.χ. ανωμαλίες στην εμμηνορρυσία, επιπτώσεις στην φυσιολογική ανάπτυξη των οστών, ελλείψεις σε θρεπτικά συστατικά). </a:t>
            </a:r>
          </a:p>
          <a:p>
            <a:r>
              <a:rPr lang="el-GR" b="0" i="0">
                <a:solidFill>
                  <a:srgbClr val="7A7A7A"/>
                </a:solidFill>
                <a:effectLst/>
                <a:latin typeface="Lato" panose="020F0502020204030203" pitchFamily="34" charset="0"/>
              </a:rPr>
              <a:t>ενισχύουν μια </a:t>
            </a:r>
            <a:r>
              <a:rPr lang="el-GR" b="0" i="0" dirty="0">
                <a:solidFill>
                  <a:srgbClr val="7A7A7A"/>
                </a:solidFill>
                <a:effectLst/>
                <a:latin typeface="Lato" panose="020F0502020204030203" pitchFamily="34" charset="0"/>
              </a:rPr>
              <a:t>μη σταθερή στάση και σχέση με το φαγητό, καταργώντας την έννοια της ισορροπίας.</a:t>
            </a:r>
            <a:endParaRPr lang="el-GR" dirty="0">
              <a:solidFill>
                <a:srgbClr val="7A7A7A"/>
              </a:solidFill>
              <a:latin typeface="Lato" panose="020F0502020204030204" pitchFamily="34" charset="0"/>
            </a:endParaRPr>
          </a:p>
          <a:p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358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604C7A8-79C2-4C4D-B1FC-A06C2DDDE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8883" y="152400"/>
            <a:ext cx="9751060" cy="1295400"/>
          </a:xfrm>
        </p:spPr>
        <p:txBody>
          <a:bodyPr anchor="b">
            <a:normAutofit/>
          </a:bodyPr>
          <a:lstStyle/>
          <a:p>
            <a:r>
              <a:rPr lang="el-GR" b="1"/>
              <a:t>ΔΙΑΤΡΟΦΙΚΕΣ ΔΙΑΤΑΡΑΧΕΣ</a:t>
            </a:r>
          </a:p>
        </p:txBody>
      </p:sp>
      <p:pic>
        <p:nvPicPr>
          <p:cNvPr id="6146" name="Picture 2" descr="Διατροφικές Διαταραχές: μην αφήνεις το φαγητό να σε τρώει - PsychologyNow.gr">
            <a:extLst>
              <a:ext uri="{FF2B5EF4-FFF2-40B4-BE49-F238E27FC236}">
                <a16:creationId xmlns:a16="http://schemas.microsoft.com/office/drawing/2014/main" id="{E122198B-385B-422F-A0AB-F12E14FAF15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102" b="-1"/>
          <a:stretch/>
        </p:blipFill>
        <p:spPr bwMode="auto">
          <a:xfrm>
            <a:off x="4875530" y="1600200"/>
            <a:ext cx="6094413" cy="457200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A628DA6-5930-41A8-B1B0-D856588D2F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8883" y="1600202"/>
            <a:ext cx="3453500" cy="4571999"/>
          </a:xfrm>
        </p:spPr>
        <p:txBody>
          <a:bodyPr>
            <a:normAutofit/>
          </a:bodyPr>
          <a:lstStyle/>
          <a:p>
            <a:r>
              <a:rPr lang="el-GR" sz="2000" b="1"/>
              <a:t>ΨΥΧΟΓΕΝΗΣ ΑΝΟΡΕΞΙΑ</a:t>
            </a:r>
          </a:p>
          <a:p>
            <a:r>
              <a:rPr lang="el-GR" sz="2000" b="1"/>
              <a:t>ΨΥΧΟΓΕΝΗΣ ΒΟΥΛΙΜΙΑ</a:t>
            </a:r>
          </a:p>
          <a:p>
            <a:r>
              <a:rPr lang="el-GR" sz="2000" b="1"/>
              <a:t>ΔΙΑΤΑΡΑΧΗ ΥΠΕΡΦΑΓΙΑΣ Η΄ΑΔΗΦΑΓΙΚΗ ΣΥΜΠΕΡΙΦΟΡΑ</a:t>
            </a:r>
          </a:p>
          <a:p>
            <a:r>
              <a:rPr lang="el-GR" sz="2000" b="1"/>
              <a:t>ΟΡΘΟΡΕΞΙΑ Η΄ΟΡΘΟΤΡΟΦΙΑ</a:t>
            </a:r>
          </a:p>
          <a:p>
            <a:r>
              <a:rPr lang="el-GR" sz="2000" b="1"/>
              <a:t>ΝΥΧΤΕΡΙΝΟ ΣΥΝΔΡΟΜΟ</a:t>
            </a:r>
          </a:p>
          <a:p>
            <a:endParaRPr lang="el-GR" sz="2000" b="1"/>
          </a:p>
        </p:txBody>
      </p:sp>
    </p:spTree>
    <p:extLst>
      <p:ext uri="{BB962C8B-B14F-4D97-AF65-F5344CB8AC3E}">
        <p14:creationId xmlns:p14="http://schemas.microsoft.com/office/powerpoint/2010/main" val="233597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ως η διατροφή επηρεάζει -και- την ψυχική μας υγεία | Sofokleousin">
            <a:extLst>
              <a:ext uri="{FF2B5EF4-FFF2-40B4-BE49-F238E27FC236}">
                <a16:creationId xmlns:a16="http://schemas.microsoft.com/office/drawing/2014/main" id="{07EFA261-3939-48C9-824F-254E7F46F3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75530" y="2222265"/>
            <a:ext cx="6094413" cy="332787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6" name="Θέση περιεχομένου 5"/>
          <p:cNvSpPr>
            <a:spLocks noGrp="1"/>
          </p:cNvSpPr>
          <p:nvPr>
            <p:ph type="body" sz="half" idx="2"/>
          </p:nvPr>
        </p:nvSpPr>
        <p:spPr>
          <a:xfrm>
            <a:off x="1218883" y="1600202"/>
            <a:ext cx="3453500" cy="4571999"/>
          </a:xfrm>
        </p:spPr>
        <p:txBody>
          <a:bodyPr rtlCol="0">
            <a:normAutofit/>
          </a:bodyPr>
          <a:lstStyle/>
          <a:p>
            <a:pPr rtl="0"/>
            <a:r>
              <a:rPr lang="el-GR" dirty="0"/>
              <a:t>Άρρηκτα συνδεδεμένα</a:t>
            </a:r>
          </a:p>
          <a:p>
            <a:pPr rtl="0"/>
            <a:r>
              <a:rPr lang="el-GR" dirty="0"/>
              <a:t>Επηρεάζονται αμφίδρομα</a:t>
            </a:r>
          </a:p>
          <a:p>
            <a:pPr rtl="0"/>
            <a:r>
              <a:rPr lang="el-GR" dirty="0"/>
              <a:t>« Είσαι ό,τι τρως»</a:t>
            </a:r>
          </a:p>
          <a:p>
            <a:pPr rtl="0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1341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Βιογραφία: Abraham Maslow - PsychologyNow.gr">
            <a:extLst>
              <a:ext uri="{FF2B5EF4-FFF2-40B4-BE49-F238E27FC236}">
                <a16:creationId xmlns:a16="http://schemas.microsoft.com/office/drawing/2014/main" id="{028B9CE0-DF52-4293-9EAB-50CB7A8F7CD4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4412" y="620688"/>
            <a:ext cx="5544616" cy="5832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65EF26C-2629-4262-9245-DB4A1B8DD0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1412" y="764704"/>
            <a:ext cx="4875530" cy="540749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b="1" i="0" dirty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Η </a:t>
            </a:r>
            <a:r>
              <a:rPr lang="el-GR" b="1" i="0" dirty="0">
                <a:solidFill>
                  <a:srgbClr val="FF0000"/>
                </a:solidFill>
                <a:effectLst/>
                <a:latin typeface="Tahoma" panose="020B0604030504040204" pitchFamily="34" charset="0"/>
              </a:rPr>
              <a:t>ανάγκη της πείνας</a:t>
            </a:r>
            <a:r>
              <a:rPr lang="el-GR" b="1" i="0" dirty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, που βρίσκεται στη </a:t>
            </a:r>
            <a:r>
              <a:rPr lang="el-GR" b="1" i="0" dirty="0">
                <a:solidFill>
                  <a:srgbClr val="0070C0"/>
                </a:solidFill>
                <a:effectLst/>
                <a:latin typeface="Tahoma" panose="020B0604030504040204" pitchFamily="34" charset="0"/>
              </a:rPr>
              <a:t>βάση της πυραμίδας</a:t>
            </a:r>
            <a:r>
              <a:rPr lang="el-GR" b="1" i="0" dirty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, ικανοποιείται μέσα από την κατανάλωση φαγητού</a:t>
            </a:r>
            <a:r>
              <a:rPr lang="en-US" b="1" i="0" dirty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,</a:t>
            </a:r>
            <a:r>
              <a:rPr lang="el-GR" b="1" i="0" dirty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 όπως συμβαίνει και με τα ζώα. Πρέπει να τρώμε για να διατηρούμε την </a:t>
            </a:r>
            <a:r>
              <a:rPr lang="el-GR" b="1" i="0" dirty="0">
                <a:solidFill>
                  <a:srgbClr val="7030A0"/>
                </a:solidFill>
                <a:effectLst/>
                <a:latin typeface="Tahoma" panose="020B0604030504040204" pitchFamily="34" charset="0"/>
              </a:rPr>
              <a:t>ομοιόσταση της ενέργειας</a:t>
            </a:r>
            <a:r>
              <a:rPr lang="el-GR" b="1" i="0" dirty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 μας, είναι το </a:t>
            </a:r>
            <a:r>
              <a:rPr lang="el-GR" b="1" i="0" dirty="0">
                <a:solidFill>
                  <a:srgbClr val="00B050"/>
                </a:solidFill>
                <a:effectLst/>
                <a:latin typeface="Tahoma" panose="020B0604030504040204" pitchFamily="34" charset="0"/>
              </a:rPr>
              <a:t>καύσιμο</a:t>
            </a:r>
            <a:r>
              <a:rPr lang="el-GR" b="1" i="0" dirty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 που χρειάζεται το σώμα για να λειτουργήσουν οι νευρώνες μας. Ωστόσο, η σωματική, γνωστική και συναισθηματική εξέλιξη του ανθρώπου, του επέτρεψε να μετουσιώσει το φαγητό και την διατροφή σε </a:t>
            </a:r>
            <a:r>
              <a:rPr lang="el-GR" b="1" i="0" dirty="0"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Tahoma" panose="020B0604030504040204" pitchFamily="34" charset="0"/>
              </a:rPr>
              <a:t>επιθυμία</a:t>
            </a:r>
            <a:r>
              <a:rPr lang="el-GR" b="1" i="0" dirty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, </a:t>
            </a:r>
            <a:r>
              <a:rPr lang="el-GR" b="1" i="0" dirty="0"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Tahoma" panose="020B0604030504040204" pitchFamily="34" charset="0"/>
              </a:rPr>
              <a:t>φαντασία</a:t>
            </a:r>
            <a:r>
              <a:rPr lang="el-GR" b="1" i="0" dirty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 και </a:t>
            </a:r>
            <a:r>
              <a:rPr lang="el-GR" b="1" i="0" dirty="0"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Tahoma" panose="020B0604030504040204" pitchFamily="34" charset="0"/>
              </a:rPr>
              <a:t>δημιουργία</a:t>
            </a:r>
            <a:r>
              <a:rPr lang="el-GR" b="1" i="0" dirty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.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1957489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319D9A2-76D7-4B05-9664-EEAF4AAB238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b="1" i="0" dirty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Η τροφή πέρα από τον ουρανίσκο και το στομάχι ικανοποιεί </a:t>
            </a:r>
            <a:r>
              <a:rPr lang="el-GR" b="1" i="0" dirty="0">
                <a:solidFill>
                  <a:srgbClr val="FF0000"/>
                </a:solidFill>
                <a:effectLst/>
                <a:latin typeface="Tahoma" panose="020B0604030504040204" pitchFamily="34" charset="0"/>
              </a:rPr>
              <a:t>ανώτερες ανάγκες </a:t>
            </a:r>
            <a:r>
              <a:rPr lang="el-GR" b="1" i="0" dirty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του ανθρώπου </a:t>
            </a:r>
            <a:r>
              <a:rPr lang="el-GR" b="1" i="0" dirty="0">
                <a:solidFill>
                  <a:srgbClr val="00B0F0"/>
                </a:solidFill>
                <a:effectLst/>
                <a:latin typeface="Tahoma" panose="020B0604030504040204" pitchFamily="34" charset="0"/>
              </a:rPr>
              <a:t>να βρεθεί με άλλους </a:t>
            </a:r>
            <a:r>
              <a:rPr lang="el-GR" b="1" i="0" dirty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και να αλληλοεπιδράσει, να προσφέρει και </a:t>
            </a:r>
            <a:r>
              <a:rPr lang="el-GR" b="1" i="0" dirty="0">
                <a:solidFill>
                  <a:srgbClr val="00B050"/>
                </a:solidFill>
                <a:effectLst/>
                <a:latin typeface="Tahoma" panose="020B0604030504040204" pitchFamily="34" charset="0"/>
              </a:rPr>
              <a:t>να ανήκει κάπου</a:t>
            </a:r>
            <a:r>
              <a:rPr lang="el-GR" b="1" i="0" dirty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 και </a:t>
            </a:r>
            <a:r>
              <a:rPr lang="el-GR" b="1" i="0" dirty="0">
                <a:solidFill>
                  <a:srgbClr val="7030A0"/>
                </a:solidFill>
                <a:effectLst/>
                <a:latin typeface="Tahoma" panose="020B0604030504040204" pitchFamily="34" charset="0"/>
              </a:rPr>
              <a:t>να γνωρίσει άλλους πολιτισμούς</a:t>
            </a:r>
            <a:r>
              <a:rPr lang="el-GR" b="1" i="0" dirty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.</a:t>
            </a:r>
            <a:endParaRPr lang="el-GR" b="1" dirty="0"/>
          </a:p>
        </p:txBody>
      </p:sp>
      <p:pic>
        <p:nvPicPr>
          <p:cNvPr id="3074" name="Picture 2" descr="Η υγεία και η ψυχολογία μας, μέσα από την διατροφή μας - Home | Facebook">
            <a:extLst>
              <a:ext uri="{FF2B5EF4-FFF2-40B4-BE49-F238E27FC236}">
                <a16:creationId xmlns:a16="http://schemas.microsoft.com/office/drawing/2014/main" id="{E7698BC9-5FAE-40C6-897E-6496046AE38E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0476" y="1600200"/>
            <a:ext cx="4221996" cy="3290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2491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Συναισθήματα και λήψη τροφής | Psychinfo.gr">
            <a:extLst>
              <a:ext uri="{FF2B5EF4-FFF2-40B4-BE49-F238E27FC236}">
                <a16:creationId xmlns:a16="http://schemas.microsoft.com/office/drawing/2014/main" id="{C3A1FED2-B7E3-D509-C399-87C4193B73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56856" y="1600200"/>
            <a:ext cx="4844642" cy="4572000"/>
          </a:xfrm>
          <a:prstGeom prst="rect">
            <a:avLst/>
          </a:prstGeom>
          <a:solidFill>
            <a:srgbClr val="FFFFFF"/>
          </a:solidFill>
          <a:extLst/>
        </p:spPr>
      </p:pic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95642E4-FAC1-4631-A25C-F5DB2F8836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4412" y="620688"/>
            <a:ext cx="53285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200" b="1" dirty="0"/>
              <a:t>Ο σύγχρονος άνθρωπος αντλεί </a:t>
            </a:r>
            <a:r>
              <a:rPr lang="el-GR" sz="3200" b="1" dirty="0">
                <a:solidFill>
                  <a:srgbClr val="FF0000"/>
                </a:solidFill>
              </a:rPr>
              <a:t>συναισθηματική ευχαρίστηση </a:t>
            </a:r>
            <a:r>
              <a:rPr lang="el-GR" sz="3200" b="1" dirty="0"/>
              <a:t>μέσα από την τροφή για να καθησυχάζει αρνητικά συναισθήματα. </a:t>
            </a:r>
            <a:r>
              <a:rPr lang="el-GR" sz="3200" b="1" i="0" dirty="0">
                <a:effectLst/>
              </a:rPr>
              <a:t>Τότε η τροφή δεν αποτελεί </a:t>
            </a:r>
            <a:r>
              <a:rPr lang="el-GR" sz="3200" b="1" i="0" dirty="0">
                <a:solidFill>
                  <a:srgbClr val="00B050"/>
                </a:solidFill>
                <a:effectLst/>
              </a:rPr>
              <a:t>μέσο</a:t>
            </a:r>
            <a:r>
              <a:rPr lang="el-GR" sz="3200" b="1" i="0" dirty="0">
                <a:effectLst/>
              </a:rPr>
              <a:t> </a:t>
            </a:r>
            <a:r>
              <a:rPr lang="el-GR" sz="3200" b="1" i="0" dirty="0">
                <a:solidFill>
                  <a:srgbClr val="00B050"/>
                </a:solidFill>
                <a:effectLst/>
              </a:rPr>
              <a:t>επιβίωσης</a:t>
            </a:r>
            <a:r>
              <a:rPr lang="el-GR" sz="3200" b="1" i="0" dirty="0">
                <a:effectLst/>
              </a:rPr>
              <a:t> αλλά ο </a:t>
            </a:r>
            <a:r>
              <a:rPr lang="el-GR" sz="3200" b="1" i="0" dirty="0">
                <a:solidFill>
                  <a:srgbClr val="0070C0"/>
                </a:solidFill>
                <a:effectLst/>
              </a:rPr>
              <a:t>αυτοσκοπός</a:t>
            </a:r>
            <a:r>
              <a:rPr lang="el-GR" sz="3200" b="1" i="0" dirty="0">
                <a:effectLst/>
              </a:rPr>
              <a:t> για να νιώσει ζωντανός (συναισθηματική διέγερση, </a:t>
            </a:r>
            <a:r>
              <a:rPr lang="el-GR" sz="3200" b="1" i="0" dirty="0" err="1">
                <a:effectLst/>
              </a:rPr>
              <a:t>comfort</a:t>
            </a:r>
            <a:r>
              <a:rPr lang="el-GR" sz="3200" b="1" i="0" dirty="0">
                <a:effectLst/>
              </a:rPr>
              <a:t> </a:t>
            </a:r>
            <a:r>
              <a:rPr lang="el-GR" sz="3200" b="1" i="0" dirty="0" err="1">
                <a:effectLst/>
              </a:rPr>
              <a:t>food</a:t>
            </a:r>
            <a:r>
              <a:rPr lang="el-GR" sz="3200" b="1" i="0" dirty="0">
                <a:effectLst/>
              </a:rPr>
              <a:t>, αυστηρές δίαιτες).</a:t>
            </a:r>
            <a:endParaRPr lang="el-GR" sz="3200" b="1" dirty="0"/>
          </a:p>
        </p:txBody>
      </p:sp>
    </p:spTree>
    <p:extLst>
      <p:ext uri="{BB962C8B-B14F-4D97-AF65-F5344CB8AC3E}">
        <p14:creationId xmlns:p14="http://schemas.microsoft.com/office/powerpoint/2010/main" val="2754446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Συναισθηματική πείνα και Συναισθήματα HolMinD® :A Science-Based Mindfulness  Training &amp; Coaching">
            <a:extLst>
              <a:ext uri="{FF2B5EF4-FFF2-40B4-BE49-F238E27FC236}">
                <a16:creationId xmlns:a16="http://schemas.microsoft.com/office/drawing/2014/main" id="{C51AEAB6-301C-F571-973E-51D40C7689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12" y="2632270"/>
            <a:ext cx="4875530" cy="2507860"/>
          </a:xfrm>
          <a:prstGeom prst="rect">
            <a:avLst/>
          </a:prstGeom>
          <a:solidFill>
            <a:srgbClr val="FFFFFF"/>
          </a:solidFill>
          <a:extLst/>
        </p:spPr>
      </p:pic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4BDA6F2-0282-4016-97BB-338D781CE4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4412" y="620688"/>
            <a:ext cx="4875530" cy="5832648"/>
          </a:xfrm>
        </p:spPr>
        <p:txBody>
          <a:bodyPr>
            <a:normAutofit/>
          </a:bodyPr>
          <a:lstStyle/>
          <a:p>
            <a:r>
              <a:rPr lang="el-GR" sz="2400" b="1" i="0" dirty="0">
                <a:effectLst/>
              </a:rPr>
              <a:t>Ο άνθρωπος δεν είναι σε θέση ή δεν επιθυμεί </a:t>
            </a:r>
            <a:r>
              <a:rPr lang="el-GR" sz="2400" b="1" i="0" dirty="0">
                <a:solidFill>
                  <a:srgbClr val="00B050"/>
                </a:solidFill>
                <a:effectLst/>
              </a:rPr>
              <a:t>να κατανοήσει βαθύτερα τον εαυτό του </a:t>
            </a:r>
            <a:r>
              <a:rPr lang="el-GR" sz="2400" b="1" i="0" dirty="0">
                <a:effectLst/>
              </a:rPr>
              <a:t>και </a:t>
            </a:r>
            <a:r>
              <a:rPr lang="el-GR" sz="2400" b="1" i="0" dirty="0">
                <a:solidFill>
                  <a:srgbClr val="00B0F0"/>
                </a:solidFill>
                <a:effectLst/>
              </a:rPr>
              <a:t>να συνειδητοποιήσει την πηγή των προβλημάτων και δυσκολιών </a:t>
            </a:r>
            <a:r>
              <a:rPr lang="el-GR" sz="2400" b="1" dirty="0">
                <a:solidFill>
                  <a:srgbClr val="00B0F0"/>
                </a:solidFill>
              </a:rPr>
              <a:t>του</a:t>
            </a:r>
            <a:r>
              <a:rPr lang="el-GR" sz="2400" b="1" dirty="0"/>
              <a:t>. </a:t>
            </a:r>
            <a:r>
              <a:rPr lang="el-GR" sz="2400" b="1" i="0" dirty="0">
                <a:effectLst/>
              </a:rPr>
              <a:t>Η θλίψη, το άγχος, η μοναξιά, η ανασφάλεια, η χαμηλή αυτοεκτίμηση, η αίσθηση αποτυχίας, η έλλειψη συντροφικότητας και αγάπης εκτονώνονται και σχετίζονται με την κατανάλωση ή μη τροφής και ο φαύλος κύκλος συνεχίζεται χωρίς να βρίσκει κάποια διέξοδο.</a:t>
            </a:r>
            <a:endParaRPr lang="el-GR" sz="2400" b="1" dirty="0"/>
          </a:p>
        </p:txBody>
      </p:sp>
    </p:spTree>
    <p:extLst>
      <p:ext uri="{BB962C8B-B14F-4D97-AF65-F5344CB8AC3E}">
        <p14:creationId xmlns:p14="http://schemas.microsoft.com/office/powerpoint/2010/main" val="1000715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E118290-4FB3-65A0-647D-70D28FB61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ΣΥΝΑΙΣΘΗΜΑΤΙΚΗ ΠΕΙΝΑ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5387FD3-7150-A0EB-7FBD-D4C5558FFB2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b="0" i="0" dirty="0">
                <a:solidFill>
                  <a:srgbClr val="161616"/>
                </a:solidFill>
                <a:effectLst/>
                <a:latin typeface="Ubuntu" panose="020B0504030602030204" pitchFamily="34" charset="0"/>
              </a:rPr>
              <a:t>Οι άνθρωποι που </a:t>
            </a:r>
            <a:r>
              <a:rPr lang="el-GR" b="1" i="0" dirty="0">
                <a:solidFill>
                  <a:srgbClr val="7030A0"/>
                </a:solidFill>
                <a:effectLst/>
                <a:latin typeface="Ubuntu" panose="020B0504030602030204" pitchFamily="34" charset="0"/>
              </a:rPr>
              <a:t>τρώνε συναισθηματικά</a:t>
            </a:r>
            <a:r>
              <a:rPr lang="el-GR" b="1" dirty="0">
                <a:solidFill>
                  <a:srgbClr val="7030A0"/>
                </a:solidFill>
                <a:latin typeface="Ubuntu" panose="020B0504030602030204" pitchFamily="34" charset="0"/>
              </a:rPr>
              <a:t> </a:t>
            </a:r>
            <a:r>
              <a:rPr lang="el-GR" dirty="0">
                <a:solidFill>
                  <a:srgbClr val="161616"/>
                </a:solidFill>
                <a:latin typeface="Ubuntu" panose="020B0504030602030204" pitchFamily="34" charset="0"/>
              </a:rPr>
              <a:t>φτάνουν </a:t>
            </a:r>
            <a:r>
              <a:rPr lang="el-GR" b="0" i="0" dirty="0">
                <a:solidFill>
                  <a:srgbClr val="161616"/>
                </a:solidFill>
                <a:effectLst/>
                <a:latin typeface="Ubuntu" panose="020B0504030602030204" pitchFamily="34" charset="0"/>
              </a:rPr>
              <a:t>σε αυτή την κατάσταση </a:t>
            </a:r>
            <a:r>
              <a:rPr lang="el-GR" b="1" i="0" dirty="0">
                <a:solidFill>
                  <a:srgbClr val="FF0000"/>
                </a:solidFill>
                <a:effectLst/>
                <a:latin typeface="Ubuntu" panose="020B0504030602030204" pitchFamily="34" charset="0"/>
              </a:rPr>
              <a:t>για να καταπνίξουν και να </a:t>
            </a:r>
            <a:r>
              <a:rPr lang="el-GR" b="1" dirty="0">
                <a:solidFill>
                  <a:srgbClr val="FF0000"/>
                </a:solidFill>
                <a:latin typeface="Ubuntu" panose="020B0504030602030204" pitchFamily="34" charset="0"/>
              </a:rPr>
              <a:t>ανακουφίσ</a:t>
            </a:r>
            <a:r>
              <a:rPr lang="el-GR" b="1" i="0" dirty="0">
                <a:solidFill>
                  <a:srgbClr val="FF0000"/>
                </a:solidFill>
                <a:effectLst/>
                <a:latin typeface="Ubuntu" panose="020B0504030602030204" pitchFamily="34" charset="0"/>
              </a:rPr>
              <a:t>ουν τα αρνητικά τους συναισθήματα</a:t>
            </a:r>
            <a:r>
              <a:rPr lang="el-GR" b="0" i="0" dirty="0">
                <a:solidFill>
                  <a:srgbClr val="161616"/>
                </a:solidFill>
                <a:effectLst/>
                <a:latin typeface="Ubuntu" panose="020B0504030602030204" pitchFamily="34" charset="0"/>
              </a:rPr>
              <a:t>. Μπορεί ακόμα να αισθάνονται ενοχή ή ντροπή μετά από μια τέτοια κατάσταση και αυτό οδηγεί σε έναν φαύλο κύκλο υπερβολικής κατανάλωσης.</a:t>
            </a:r>
            <a:endParaRPr lang="el-GR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F396F75-894C-EF9A-DE0C-CFA10D5C942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b="0" i="0" dirty="0">
                <a:solidFill>
                  <a:srgbClr val="161616"/>
                </a:solidFill>
                <a:effectLst/>
                <a:latin typeface="Ubuntu" panose="020B0504030602030204" pitchFamily="34" charset="0"/>
              </a:rPr>
              <a:t>Τα αρνητικά συναισθήματα μπορεί να οδηγήσουν σε αίσθημα κενού μέσα μας, ένα </a:t>
            </a:r>
            <a:r>
              <a:rPr lang="el-GR" b="1" i="0" dirty="0">
                <a:solidFill>
                  <a:srgbClr val="FF0000"/>
                </a:solidFill>
                <a:effectLst/>
                <a:latin typeface="Ubuntu" panose="020B0504030602030204" pitchFamily="34" charset="0"/>
              </a:rPr>
              <a:t>συναισθηματικό</a:t>
            </a:r>
            <a:r>
              <a:rPr lang="el-GR" b="1" i="0" dirty="0">
                <a:solidFill>
                  <a:srgbClr val="161616"/>
                </a:solidFill>
                <a:effectLst/>
                <a:latin typeface="Ubuntu" panose="020B0504030602030204" pitchFamily="34" charset="0"/>
              </a:rPr>
              <a:t> </a:t>
            </a:r>
            <a:r>
              <a:rPr lang="el-GR" b="1" i="0" dirty="0">
                <a:solidFill>
                  <a:srgbClr val="FF0000"/>
                </a:solidFill>
                <a:effectLst/>
                <a:latin typeface="Ubuntu" panose="020B0504030602030204" pitchFamily="34" charset="0"/>
              </a:rPr>
              <a:t>κενό</a:t>
            </a:r>
            <a:r>
              <a:rPr lang="el-GR" b="1" i="0" dirty="0">
                <a:solidFill>
                  <a:srgbClr val="161616"/>
                </a:solidFill>
                <a:effectLst/>
                <a:latin typeface="Ubuntu" panose="020B0504030602030204" pitchFamily="34" charset="0"/>
              </a:rPr>
              <a:t> </a:t>
            </a:r>
            <a:r>
              <a:rPr lang="el-GR" b="0" i="0" dirty="0">
                <a:solidFill>
                  <a:srgbClr val="161616"/>
                </a:solidFill>
                <a:effectLst/>
                <a:latin typeface="Ubuntu" panose="020B0504030602030204" pitchFamily="34" charset="0"/>
              </a:rPr>
              <a:t>δηλαδή. Η τροφή πιστεύεται ότι είναι ένας τρόπος </a:t>
            </a:r>
            <a:r>
              <a:rPr lang="el-GR" b="1" i="0" dirty="0">
                <a:solidFill>
                  <a:srgbClr val="0070C0"/>
                </a:solidFill>
                <a:effectLst/>
                <a:latin typeface="Ubuntu" panose="020B0504030602030204" pitchFamily="34" charset="0"/>
              </a:rPr>
              <a:t>για να γεμίσει αυτό το κενό</a:t>
            </a:r>
            <a:r>
              <a:rPr lang="el-GR" b="1" i="0" dirty="0">
                <a:solidFill>
                  <a:srgbClr val="161616"/>
                </a:solidFill>
                <a:effectLst/>
                <a:latin typeface="Ubuntu" panose="020B0504030602030204" pitchFamily="34" charset="0"/>
              </a:rPr>
              <a:t> </a:t>
            </a:r>
            <a:r>
              <a:rPr lang="el-GR" b="0" i="0" dirty="0">
                <a:solidFill>
                  <a:srgbClr val="161616"/>
                </a:solidFill>
                <a:effectLst/>
                <a:latin typeface="Ubuntu" panose="020B0504030602030204" pitchFamily="34" charset="0"/>
              </a:rPr>
              <a:t>και να δημιουργήσει μια ψευδαίσθηση «πληρότητας» ή προσωρινής ολοκλήρωσης.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80865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E7FDDFA-3DF3-31F6-D21C-25BF28D67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095" y="0"/>
            <a:ext cx="9751060" cy="1295400"/>
          </a:xfrm>
        </p:spPr>
        <p:txBody>
          <a:bodyPr/>
          <a:lstStyle/>
          <a:p>
            <a:r>
              <a:rPr lang="el-GR" b="1" dirty="0"/>
              <a:t>ΣΥΝΑΙΣΘΗΜΑΤΙΚΗ ΠΕΙΝΑ</a:t>
            </a:r>
          </a:p>
        </p:txBody>
      </p:sp>
      <p:pic>
        <p:nvPicPr>
          <p:cNvPr id="3078" name="Picture 6" descr="Πεινάς πραγματικά; – Νέλη Μυλωνά">
            <a:extLst>
              <a:ext uri="{FF2B5EF4-FFF2-40B4-BE49-F238E27FC236}">
                <a16:creationId xmlns:a16="http://schemas.microsoft.com/office/drawing/2014/main" id="{2F93AC31-3D06-8799-0E84-C07230A29945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820" y="1700808"/>
            <a:ext cx="5250805" cy="4920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Θέση περιεχομένου 7" descr="Εικόνα που περιέχει κείμενο, καρτούν, Κινούμενα σχέδια, clipart&#10;&#10;Περιγραφή που δημιουργήθηκε αυτόματα">
            <a:extLst>
              <a:ext uri="{FF2B5EF4-FFF2-40B4-BE49-F238E27FC236}">
                <a16:creationId xmlns:a16="http://schemas.microsoft.com/office/drawing/2014/main" id="{77272199-6094-D58B-0D89-58F9666BD98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8468" y="1700808"/>
            <a:ext cx="4680520" cy="4920051"/>
          </a:xfrm>
        </p:spPr>
      </p:pic>
    </p:spTree>
    <p:extLst>
      <p:ext uri="{BB962C8B-B14F-4D97-AF65-F5344CB8AC3E}">
        <p14:creationId xmlns:p14="http://schemas.microsoft.com/office/powerpoint/2010/main" val="2113406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BD4156-19DF-427E-8C23-1D25EDECE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chemeClr val="accent2">
                    <a:lumMod val="75000"/>
                  </a:schemeClr>
                </a:solidFill>
              </a:rPr>
              <a:t>Πώς η διατροφή επηρεάζει την ψυχική υγεία;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6002E3C-C6D9-478B-8639-17870AFA83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i="0" dirty="0">
                <a:solidFill>
                  <a:srgbClr val="5A5D62"/>
                </a:solidFill>
                <a:effectLst/>
                <a:latin typeface="Open Sans"/>
              </a:rPr>
              <a:t>Η ψυχική μας υγεία όπως και η σωματική επηρεάζεται από τη διατροφή μας. Οι διατροφικές μας συνήθειες καθορίζουν το πόσο καλά ο εγκέφαλος εκτελεί τα καθήκοντά του. </a:t>
            </a:r>
            <a:endParaRPr lang="en-US" b="1" i="0" dirty="0">
              <a:solidFill>
                <a:srgbClr val="5A5D62"/>
              </a:solidFill>
              <a:effectLst/>
              <a:latin typeface="Open Sans"/>
            </a:endParaRPr>
          </a:p>
          <a:p>
            <a:r>
              <a:rPr lang="el-GR" b="1" i="0" dirty="0">
                <a:solidFill>
                  <a:srgbClr val="5A5D62"/>
                </a:solidFill>
                <a:effectLst/>
                <a:latin typeface="Open Sans"/>
              </a:rPr>
              <a:t> Έρευνες έχουν καταδείξει ότι η έλλειψη θρεπτικών συστατικών από τη διατροφή μας έχει ως αποτέλεσμα τις διατροφικές διαταραχές που επηρεάζουν άμεσα την ψυχική μας υγεία.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295225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Μαγείρεμα 16 x 9">
  <a:themeElements>
    <a:clrScheme name="Cooking_16x9">
      <a:dk1>
        <a:srgbClr val="000000"/>
      </a:dk1>
      <a:lt1>
        <a:sysClr val="window" lastClr="FFFFFF"/>
      </a:lt1>
      <a:dk2>
        <a:srgbClr val="7F7F7F"/>
      </a:dk2>
      <a:lt2>
        <a:srgbClr val="E6E6E6"/>
      </a:lt2>
      <a:accent1>
        <a:srgbClr val="89C01C"/>
      </a:accent1>
      <a:accent2>
        <a:srgbClr val="FCB22C"/>
      </a:accent2>
      <a:accent3>
        <a:srgbClr val="FE750E"/>
      </a:accent3>
      <a:accent4>
        <a:srgbClr val="F23610"/>
      </a:accent4>
      <a:accent5>
        <a:srgbClr val="7C283A"/>
      </a:accent5>
      <a:accent6>
        <a:srgbClr val="3E7520"/>
      </a:accent6>
      <a:hlink>
        <a:srgbClr val="89C01C"/>
      </a:hlink>
      <a:folHlink>
        <a:srgbClr val="A6A6A6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Subtle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l="180000" t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2065_TF02787942" id="{B4FBFF20-CC65-47EC-8E61-29D1A9ADE84C}" vid="{81132D56-049E-4445-868E-CCD468232A62}"/>
    </a:ext>
  </a:extLst>
</a:theme>
</file>

<file path=ppt/theme/theme2.xml><?xml version="1.0" encoding="utf-8"?>
<a:theme xmlns:a="http://schemas.openxmlformats.org/drawingml/2006/main" name="Θέμα του Office">
  <a:themeElements>
    <a:clrScheme name="Cooking_16x9">
      <a:dk1>
        <a:srgbClr val="000000"/>
      </a:dk1>
      <a:lt1>
        <a:sysClr val="window" lastClr="FFFFFF"/>
      </a:lt1>
      <a:dk2>
        <a:srgbClr val="7F7F7F"/>
      </a:dk2>
      <a:lt2>
        <a:srgbClr val="E6E6E6"/>
      </a:lt2>
      <a:accent1>
        <a:srgbClr val="89C01C"/>
      </a:accent1>
      <a:accent2>
        <a:srgbClr val="FCB22C"/>
      </a:accent2>
      <a:accent3>
        <a:srgbClr val="FE750E"/>
      </a:accent3>
      <a:accent4>
        <a:srgbClr val="F23610"/>
      </a:accent4>
      <a:accent5>
        <a:srgbClr val="7C283A"/>
      </a:accent5>
      <a:accent6>
        <a:srgbClr val="3E7520"/>
      </a:accent6>
      <a:hlink>
        <a:srgbClr val="89C01C"/>
      </a:hlink>
      <a:folHlink>
        <a:srgbClr val="A6A6A6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Subtle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l="180000" t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Cooking_16x9">
      <a:dk1>
        <a:srgbClr val="000000"/>
      </a:dk1>
      <a:lt1>
        <a:sysClr val="window" lastClr="FFFFFF"/>
      </a:lt1>
      <a:dk2>
        <a:srgbClr val="7F7F7F"/>
      </a:dk2>
      <a:lt2>
        <a:srgbClr val="E6E6E6"/>
      </a:lt2>
      <a:accent1>
        <a:srgbClr val="89C01C"/>
      </a:accent1>
      <a:accent2>
        <a:srgbClr val="FCB22C"/>
      </a:accent2>
      <a:accent3>
        <a:srgbClr val="FE750E"/>
      </a:accent3>
      <a:accent4>
        <a:srgbClr val="F23610"/>
      </a:accent4>
      <a:accent5>
        <a:srgbClr val="7C283A"/>
      </a:accent5>
      <a:accent6>
        <a:srgbClr val="3E7520"/>
      </a:accent6>
      <a:hlink>
        <a:srgbClr val="89C01C"/>
      </a:hlink>
      <a:folHlink>
        <a:srgbClr val="A6A6A6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Subtle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l="180000" t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308942AA-0721-4324-BC2C-A3CB43F24E7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14945D-DABB-422F-9B28-D299995C92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E700CCB-20BA-4760-AB9F-AC3B63ED32E0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40262f94-9f35-4ac3-9a90-690165a166b7"/>
    <ds:schemaRef ds:uri="a4f35948-e619-41b3-aa29-22878b09cfd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717</Words>
  <Application>Microsoft Office PowerPoint</Application>
  <PresentationFormat>Custom</PresentationFormat>
  <Paragraphs>43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Constantia</vt:lpstr>
      <vt:lpstr>Lato</vt:lpstr>
      <vt:lpstr>Open Sans</vt:lpstr>
      <vt:lpstr>Tahoma</vt:lpstr>
      <vt:lpstr>Ubuntu</vt:lpstr>
      <vt:lpstr>Μαγείρεμα 16 x 9</vt:lpstr>
      <vt:lpstr>Διατροφή και Ψυχολογία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ΣΥΝΑΙΣΘΗΜΑΤΙΚΗ ΠΕΙΝΑ</vt:lpstr>
      <vt:lpstr>ΣΥΝΑΙΣΘΗΜΑΤΙΚΗ ΠΕΙΝΑ</vt:lpstr>
      <vt:lpstr>Πώς η διατροφή επηρεάζει την ψυχική υγεία;</vt:lpstr>
      <vt:lpstr>ΤΡΟΦΕΣ ΠΟΥ ΣΥΜΒΑΛΛΟΥΝ ΣΤΗΝ ΨΥΧΙΚΗ ΥΓΕΙΑ</vt:lpstr>
      <vt:lpstr>ΤΡΟΦΕΣ ΠΟΥ ΣΥΜΒΑΛΛΟΥΝ ΣΤΗΝ ΨΥΧΙΚΗ ΥΓΕΙΑ</vt:lpstr>
      <vt:lpstr>ΕΦΗΒΕΙΑ ΚΑΙ ΔΙΑΤΡΟΦΗ</vt:lpstr>
      <vt:lpstr>ΕΦΗΒΕΙΑ ΚΑΙ ΔΙΑΙΤΑ</vt:lpstr>
      <vt:lpstr>ΔΙΑΤΡΟΦΙΚΕΣ ΔΙΑΤΑΡΑΧΕΣ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Διατροφή και Ψυχολογία</dc:title>
  <dc:creator>Γιάννης Κούρτης</dc:creator>
  <cp:lastModifiedBy>Nick</cp:lastModifiedBy>
  <cp:revision>4</cp:revision>
  <dcterms:created xsi:type="dcterms:W3CDTF">2020-11-12T20:26:56Z</dcterms:created>
  <dcterms:modified xsi:type="dcterms:W3CDTF">2025-03-15T04:22:40Z</dcterms:modified>
</cp:coreProperties>
</file>