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18"/>
  </p:notesMasterIdLst>
  <p:handoutMasterIdLst>
    <p:handoutMasterId r:id="rId19"/>
  </p:handoutMasterIdLst>
  <p:sldIdLst>
    <p:sldId id="257" r:id="rId5"/>
    <p:sldId id="270" r:id="rId6"/>
    <p:sldId id="269" r:id="rId7"/>
    <p:sldId id="273" r:id="rId8"/>
    <p:sldId id="271" r:id="rId9"/>
    <p:sldId id="272" r:id="rId10"/>
    <p:sldId id="266" r:id="rId11"/>
    <p:sldId id="263" r:id="rId12"/>
    <p:sldId id="274" r:id="rId13"/>
    <p:sldId id="275" r:id="rId14"/>
    <p:sldId id="276" r:id="rId15"/>
    <p:sldId id="277"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Φωτεινό στυλ 1 - Έμφαση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p:scale>
          <a:sx n="55" d="100"/>
          <a:sy n="55" d="100"/>
        </p:scale>
        <p:origin x="-1290" y="-492"/>
      </p:cViewPr>
      <p:guideLst>
        <p:guide orient="horz" pos="2160"/>
        <p:guide pos="3840"/>
      </p:guideLst>
    </p:cSldViewPr>
  </p:slideViewPr>
  <p:notesTextViewPr>
    <p:cViewPr>
      <p:scale>
        <a:sx n="1" d="1"/>
        <a:sy n="1" d="1"/>
      </p:scale>
      <p:origin x="0" y="0"/>
    </p:cViewPr>
  </p:notesTextViewPr>
  <p:notesViewPr>
    <p:cSldViewPr snapToGrid="0" showGuides="1">
      <p:cViewPr varScale="1">
        <p:scale>
          <a:sx n="100" d="100"/>
          <a:sy n="100" d="100"/>
        </p:scale>
        <p:origin x="355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l-GR" dirty="0"/>
          </a:p>
        </p:txBody>
      </p:sp>
      <p:sp>
        <p:nvSpPr>
          <p:cNvPr id="3" name="Σύμβολο κράτησης θέσης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r>
              <a:rPr lang="el-GR" dirty="0"/>
              <a:t>​</a:t>
            </a:r>
            <a:fld id="{DB0CA7CC-FD5A-4ACE-A180-A90DBA267154}" type="datetime1">
              <a:rPr lang="el-GR" smtClean="0"/>
              <a:t>16/11/2020</a:t>
            </a:fld>
            <a:r>
              <a:rPr lang="el-GR" dirty="0"/>
              <a:t>​</a:t>
            </a:r>
          </a:p>
        </p:txBody>
      </p:sp>
      <p:sp>
        <p:nvSpPr>
          <p:cNvPr id="4" name="Σύμβολο κράτησης θέσης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l-GR" dirty="0"/>
          </a:p>
        </p:txBody>
      </p:sp>
      <p:sp>
        <p:nvSpPr>
          <p:cNvPr id="5" name="Σύμβολο κράτησης θέσης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06834459-7356-44BF-850D-8B30C4FB3B6B}" type="slidenum">
              <a:rPr lang="el-GR" smtClean="0"/>
              <a:pPr algn="r" rtl="0"/>
              <a:t>‹#›</a:t>
            </a:fld>
            <a:endParaRPr lang="el-GR"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el-GR" noProof="0" dirty="0"/>
          </a:p>
        </p:txBody>
      </p:sp>
      <p:sp>
        <p:nvSpPr>
          <p:cNvPr id="3" name="Σύμβολο κράτησης θέσης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vl1pPr>
          </a:lstStyle>
          <a:p>
            <a:fld id="{91D86D22-ED5B-4D0B-AEEE-2CB450FCC502}" type="datetime1">
              <a:rPr lang="el-GR" smtClean="0"/>
              <a:pPr/>
              <a:t>16/11/2020</a:t>
            </a:fld>
            <a:endParaRPr lang="el-GR" dirty="0"/>
          </a:p>
        </p:txBody>
      </p:sp>
      <p:sp>
        <p:nvSpPr>
          <p:cNvPr id="4" name="Σύμβολο κράτησης θέσης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dirty="0"/>
          </a:p>
        </p:txBody>
      </p:sp>
      <p:sp>
        <p:nvSpPr>
          <p:cNvPr id="5" name="Σύμβολο κράτησης θέσης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dirty="0"/>
              <a:t>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el-GR" noProof="0" dirty="0"/>
          </a:p>
        </p:txBody>
      </p:sp>
      <p:sp>
        <p:nvSpPr>
          <p:cNvPr id="7" name="Σύμβολο κράτησης θέσης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vl1pPr>
          </a:lstStyle>
          <a:p>
            <a:fld id="{0A3C37BE-C303-496D-B5CD-85F2937540FC}" type="slidenum">
              <a:rPr lang="el-GR" smtClean="0"/>
              <a:pPr/>
              <a:t>‹#›</a:t>
            </a:fld>
            <a:endParaRPr lang="el-GR"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A3C37BE-C303-496D-B5CD-85F2937540FC}" type="slidenum">
              <a:rPr lang="el-GR" smtClean="0"/>
              <a:pPr/>
              <a:t>1</a:t>
            </a:fld>
            <a:endParaRPr lang="el-GR" dirty="0"/>
          </a:p>
        </p:txBody>
      </p:sp>
    </p:spTree>
    <p:extLst>
      <p:ext uri="{BB962C8B-B14F-4D97-AF65-F5344CB8AC3E}">
        <p14:creationId xmlns:p14="http://schemas.microsoft.com/office/powerpoint/2010/main" val="3899034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A3C37BE-C303-496D-B5CD-85F2937540FC}" type="slidenum">
              <a:rPr lang="el-GR" smtClean="0"/>
              <a:pPr/>
              <a:t>7</a:t>
            </a:fld>
            <a:endParaRPr lang="el-GR" dirty="0"/>
          </a:p>
        </p:txBody>
      </p:sp>
    </p:spTree>
    <p:extLst>
      <p:ext uri="{BB962C8B-B14F-4D97-AF65-F5344CB8AC3E}">
        <p14:creationId xmlns:p14="http://schemas.microsoft.com/office/powerpoint/2010/main" val="307635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0A3C37BE-C303-496D-B5CD-85F2937540FC}" type="slidenum">
              <a:rPr lang="el-GR" smtClean="0"/>
              <a:pPr/>
              <a:t>8</a:t>
            </a:fld>
            <a:endParaRPr lang="el-GR" dirty="0"/>
          </a:p>
        </p:txBody>
      </p:sp>
    </p:spTree>
    <p:extLst>
      <p:ext uri="{BB962C8B-B14F-4D97-AF65-F5344CB8AC3E}">
        <p14:creationId xmlns:p14="http://schemas.microsoft.com/office/powerpoint/2010/main" val="61662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E71FFD5-F58D-4D42-A2B5-7323E4C27C65}"/>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 xmlns:a16="http://schemas.microsoft.com/office/drawing/2014/main" id="{F09FF2D6-1962-416C-88ED-E46A889D05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 xmlns:a16="http://schemas.microsoft.com/office/drawing/2014/main" id="{F134795B-28FF-42A7-B5F8-7ACF9B5D7B63}"/>
              </a:ext>
            </a:extLst>
          </p:cNvPr>
          <p:cNvSpPr>
            <a:spLocks noGrp="1"/>
          </p:cNvSpPr>
          <p:nvPr>
            <p:ph type="dt" sz="half" idx="10"/>
          </p:nvPr>
        </p:nvSpPr>
        <p:spPr/>
        <p:txBody>
          <a:bodyPr/>
          <a:lstStyle/>
          <a:p>
            <a:fld id="{6267A99F-DD24-47ED-AA60-5EBA22F1F868}" type="datetime1">
              <a:rPr lang="el-GR" smtClean="0"/>
              <a:pPr/>
              <a:t>16/11/2020</a:t>
            </a:fld>
            <a:endParaRPr lang="el-GR" dirty="0"/>
          </a:p>
        </p:txBody>
      </p:sp>
      <p:sp>
        <p:nvSpPr>
          <p:cNvPr id="5" name="Θέση υποσέλιδου 4">
            <a:extLst>
              <a:ext uri="{FF2B5EF4-FFF2-40B4-BE49-F238E27FC236}">
                <a16:creationId xmlns="" xmlns:a16="http://schemas.microsoft.com/office/drawing/2014/main" id="{B1BA8D2B-0A57-4E26-879F-3430903A7C9D}"/>
              </a:ext>
            </a:extLst>
          </p:cNvPr>
          <p:cNvSpPr>
            <a:spLocks noGrp="1"/>
          </p:cNvSpPr>
          <p:nvPr>
            <p:ph type="ftr" sz="quarter" idx="11"/>
          </p:nvPr>
        </p:nvSpPr>
        <p:spPr/>
        <p:txBody>
          <a:bodyPr/>
          <a:lstStyle/>
          <a:p>
            <a:pPr rtl="0"/>
            <a:endParaRPr lang="el-GR" noProof="0" dirty="0"/>
          </a:p>
        </p:txBody>
      </p:sp>
      <p:sp>
        <p:nvSpPr>
          <p:cNvPr id="6" name="Θέση αριθμού διαφάνειας 5">
            <a:extLst>
              <a:ext uri="{FF2B5EF4-FFF2-40B4-BE49-F238E27FC236}">
                <a16:creationId xmlns="" xmlns:a16="http://schemas.microsoft.com/office/drawing/2014/main" id="{E884642E-02B5-4A53-8E31-6C9C553DE10C}"/>
              </a:ext>
            </a:extLst>
          </p:cNvPr>
          <p:cNvSpPr>
            <a:spLocks noGrp="1"/>
          </p:cNvSpPr>
          <p:nvPr>
            <p:ph type="sldNum" sz="quarter" idx="12"/>
          </p:nvPr>
        </p:nvSpPr>
        <p:spPr/>
        <p:txBody>
          <a:bodyPr/>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39957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8737CD8-1DCC-480E-8F02-EB2BF2536B80}"/>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 xmlns:a16="http://schemas.microsoft.com/office/drawing/2014/main" id="{8D82353E-FBE5-47EA-8393-C477A3046BF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 xmlns:a16="http://schemas.microsoft.com/office/drawing/2014/main" id="{655C8505-F81A-4749-B1B0-4BF68D57573A}"/>
              </a:ext>
            </a:extLst>
          </p:cNvPr>
          <p:cNvSpPr>
            <a:spLocks noGrp="1"/>
          </p:cNvSpPr>
          <p:nvPr>
            <p:ph type="dt" sz="half" idx="10"/>
          </p:nvPr>
        </p:nvSpPr>
        <p:spPr/>
        <p:txBody>
          <a:bodyPr/>
          <a:lstStyle/>
          <a:p>
            <a:fld id="{5536D7EC-8E01-4034-A5E0-92EE154A14BE}" type="datetime1">
              <a:rPr lang="el-GR" smtClean="0"/>
              <a:pPr/>
              <a:t>16/11/2020</a:t>
            </a:fld>
            <a:endParaRPr lang="el-GR" dirty="0"/>
          </a:p>
        </p:txBody>
      </p:sp>
      <p:sp>
        <p:nvSpPr>
          <p:cNvPr id="5" name="Θέση υποσέλιδου 4">
            <a:extLst>
              <a:ext uri="{FF2B5EF4-FFF2-40B4-BE49-F238E27FC236}">
                <a16:creationId xmlns="" xmlns:a16="http://schemas.microsoft.com/office/drawing/2014/main" id="{271FAE16-235C-48E8-BB1E-575F56E9A17E}"/>
              </a:ext>
            </a:extLst>
          </p:cNvPr>
          <p:cNvSpPr>
            <a:spLocks noGrp="1"/>
          </p:cNvSpPr>
          <p:nvPr>
            <p:ph type="ftr" sz="quarter" idx="11"/>
          </p:nvPr>
        </p:nvSpPr>
        <p:spPr/>
        <p:txBody>
          <a:bodyPr/>
          <a:lstStyle/>
          <a:p>
            <a:pPr rtl="0"/>
            <a:endParaRPr lang="el-GR" noProof="0" dirty="0"/>
          </a:p>
        </p:txBody>
      </p:sp>
      <p:sp>
        <p:nvSpPr>
          <p:cNvPr id="6" name="Θέση αριθμού διαφάνειας 5">
            <a:extLst>
              <a:ext uri="{FF2B5EF4-FFF2-40B4-BE49-F238E27FC236}">
                <a16:creationId xmlns="" xmlns:a16="http://schemas.microsoft.com/office/drawing/2014/main" id="{6B42B439-483D-4A4C-B84D-311E426CAA41}"/>
              </a:ext>
            </a:extLst>
          </p:cNvPr>
          <p:cNvSpPr>
            <a:spLocks noGrp="1"/>
          </p:cNvSpPr>
          <p:nvPr>
            <p:ph type="sldNum" sz="quarter" idx="12"/>
          </p:nvPr>
        </p:nvSpPr>
        <p:spPr/>
        <p:txBody>
          <a:bodyPr/>
          <a:lstStyle/>
          <a:p>
            <a:fld id="{0FF54DE5-C571-48E8-A5BC-B369434E2F44}" type="slidenum">
              <a:rPr lang="el-GR" smtClean="0"/>
              <a:pPr/>
              <a:t>‹#›</a:t>
            </a:fld>
            <a:endParaRPr lang="el-GR" dirty="0"/>
          </a:p>
        </p:txBody>
      </p:sp>
    </p:spTree>
    <p:extLst>
      <p:ext uri="{BB962C8B-B14F-4D97-AF65-F5344CB8AC3E}">
        <p14:creationId xmlns:p14="http://schemas.microsoft.com/office/powerpoint/2010/main" val="998852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 xmlns:a16="http://schemas.microsoft.com/office/drawing/2014/main" id="{A8BB7192-4E25-4EB8-A675-835E54A4251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 xmlns:a16="http://schemas.microsoft.com/office/drawing/2014/main" id="{0F908E3E-317F-4A7C-ACAE-8B22E5639D6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 xmlns:a16="http://schemas.microsoft.com/office/drawing/2014/main" id="{FDCEE156-2D77-4B44-A4BC-2D79932F963B}"/>
              </a:ext>
            </a:extLst>
          </p:cNvPr>
          <p:cNvSpPr>
            <a:spLocks noGrp="1"/>
          </p:cNvSpPr>
          <p:nvPr>
            <p:ph type="dt" sz="half" idx="10"/>
          </p:nvPr>
        </p:nvSpPr>
        <p:spPr/>
        <p:txBody>
          <a:bodyPr/>
          <a:lstStyle/>
          <a:p>
            <a:fld id="{5536D7EC-8E01-4034-A5E0-92EE154A14BE}" type="datetime1">
              <a:rPr lang="el-GR" smtClean="0"/>
              <a:pPr/>
              <a:t>16/11/2020</a:t>
            </a:fld>
            <a:endParaRPr lang="el-GR" dirty="0"/>
          </a:p>
        </p:txBody>
      </p:sp>
      <p:sp>
        <p:nvSpPr>
          <p:cNvPr id="5" name="Θέση υποσέλιδου 4">
            <a:extLst>
              <a:ext uri="{FF2B5EF4-FFF2-40B4-BE49-F238E27FC236}">
                <a16:creationId xmlns="" xmlns:a16="http://schemas.microsoft.com/office/drawing/2014/main" id="{2DECE646-E749-4D5A-BDB1-E17585788AC6}"/>
              </a:ext>
            </a:extLst>
          </p:cNvPr>
          <p:cNvSpPr>
            <a:spLocks noGrp="1"/>
          </p:cNvSpPr>
          <p:nvPr>
            <p:ph type="ftr" sz="quarter" idx="11"/>
          </p:nvPr>
        </p:nvSpPr>
        <p:spPr/>
        <p:txBody>
          <a:bodyPr/>
          <a:lstStyle/>
          <a:p>
            <a:pPr rtl="0"/>
            <a:endParaRPr lang="el-GR" noProof="0" dirty="0"/>
          </a:p>
        </p:txBody>
      </p:sp>
      <p:sp>
        <p:nvSpPr>
          <p:cNvPr id="6" name="Θέση αριθμού διαφάνειας 5">
            <a:extLst>
              <a:ext uri="{FF2B5EF4-FFF2-40B4-BE49-F238E27FC236}">
                <a16:creationId xmlns="" xmlns:a16="http://schemas.microsoft.com/office/drawing/2014/main" id="{233903C6-B3B3-429F-9D51-C6AB089CCF6D}"/>
              </a:ext>
            </a:extLst>
          </p:cNvPr>
          <p:cNvSpPr>
            <a:spLocks noGrp="1"/>
          </p:cNvSpPr>
          <p:nvPr>
            <p:ph type="sldNum" sz="quarter" idx="12"/>
          </p:nvPr>
        </p:nvSpPr>
        <p:spPr/>
        <p:txBody>
          <a:bodyPr/>
          <a:lstStyle/>
          <a:p>
            <a:fld id="{0FF54DE5-C571-48E8-A5BC-B369434E2F44}" type="slidenum">
              <a:rPr lang="el-GR" smtClean="0"/>
              <a:pPr/>
              <a:t>‹#›</a:t>
            </a:fld>
            <a:endParaRPr lang="el-GR" dirty="0"/>
          </a:p>
        </p:txBody>
      </p:sp>
    </p:spTree>
    <p:extLst>
      <p:ext uri="{BB962C8B-B14F-4D97-AF65-F5344CB8AC3E}">
        <p14:creationId xmlns:p14="http://schemas.microsoft.com/office/powerpoint/2010/main" val="1609074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Διαφάνεια τίτλου με εικόνα">
    <p:spTree>
      <p:nvGrpSpPr>
        <p:cNvPr id="1" name=""/>
        <p:cNvGrpSpPr/>
        <p:nvPr/>
      </p:nvGrpSpPr>
      <p:grpSpPr>
        <a:xfrm>
          <a:off x="0" y="0"/>
          <a:ext cx="0" cy="0"/>
          <a:chOff x="0" y="0"/>
          <a:chExt cx="0" cy="0"/>
        </a:xfrm>
      </p:grpSpPr>
      <p:sp>
        <p:nvSpPr>
          <p:cNvPr id="2" name="Τίτλος 1"/>
          <p:cNvSpPr>
            <a:spLocks noGrp="1"/>
          </p:cNvSpPr>
          <p:nvPr>
            <p:ph type="ctrTitle"/>
          </p:nvPr>
        </p:nvSpPr>
        <p:spPr>
          <a:xfrm>
            <a:off x="1104900" y="2292094"/>
            <a:ext cx="5734050" cy="2219691"/>
          </a:xfrm>
        </p:spPr>
        <p:txBody>
          <a:bodyPr rtlCol="0" anchor="ctr">
            <a:normAutofit/>
          </a:bodyPr>
          <a:lstStyle>
            <a:lvl1pPr algn="l" rtl="0">
              <a:defRPr sz="4400" cap="all" baseline="0"/>
            </a:lvl1pPr>
          </a:lstStyle>
          <a:p>
            <a:pPr rtl="0"/>
            <a:r>
              <a:rPr lang="el-GR"/>
              <a:t>Κάντε κλικ για να επεξεργαστείτε τον τίτλο υποδείγματος</a:t>
            </a:r>
            <a:endParaRPr lang="el-GR" noProof="0" dirty="0"/>
          </a:p>
        </p:txBody>
      </p:sp>
      <p:sp>
        <p:nvSpPr>
          <p:cNvPr id="3" name="Υπότιτλος 2"/>
          <p:cNvSpPr>
            <a:spLocks noGrp="1"/>
          </p:cNvSpPr>
          <p:nvPr>
            <p:ph type="subTitle" idx="1"/>
          </p:nvPr>
        </p:nvSpPr>
        <p:spPr>
          <a:xfrm>
            <a:off x="1104900" y="4511784"/>
            <a:ext cx="5734050" cy="955565"/>
          </a:xfrm>
        </p:spPr>
        <p:txBody>
          <a:bodyPr rtlCol="0">
            <a:normAutofit/>
          </a:bodyPr>
          <a:lstStyle>
            <a:lvl1pPr marL="0" indent="0" algn="l" rtl="0">
              <a:spcBef>
                <a:spcPts val="0"/>
              </a:spcBef>
              <a:buNone/>
              <a:defRPr sz="18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el-GR" noProof="0"/>
              <a:t>Κάντε κλικ για να επεξεργαστείτε τον υπότιτλο του υποδείγματος</a:t>
            </a:r>
            <a:endParaRPr lang="el-GR" noProof="0" dirty="0"/>
          </a:p>
        </p:txBody>
      </p:sp>
      <p:sp>
        <p:nvSpPr>
          <p:cNvPr id="11" name="Σύμβολο κράτησης θέσης εικόνας 10"/>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rtl="0">
              <a:buNone/>
              <a:defRPr/>
            </a:lvl1pPr>
          </a:lstStyle>
          <a:p>
            <a:pPr rtl="0"/>
            <a:r>
              <a:rPr lang="el-GR" noProof="0"/>
              <a:t>Κάντε κλικ στο εικονίδιο για να προσθέσετε εικόνα</a:t>
            </a:r>
            <a:endParaRPr lang="el-GR" noProof="0" dirty="0"/>
          </a:p>
        </p:txBody>
      </p:sp>
    </p:spTree>
    <p:extLst>
      <p:ext uri="{BB962C8B-B14F-4D97-AF65-F5344CB8AC3E}">
        <p14:creationId xmlns:p14="http://schemas.microsoft.com/office/powerpoint/2010/main" val="332941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08428C7-69C1-4791-AD21-344B418281C9}"/>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 xmlns:a16="http://schemas.microsoft.com/office/drawing/2014/main" id="{B15E92AA-2EE8-4961-9226-2C4210D747D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 xmlns:a16="http://schemas.microsoft.com/office/drawing/2014/main" id="{67ABF33D-80E6-4C53-9A55-E7FBE8DEF71E}"/>
              </a:ext>
            </a:extLst>
          </p:cNvPr>
          <p:cNvSpPr>
            <a:spLocks noGrp="1"/>
          </p:cNvSpPr>
          <p:nvPr>
            <p:ph type="dt" sz="half" idx="10"/>
          </p:nvPr>
        </p:nvSpPr>
        <p:spPr/>
        <p:txBody>
          <a:bodyPr/>
          <a:lstStyle/>
          <a:p>
            <a:fld id="{01D0F69C-2933-43AD-8319-7CC4133F4139}" type="datetime1">
              <a:rPr lang="el-GR" smtClean="0"/>
              <a:pPr/>
              <a:t>16/11/2020</a:t>
            </a:fld>
            <a:endParaRPr lang="el-GR" dirty="0"/>
          </a:p>
        </p:txBody>
      </p:sp>
      <p:sp>
        <p:nvSpPr>
          <p:cNvPr id="5" name="Θέση υποσέλιδου 4">
            <a:extLst>
              <a:ext uri="{FF2B5EF4-FFF2-40B4-BE49-F238E27FC236}">
                <a16:creationId xmlns="" xmlns:a16="http://schemas.microsoft.com/office/drawing/2014/main" id="{1AC4BEA8-3666-4B85-8B35-DB5A4ACDC528}"/>
              </a:ext>
            </a:extLst>
          </p:cNvPr>
          <p:cNvSpPr>
            <a:spLocks noGrp="1"/>
          </p:cNvSpPr>
          <p:nvPr>
            <p:ph type="ftr" sz="quarter" idx="11"/>
          </p:nvPr>
        </p:nvSpPr>
        <p:spPr/>
        <p:txBody>
          <a:bodyPr/>
          <a:lstStyle/>
          <a:p>
            <a:pPr rtl="0"/>
            <a:endParaRPr lang="el-GR" noProof="0" dirty="0"/>
          </a:p>
        </p:txBody>
      </p:sp>
      <p:sp>
        <p:nvSpPr>
          <p:cNvPr id="6" name="Θέση αριθμού διαφάνειας 5">
            <a:extLst>
              <a:ext uri="{FF2B5EF4-FFF2-40B4-BE49-F238E27FC236}">
                <a16:creationId xmlns="" xmlns:a16="http://schemas.microsoft.com/office/drawing/2014/main" id="{BCEA8A21-759A-40D9-9423-D9911FD8268A}"/>
              </a:ext>
            </a:extLst>
          </p:cNvPr>
          <p:cNvSpPr>
            <a:spLocks noGrp="1"/>
          </p:cNvSpPr>
          <p:nvPr>
            <p:ph type="sldNum" sz="quarter" idx="12"/>
          </p:nvPr>
        </p:nvSpPr>
        <p:spPr/>
        <p:txBody>
          <a:bodyPr/>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201570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C31D8B9-25C4-4E62-8032-98C6CD0EB0F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 xmlns:a16="http://schemas.microsoft.com/office/drawing/2014/main" id="{9BAF03A4-D252-4F7D-A57C-EFC2894EE0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 xmlns:a16="http://schemas.microsoft.com/office/drawing/2014/main" id="{54D20E4A-B201-4F4D-897D-B0298B9D62EA}"/>
              </a:ext>
            </a:extLst>
          </p:cNvPr>
          <p:cNvSpPr>
            <a:spLocks noGrp="1"/>
          </p:cNvSpPr>
          <p:nvPr>
            <p:ph type="dt" sz="half" idx="10"/>
          </p:nvPr>
        </p:nvSpPr>
        <p:spPr/>
        <p:txBody>
          <a:bodyPr/>
          <a:lstStyle/>
          <a:p>
            <a:fld id="{953C9B05-5951-46AE-8322-0C48383B3928}" type="datetime1">
              <a:rPr lang="el-GR" smtClean="0"/>
              <a:pPr/>
              <a:t>16/11/2020</a:t>
            </a:fld>
            <a:endParaRPr lang="el-GR" dirty="0"/>
          </a:p>
        </p:txBody>
      </p:sp>
      <p:sp>
        <p:nvSpPr>
          <p:cNvPr id="5" name="Θέση υποσέλιδου 4">
            <a:extLst>
              <a:ext uri="{FF2B5EF4-FFF2-40B4-BE49-F238E27FC236}">
                <a16:creationId xmlns="" xmlns:a16="http://schemas.microsoft.com/office/drawing/2014/main" id="{BC65458D-9915-4673-84F9-D3D5FF4E2E91}"/>
              </a:ext>
            </a:extLst>
          </p:cNvPr>
          <p:cNvSpPr>
            <a:spLocks noGrp="1"/>
          </p:cNvSpPr>
          <p:nvPr>
            <p:ph type="ftr" sz="quarter" idx="11"/>
          </p:nvPr>
        </p:nvSpPr>
        <p:spPr/>
        <p:txBody>
          <a:bodyPr/>
          <a:lstStyle/>
          <a:p>
            <a:pPr rtl="0"/>
            <a:endParaRPr lang="el-GR" noProof="0" dirty="0"/>
          </a:p>
        </p:txBody>
      </p:sp>
      <p:sp>
        <p:nvSpPr>
          <p:cNvPr id="6" name="Θέση αριθμού διαφάνειας 5">
            <a:extLst>
              <a:ext uri="{FF2B5EF4-FFF2-40B4-BE49-F238E27FC236}">
                <a16:creationId xmlns="" xmlns:a16="http://schemas.microsoft.com/office/drawing/2014/main" id="{087F6925-0707-43E9-A96A-50A104046890}"/>
              </a:ext>
            </a:extLst>
          </p:cNvPr>
          <p:cNvSpPr>
            <a:spLocks noGrp="1"/>
          </p:cNvSpPr>
          <p:nvPr>
            <p:ph type="sldNum" sz="quarter" idx="12"/>
          </p:nvPr>
        </p:nvSpPr>
        <p:spPr/>
        <p:txBody>
          <a:bodyPr/>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186939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B8F892D-6271-4A0E-B519-4C8E99FCF8C5}"/>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 xmlns:a16="http://schemas.microsoft.com/office/drawing/2014/main" id="{37DD9812-6F3C-4A17-B048-3BA14582C06E}"/>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 xmlns:a16="http://schemas.microsoft.com/office/drawing/2014/main" id="{C92E7641-0C8D-411B-8C10-BDEC3A53EE18}"/>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 xmlns:a16="http://schemas.microsoft.com/office/drawing/2014/main" id="{873F2055-93A2-40C7-ADAA-26A575DFB30D}"/>
              </a:ext>
            </a:extLst>
          </p:cNvPr>
          <p:cNvSpPr>
            <a:spLocks noGrp="1"/>
          </p:cNvSpPr>
          <p:nvPr>
            <p:ph type="dt" sz="half" idx="10"/>
          </p:nvPr>
        </p:nvSpPr>
        <p:spPr/>
        <p:txBody>
          <a:bodyPr/>
          <a:lstStyle/>
          <a:p>
            <a:fld id="{823E874E-51E4-4AF2-9F00-B6D609774675}" type="datetime1">
              <a:rPr lang="el-GR" smtClean="0"/>
              <a:pPr/>
              <a:t>16/11/2020</a:t>
            </a:fld>
            <a:endParaRPr lang="el-GR" dirty="0"/>
          </a:p>
        </p:txBody>
      </p:sp>
      <p:sp>
        <p:nvSpPr>
          <p:cNvPr id="6" name="Θέση υποσέλιδου 5">
            <a:extLst>
              <a:ext uri="{FF2B5EF4-FFF2-40B4-BE49-F238E27FC236}">
                <a16:creationId xmlns="" xmlns:a16="http://schemas.microsoft.com/office/drawing/2014/main" id="{C2D6B71B-1532-42A2-9968-246655F685D5}"/>
              </a:ext>
            </a:extLst>
          </p:cNvPr>
          <p:cNvSpPr>
            <a:spLocks noGrp="1"/>
          </p:cNvSpPr>
          <p:nvPr>
            <p:ph type="ftr" sz="quarter" idx="11"/>
          </p:nvPr>
        </p:nvSpPr>
        <p:spPr/>
        <p:txBody>
          <a:bodyPr/>
          <a:lstStyle/>
          <a:p>
            <a:pPr rtl="0"/>
            <a:endParaRPr lang="el-GR" noProof="0" dirty="0"/>
          </a:p>
        </p:txBody>
      </p:sp>
      <p:sp>
        <p:nvSpPr>
          <p:cNvPr id="7" name="Θέση αριθμού διαφάνειας 6">
            <a:extLst>
              <a:ext uri="{FF2B5EF4-FFF2-40B4-BE49-F238E27FC236}">
                <a16:creationId xmlns="" xmlns:a16="http://schemas.microsoft.com/office/drawing/2014/main" id="{A6935D98-7BE1-4A1A-B539-48E11F70DE02}"/>
              </a:ext>
            </a:extLst>
          </p:cNvPr>
          <p:cNvSpPr>
            <a:spLocks noGrp="1"/>
          </p:cNvSpPr>
          <p:nvPr>
            <p:ph type="sldNum" sz="quarter" idx="12"/>
          </p:nvPr>
        </p:nvSpPr>
        <p:spPr/>
        <p:txBody>
          <a:bodyPr/>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425460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51ECAAE-8FC0-49B2-8C22-183A79BB543E}"/>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 xmlns:a16="http://schemas.microsoft.com/office/drawing/2014/main" id="{8F5838F8-0A2E-415B-84A9-95B08E3C8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 xmlns:a16="http://schemas.microsoft.com/office/drawing/2014/main" id="{14089C01-C574-43AB-84AF-B65653DBD44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 xmlns:a16="http://schemas.microsoft.com/office/drawing/2014/main" id="{86DC4CE6-FD16-4EFE-98A2-BD3E5F06A9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 xmlns:a16="http://schemas.microsoft.com/office/drawing/2014/main" id="{BA842339-DA2B-4DF5-8B55-2FFF31502BFE}"/>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 xmlns:a16="http://schemas.microsoft.com/office/drawing/2014/main" id="{7EB34C0D-9861-4804-B74F-D79C7A3E3558}"/>
              </a:ext>
            </a:extLst>
          </p:cNvPr>
          <p:cNvSpPr>
            <a:spLocks noGrp="1"/>
          </p:cNvSpPr>
          <p:nvPr>
            <p:ph type="dt" sz="half" idx="10"/>
          </p:nvPr>
        </p:nvSpPr>
        <p:spPr/>
        <p:txBody>
          <a:bodyPr/>
          <a:lstStyle/>
          <a:p>
            <a:fld id="{DC01D44F-777A-4889-84BC-DFC09F5F1306}" type="datetime1">
              <a:rPr lang="el-GR" smtClean="0"/>
              <a:pPr/>
              <a:t>16/11/2020</a:t>
            </a:fld>
            <a:endParaRPr lang="el-GR" dirty="0"/>
          </a:p>
        </p:txBody>
      </p:sp>
      <p:sp>
        <p:nvSpPr>
          <p:cNvPr id="8" name="Θέση υποσέλιδου 7">
            <a:extLst>
              <a:ext uri="{FF2B5EF4-FFF2-40B4-BE49-F238E27FC236}">
                <a16:creationId xmlns="" xmlns:a16="http://schemas.microsoft.com/office/drawing/2014/main" id="{47659B1E-586F-4D88-ADE1-AC45C931F83C}"/>
              </a:ext>
            </a:extLst>
          </p:cNvPr>
          <p:cNvSpPr>
            <a:spLocks noGrp="1"/>
          </p:cNvSpPr>
          <p:nvPr>
            <p:ph type="ftr" sz="quarter" idx="11"/>
          </p:nvPr>
        </p:nvSpPr>
        <p:spPr/>
        <p:txBody>
          <a:bodyPr/>
          <a:lstStyle/>
          <a:p>
            <a:pPr rtl="0"/>
            <a:endParaRPr lang="el-GR" noProof="0" dirty="0"/>
          </a:p>
        </p:txBody>
      </p:sp>
      <p:sp>
        <p:nvSpPr>
          <p:cNvPr id="9" name="Θέση αριθμού διαφάνειας 8">
            <a:extLst>
              <a:ext uri="{FF2B5EF4-FFF2-40B4-BE49-F238E27FC236}">
                <a16:creationId xmlns="" xmlns:a16="http://schemas.microsoft.com/office/drawing/2014/main" id="{638B6A3E-3721-425C-8193-6DE2466ADD97}"/>
              </a:ext>
            </a:extLst>
          </p:cNvPr>
          <p:cNvSpPr>
            <a:spLocks noGrp="1"/>
          </p:cNvSpPr>
          <p:nvPr>
            <p:ph type="sldNum" sz="quarter" idx="12"/>
          </p:nvPr>
        </p:nvSpPr>
        <p:spPr/>
        <p:txBody>
          <a:bodyPr/>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7885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262316D-3D89-4585-91CC-868B0A2665AA}"/>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 xmlns:a16="http://schemas.microsoft.com/office/drawing/2014/main" id="{2330F7B6-8D0A-41EC-807A-FEE117956B1D}"/>
              </a:ext>
            </a:extLst>
          </p:cNvPr>
          <p:cNvSpPr>
            <a:spLocks noGrp="1"/>
          </p:cNvSpPr>
          <p:nvPr>
            <p:ph type="dt" sz="half" idx="10"/>
          </p:nvPr>
        </p:nvSpPr>
        <p:spPr/>
        <p:txBody>
          <a:bodyPr/>
          <a:lstStyle/>
          <a:p>
            <a:fld id="{A000F653-BB19-4D91-AA25-B4765661B82E}" type="datetime1">
              <a:rPr lang="el-GR" smtClean="0"/>
              <a:pPr/>
              <a:t>16/11/2020</a:t>
            </a:fld>
            <a:endParaRPr lang="el-GR" dirty="0"/>
          </a:p>
        </p:txBody>
      </p:sp>
      <p:sp>
        <p:nvSpPr>
          <p:cNvPr id="4" name="Θέση υποσέλιδου 3">
            <a:extLst>
              <a:ext uri="{FF2B5EF4-FFF2-40B4-BE49-F238E27FC236}">
                <a16:creationId xmlns="" xmlns:a16="http://schemas.microsoft.com/office/drawing/2014/main" id="{209742E7-83F2-4C71-92B5-F0800F80E951}"/>
              </a:ext>
            </a:extLst>
          </p:cNvPr>
          <p:cNvSpPr>
            <a:spLocks noGrp="1"/>
          </p:cNvSpPr>
          <p:nvPr>
            <p:ph type="ftr" sz="quarter" idx="11"/>
          </p:nvPr>
        </p:nvSpPr>
        <p:spPr/>
        <p:txBody>
          <a:bodyPr/>
          <a:lstStyle/>
          <a:p>
            <a:pPr rtl="0"/>
            <a:endParaRPr lang="el-GR" noProof="0" dirty="0"/>
          </a:p>
        </p:txBody>
      </p:sp>
      <p:sp>
        <p:nvSpPr>
          <p:cNvPr id="5" name="Θέση αριθμού διαφάνειας 4">
            <a:extLst>
              <a:ext uri="{FF2B5EF4-FFF2-40B4-BE49-F238E27FC236}">
                <a16:creationId xmlns="" xmlns:a16="http://schemas.microsoft.com/office/drawing/2014/main" id="{39AB5E28-F4CC-4E89-B574-44C0DF324FE1}"/>
              </a:ext>
            </a:extLst>
          </p:cNvPr>
          <p:cNvSpPr>
            <a:spLocks noGrp="1"/>
          </p:cNvSpPr>
          <p:nvPr>
            <p:ph type="sldNum" sz="quarter" idx="12"/>
          </p:nvPr>
        </p:nvSpPr>
        <p:spPr/>
        <p:txBody>
          <a:bodyPr/>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224013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 xmlns:a16="http://schemas.microsoft.com/office/drawing/2014/main" id="{92B72DB5-CBE4-423B-AC47-063192016F90}"/>
              </a:ext>
            </a:extLst>
          </p:cNvPr>
          <p:cNvSpPr>
            <a:spLocks noGrp="1"/>
          </p:cNvSpPr>
          <p:nvPr>
            <p:ph type="dt" sz="half" idx="10"/>
          </p:nvPr>
        </p:nvSpPr>
        <p:spPr/>
        <p:txBody>
          <a:bodyPr/>
          <a:lstStyle/>
          <a:p>
            <a:fld id="{AAE61BFE-9828-48A5-BDE7-01D9ADADFD72}" type="datetime1">
              <a:rPr lang="el-GR" smtClean="0"/>
              <a:pPr/>
              <a:t>16/11/2020</a:t>
            </a:fld>
            <a:endParaRPr lang="el-GR" dirty="0"/>
          </a:p>
        </p:txBody>
      </p:sp>
      <p:sp>
        <p:nvSpPr>
          <p:cNvPr id="3" name="Θέση υποσέλιδου 2">
            <a:extLst>
              <a:ext uri="{FF2B5EF4-FFF2-40B4-BE49-F238E27FC236}">
                <a16:creationId xmlns="" xmlns:a16="http://schemas.microsoft.com/office/drawing/2014/main" id="{99B1979B-1E89-41C1-9152-3A02F20C1F87}"/>
              </a:ext>
            </a:extLst>
          </p:cNvPr>
          <p:cNvSpPr>
            <a:spLocks noGrp="1"/>
          </p:cNvSpPr>
          <p:nvPr>
            <p:ph type="ftr" sz="quarter" idx="11"/>
          </p:nvPr>
        </p:nvSpPr>
        <p:spPr/>
        <p:txBody>
          <a:bodyPr/>
          <a:lstStyle/>
          <a:p>
            <a:pPr rtl="0"/>
            <a:endParaRPr lang="el-GR" noProof="0" dirty="0"/>
          </a:p>
        </p:txBody>
      </p:sp>
      <p:sp>
        <p:nvSpPr>
          <p:cNvPr id="4" name="Θέση αριθμού διαφάνειας 3">
            <a:extLst>
              <a:ext uri="{FF2B5EF4-FFF2-40B4-BE49-F238E27FC236}">
                <a16:creationId xmlns="" xmlns:a16="http://schemas.microsoft.com/office/drawing/2014/main" id="{8E82875E-30C1-42FA-9C7E-E97F84BD9F7E}"/>
              </a:ext>
            </a:extLst>
          </p:cNvPr>
          <p:cNvSpPr>
            <a:spLocks noGrp="1"/>
          </p:cNvSpPr>
          <p:nvPr>
            <p:ph type="sldNum" sz="quarter" idx="12"/>
          </p:nvPr>
        </p:nvSpPr>
        <p:spPr/>
        <p:txBody>
          <a:bodyPr/>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32936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A052BE1-4968-43DB-B0F8-CB34D1B6871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 xmlns:a16="http://schemas.microsoft.com/office/drawing/2014/main" id="{758A5B3B-E794-4B17-864A-8334503CC5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 xmlns:a16="http://schemas.microsoft.com/office/drawing/2014/main" id="{0FCE4406-608D-44B5-A0E7-B973FC64C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 xmlns:a16="http://schemas.microsoft.com/office/drawing/2014/main" id="{3DB17591-B27E-4D5F-AA6D-6CC0A639FB19}"/>
              </a:ext>
            </a:extLst>
          </p:cNvPr>
          <p:cNvSpPr>
            <a:spLocks noGrp="1"/>
          </p:cNvSpPr>
          <p:nvPr>
            <p:ph type="dt" sz="half" idx="10"/>
          </p:nvPr>
        </p:nvSpPr>
        <p:spPr/>
        <p:txBody>
          <a:bodyPr/>
          <a:lstStyle/>
          <a:p>
            <a:fld id="{4B5EA598-B9B0-4D78-85CC-8F0888906658}" type="datetime1">
              <a:rPr lang="el-GR" smtClean="0"/>
              <a:pPr/>
              <a:t>16/11/2020</a:t>
            </a:fld>
            <a:endParaRPr lang="el-GR" dirty="0"/>
          </a:p>
        </p:txBody>
      </p:sp>
      <p:sp>
        <p:nvSpPr>
          <p:cNvPr id="6" name="Θέση υποσέλιδου 5">
            <a:extLst>
              <a:ext uri="{FF2B5EF4-FFF2-40B4-BE49-F238E27FC236}">
                <a16:creationId xmlns="" xmlns:a16="http://schemas.microsoft.com/office/drawing/2014/main" id="{2A803A42-7D31-4FBB-A235-224829190BC9}"/>
              </a:ext>
            </a:extLst>
          </p:cNvPr>
          <p:cNvSpPr>
            <a:spLocks noGrp="1"/>
          </p:cNvSpPr>
          <p:nvPr>
            <p:ph type="ftr" sz="quarter" idx="11"/>
          </p:nvPr>
        </p:nvSpPr>
        <p:spPr/>
        <p:txBody>
          <a:bodyPr/>
          <a:lstStyle/>
          <a:p>
            <a:pPr rtl="0"/>
            <a:endParaRPr lang="el-GR" noProof="0" dirty="0"/>
          </a:p>
        </p:txBody>
      </p:sp>
      <p:sp>
        <p:nvSpPr>
          <p:cNvPr id="7" name="Θέση αριθμού διαφάνειας 6">
            <a:extLst>
              <a:ext uri="{FF2B5EF4-FFF2-40B4-BE49-F238E27FC236}">
                <a16:creationId xmlns="" xmlns:a16="http://schemas.microsoft.com/office/drawing/2014/main" id="{C482AB42-7D04-4F0F-AF63-676D76D70C6F}"/>
              </a:ext>
            </a:extLst>
          </p:cNvPr>
          <p:cNvSpPr>
            <a:spLocks noGrp="1"/>
          </p:cNvSpPr>
          <p:nvPr>
            <p:ph type="sldNum" sz="quarter" idx="12"/>
          </p:nvPr>
        </p:nvSpPr>
        <p:spPr/>
        <p:txBody>
          <a:bodyPr/>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74759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D98ECDE-D1E4-4DEC-97F1-6F9329DCA0B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 xmlns:a16="http://schemas.microsoft.com/office/drawing/2014/main" id="{76B55162-7A2F-4284-8E15-E5A337FD3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 xmlns:a16="http://schemas.microsoft.com/office/drawing/2014/main" id="{13FB96E2-0D75-4BC2-842E-5B9E81E64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 xmlns:a16="http://schemas.microsoft.com/office/drawing/2014/main" id="{136D1F95-7DD1-429F-9D4B-A049A4E6CA23}"/>
              </a:ext>
            </a:extLst>
          </p:cNvPr>
          <p:cNvSpPr>
            <a:spLocks noGrp="1"/>
          </p:cNvSpPr>
          <p:nvPr>
            <p:ph type="dt" sz="half" idx="10"/>
          </p:nvPr>
        </p:nvSpPr>
        <p:spPr/>
        <p:txBody>
          <a:bodyPr/>
          <a:lstStyle/>
          <a:p>
            <a:fld id="{3B500C03-1CBE-4CD7-A8EC-0BD8DBDBC9B1}" type="datetime1">
              <a:rPr lang="el-GR" smtClean="0"/>
              <a:pPr/>
              <a:t>16/11/2020</a:t>
            </a:fld>
            <a:endParaRPr lang="el-GR" dirty="0"/>
          </a:p>
        </p:txBody>
      </p:sp>
      <p:sp>
        <p:nvSpPr>
          <p:cNvPr id="6" name="Θέση υποσέλιδου 5">
            <a:extLst>
              <a:ext uri="{FF2B5EF4-FFF2-40B4-BE49-F238E27FC236}">
                <a16:creationId xmlns="" xmlns:a16="http://schemas.microsoft.com/office/drawing/2014/main" id="{1FD07C9B-6A86-430D-B6B6-74275372C40F}"/>
              </a:ext>
            </a:extLst>
          </p:cNvPr>
          <p:cNvSpPr>
            <a:spLocks noGrp="1"/>
          </p:cNvSpPr>
          <p:nvPr>
            <p:ph type="ftr" sz="quarter" idx="11"/>
          </p:nvPr>
        </p:nvSpPr>
        <p:spPr/>
        <p:txBody>
          <a:bodyPr/>
          <a:lstStyle/>
          <a:p>
            <a:pPr rtl="0"/>
            <a:endParaRPr lang="el-GR" noProof="0" dirty="0"/>
          </a:p>
        </p:txBody>
      </p:sp>
      <p:sp>
        <p:nvSpPr>
          <p:cNvPr id="7" name="Θέση αριθμού διαφάνειας 6">
            <a:extLst>
              <a:ext uri="{FF2B5EF4-FFF2-40B4-BE49-F238E27FC236}">
                <a16:creationId xmlns="" xmlns:a16="http://schemas.microsoft.com/office/drawing/2014/main" id="{6BBC96CB-1B7D-4A00-83E9-40FCC3FD66FF}"/>
              </a:ext>
            </a:extLst>
          </p:cNvPr>
          <p:cNvSpPr>
            <a:spLocks noGrp="1"/>
          </p:cNvSpPr>
          <p:nvPr>
            <p:ph type="sldNum" sz="quarter" idx="12"/>
          </p:nvPr>
        </p:nvSpPr>
        <p:spPr/>
        <p:txBody>
          <a:bodyPr/>
          <a:lstStyle/>
          <a:p>
            <a:pPr rtl="0"/>
            <a:fld id="{0FF54DE5-C571-48E8-A5BC-B369434E2F44}" type="slidenum">
              <a:rPr lang="el-GR" noProof="0" smtClean="0"/>
              <a:t>‹#›</a:t>
            </a:fld>
            <a:endParaRPr lang="el-GR" noProof="0" dirty="0"/>
          </a:p>
        </p:txBody>
      </p:sp>
    </p:spTree>
    <p:extLst>
      <p:ext uri="{BB962C8B-B14F-4D97-AF65-F5344CB8AC3E}">
        <p14:creationId xmlns:p14="http://schemas.microsoft.com/office/powerpoint/2010/main" val="94325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 xmlns:a16="http://schemas.microsoft.com/office/drawing/2014/main" id="{B01A82C9-3DE6-4059-AEAE-8089614CFD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 xmlns:a16="http://schemas.microsoft.com/office/drawing/2014/main" id="{FFC5EA7A-0B08-412B-899E-943861EBC0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 xmlns:a16="http://schemas.microsoft.com/office/drawing/2014/main" id="{C7928B12-45C8-48DB-934C-98FD1AB27A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36D7EC-8E01-4034-A5E0-92EE154A14BE}" type="datetime1">
              <a:rPr lang="el-GR" smtClean="0"/>
              <a:pPr/>
              <a:t>16/11/2020</a:t>
            </a:fld>
            <a:endParaRPr lang="el-GR" dirty="0"/>
          </a:p>
        </p:txBody>
      </p:sp>
      <p:sp>
        <p:nvSpPr>
          <p:cNvPr id="5" name="Θέση υποσέλιδου 4">
            <a:extLst>
              <a:ext uri="{FF2B5EF4-FFF2-40B4-BE49-F238E27FC236}">
                <a16:creationId xmlns="" xmlns:a16="http://schemas.microsoft.com/office/drawing/2014/main" id="{5E612D5E-8BD6-4A2E-879F-B14CA35388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l-GR" noProof="0" dirty="0"/>
          </a:p>
        </p:txBody>
      </p:sp>
      <p:sp>
        <p:nvSpPr>
          <p:cNvPr id="6" name="Θέση αριθμού διαφάνειας 5">
            <a:extLst>
              <a:ext uri="{FF2B5EF4-FFF2-40B4-BE49-F238E27FC236}">
                <a16:creationId xmlns="" xmlns:a16="http://schemas.microsoft.com/office/drawing/2014/main" id="{AEBFFD46-CA61-49A7-8B95-4B2F341EF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54DE5-C571-48E8-A5BC-B369434E2F44}" type="slidenum">
              <a:rPr lang="el-GR" smtClean="0"/>
              <a:pPr/>
              <a:t>‹#›</a:t>
            </a:fld>
            <a:endParaRPr lang="el-GR" dirty="0"/>
          </a:p>
        </p:txBody>
      </p:sp>
    </p:spTree>
    <p:extLst>
      <p:ext uri="{BB962C8B-B14F-4D97-AF65-F5344CB8AC3E}">
        <p14:creationId xmlns:p14="http://schemas.microsoft.com/office/powerpoint/2010/main" val="1976458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a:extLst>
              <a:ext uri="{FF2B5EF4-FFF2-40B4-BE49-F238E27FC236}">
                <a16:creationId xmlns="" xmlns:a16="http://schemas.microsoft.com/office/drawing/2014/main" id="{F930AB0C-FCE8-45D8-AC74-CF1F0DCD5212}"/>
              </a:ext>
            </a:extLst>
          </p:cNvPr>
          <p:cNvPicPr>
            <a:picLocks noChangeAspect="1"/>
          </p:cNvPicPr>
          <p:nvPr/>
        </p:nvPicPr>
        <p:blipFill rotWithShape="1">
          <a:blip r:embed="rId3"/>
          <a:srcRect t="1113" r="9089" b="15256"/>
          <a:stretch/>
        </p:blipFill>
        <p:spPr>
          <a:xfrm>
            <a:off x="3523488" y="10"/>
            <a:ext cx="8668512" cy="6857990"/>
          </a:xfrm>
          <a:prstGeom prst="rect">
            <a:avLst/>
          </a:prstGeom>
          <a:noFill/>
        </p:spPr>
      </p:pic>
      <p:sp>
        <p:nvSpPr>
          <p:cNvPr id="21" name="Rectangle 20">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Τίτλος 12"/>
          <p:cNvSpPr>
            <a:spLocks noGrp="1"/>
          </p:cNvSpPr>
          <p:nvPr>
            <p:ph type="ctrTitle"/>
          </p:nvPr>
        </p:nvSpPr>
        <p:spPr>
          <a:xfrm>
            <a:off x="477981" y="1122363"/>
            <a:ext cx="4023360" cy="1914135"/>
          </a:xfrm>
        </p:spPr>
        <p:txBody>
          <a:bodyPr vert="horz" lIns="91440" tIns="45720" rIns="91440" bIns="45720" rtlCol="0" anchor="b">
            <a:normAutofit fontScale="90000"/>
          </a:bodyPr>
          <a:lstStyle/>
          <a:p>
            <a:r>
              <a:rPr lang="el-GR" sz="4800" dirty="0" smtClean="0"/>
              <a:t>ΙΣΛ</a:t>
            </a:r>
            <a:r>
              <a:rPr lang="en-US" sz="4800" dirty="0" smtClean="0"/>
              <a:t>α</a:t>
            </a:r>
            <a:r>
              <a:rPr lang="el-GR" sz="4800" dirty="0" smtClean="0"/>
              <a:t>ΜΙΚΗ</a:t>
            </a:r>
            <a:r>
              <a:rPr lang="en-US" sz="4800" dirty="0" smtClean="0"/>
              <a:t> </a:t>
            </a:r>
            <a:r>
              <a:rPr lang="en-US" sz="4800" dirty="0"/>
              <a:t>τεχνη </a:t>
            </a:r>
            <a:r>
              <a:rPr lang="el-GR" sz="2000" dirty="0" smtClean="0"/>
              <a:t>πηγη:</a:t>
            </a:r>
            <a:r>
              <a:rPr lang="en-US" sz="2000" dirty="0" smtClean="0"/>
              <a:t>LIFO.GR</a:t>
            </a:r>
            <a:r>
              <a:rPr lang="en-US" sz="4800" dirty="0" smtClean="0"/>
              <a:t/>
            </a:r>
            <a:br>
              <a:rPr lang="en-US" sz="4800" dirty="0" smtClean="0"/>
            </a:br>
            <a:endParaRPr lang="en-US" sz="4800" dirty="0"/>
          </a:p>
        </p:txBody>
      </p:sp>
      <p:sp>
        <p:nvSpPr>
          <p:cNvPr id="14" name="Σύμβολο κράτησης θέσης περιεχομένου 13"/>
          <p:cNvSpPr>
            <a:spLocks noGrp="1"/>
          </p:cNvSpPr>
          <p:nvPr>
            <p:ph type="subTitle" idx="1"/>
          </p:nvPr>
        </p:nvSpPr>
        <p:spPr>
          <a:xfrm>
            <a:off x="477980" y="3429006"/>
            <a:ext cx="5301718" cy="3092564"/>
          </a:xfrm>
        </p:spPr>
        <p:txBody>
          <a:bodyPr vert="horz" lIns="91440" tIns="45720" rIns="91440" bIns="45720" rtlCol="0">
            <a:noAutofit/>
          </a:bodyPr>
          <a:lstStyle/>
          <a:p>
            <a:pPr>
              <a:spcBef>
                <a:spcPts val="1000"/>
              </a:spcBef>
              <a:spcAft>
                <a:spcPts val="600"/>
              </a:spcAft>
            </a:pPr>
            <a:r>
              <a:rPr lang="el-GR" sz="2800" dirty="0"/>
              <a:t>Η ισλαμική τέχνη εντοπίζεται σε όλες τις ζώνες εξάπλωσης και κυριαρχίας του Ισλάμ, από την Ιβηρική Χερσόνησο, τη Βόρειο Αφρική, τα Βαλκάνια, Μέση Ανατολή, Κεντρική Ασία, Ινδία, Μαλαισία και Ινδονησία </a:t>
            </a:r>
            <a:endParaRPr lang="en-US" sz="2800" dirty="0"/>
          </a:p>
        </p:txBody>
      </p:sp>
      <p:sp>
        <p:nvSpPr>
          <p:cNvPr id="23" name="Rectangle 22">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255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6C2997EE-0889-44C3-AC0D-18F26AC9AA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89" y="517585"/>
            <a:ext cx="7654865" cy="577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695426" y="1639019"/>
            <a:ext cx="3226280" cy="4658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a:t>Εσωτερική άποψη του θόλου του Τεμένους της Παρασκευής στην πόλη Γιάζντ στο κεντρικό Ιράν. Ο καλλιτέχνης στην εικόνα του θόλου αναζητάει εκείνη του ουρανού. Σχηματίζει άστρα και αστερισμούς σε διάφορες μορφές, διαιρεμένα σε οκτώ ομόκεντρους κύκλους Πηγή: www.lifo.gr</a:t>
            </a:r>
          </a:p>
        </p:txBody>
      </p:sp>
    </p:spTree>
    <p:extLst>
      <p:ext uri="{BB962C8B-B14F-4D97-AF65-F5344CB8AC3E}">
        <p14:creationId xmlns:p14="http://schemas.microsoft.com/office/powerpoint/2010/main" val="183822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7BBD5B30-C741-4E67-AFD8-17917090ABC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 xmlns:a16="http://schemas.microsoft.com/office/drawing/2014/main" id="{189BBEAA-BB93-4878-8C95-3C8AADE2E0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 xmlns:a16="http://schemas.microsoft.com/office/drawing/2014/main" id="{D529C0C6-AAEB-4982-A9E6-BC6A8B2AEF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 xmlns:a16="http://schemas.microsoft.com/office/drawing/2014/main" id="{57F268B4-F922-4056-86E7-55B98792AE74}"/>
              </a:ext>
            </a:extLst>
          </p:cNvPr>
          <p:cNvSpPr>
            <a:spLocks noGrp="1"/>
          </p:cNvSpPr>
          <p:nvPr>
            <p:ph type="title"/>
          </p:nvPr>
        </p:nvSpPr>
        <p:spPr>
          <a:xfrm>
            <a:off x="841141" y="3613605"/>
            <a:ext cx="3429000" cy="2898648"/>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b">
            <a:normAutofit/>
          </a:bodyPr>
          <a:lstStyle/>
          <a:p>
            <a:r>
              <a:rPr lang="el-GR" sz="2800" dirty="0"/>
              <a:t>Το Γαλάζιο Τέμενος στην πόλη Χεράτ, Αφγανιστάν. </a:t>
            </a:r>
            <a:endParaRPr lang="en-US" sz="2800" kern="1200" dirty="0">
              <a:solidFill>
                <a:schemeClr val="tx1"/>
              </a:solidFill>
            </a:endParaRPr>
          </a:p>
        </p:txBody>
      </p:sp>
      <p:sp>
        <p:nvSpPr>
          <p:cNvPr id="20" name="Rectangle 15">
            <a:extLst>
              <a:ext uri="{FF2B5EF4-FFF2-40B4-BE49-F238E27FC236}">
                <a16:creationId xmlns="" xmlns:a16="http://schemas.microsoft.com/office/drawing/2014/main" id="{80D36F24-5EC0-4A09-9836-6580E1D4B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7">
            <a:extLst>
              <a:ext uri="{FF2B5EF4-FFF2-40B4-BE49-F238E27FC236}">
                <a16:creationId xmlns="" xmlns:a16="http://schemas.microsoft.com/office/drawing/2014/main" id="{7C0B334E-66E0-442A-8306-19629EC2DC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674" y="1"/>
            <a:ext cx="6297283" cy="6642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585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57845966-6EFC-468A-9CC7-BAB4B95854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354372" y="0"/>
            <a:ext cx="9483256" cy="6858000"/>
          </a:xfrm>
          <a:prstGeom prst="rect">
            <a:avLst/>
          </a:prstGeom>
          <a:solidFill>
            <a:srgbClr val="344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5554383-98AF-4A47-BB65-705FAAA4BE6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Shape 10">
            <a:extLst>
              <a:ext uri="{FF2B5EF4-FFF2-40B4-BE49-F238E27FC236}">
                <a16:creationId xmlns="" xmlns:a16="http://schemas.microsoft.com/office/drawing/2014/main" id="{ADAD1991-FFD1-4E94-ABAB-7560D33008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Εικόνα 1">
            <a:extLst>
              <a:ext uri="{FF2B5EF4-FFF2-40B4-BE49-F238E27FC236}">
                <a16:creationId xmlns="" xmlns:a16="http://schemas.microsoft.com/office/drawing/2014/main" id="{12E60D70-A6EB-45B9-A451-2499AC69D4A6}"/>
              </a:ext>
            </a:extLst>
          </p:cNvPr>
          <p:cNvPicPr>
            <a:picLocks noChangeAspect="1"/>
          </p:cNvPicPr>
          <p:nvPr/>
        </p:nvPicPr>
        <p:blipFill>
          <a:blip r:embed="rId3"/>
          <a:stretch>
            <a:fillRect/>
          </a:stretch>
        </p:blipFill>
        <p:spPr>
          <a:xfrm>
            <a:off x="3236181" y="1402411"/>
            <a:ext cx="5462546" cy="4096909"/>
          </a:xfrm>
          <a:prstGeom prst="rect">
            <a:avLst/>
          </a:prstGeom>
        </p:spPr>
      </p:pic>
    </p:spTree>
    <p:extLst>
      <p:ext uri="{BB962C8B-B14F-4D97-AF65-F5344CB8AC3E}">
        <p14:creationId xmlns:p14="http://schemas.microsoft.com/office/powerpoint/2010/main" val="256441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4545836E-B050-4955-B80E-C5A35AC2F5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2">
            <a:extLst>
              <a:ext uri="{FF2B5EF4-FFF2-40B4-BE49-F238E27FC236}">
                <a16:creationId xmlns="" xmlns:a16="http://schemas.microsoft.com/office/drawing/2014/main" id="{5E6024A1-5F3D-4233-865A-57F6E86056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802473" y="-4805300"/>
            <a:ext cx="2587052"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 xmlns:a16="http://schemas.microsoft.com/office/drawing/2014/main" id="{A0A0F36C-C6D6-4C06-BA5A-7D936CD97CB8}"/>
              </a:ext>
            </a:extLst>
          </p:cNvPr>
          <p:cNvSpPr>
            <a:spLocks noGrp="1"/>
          </p:cNvSpPr>
          <p:nvPr>
            <p:ph type="title"/>
          </p:nvPr>
        </p:nvSpPr>
        <p:spPr>
          <a:xfrm>
            <a:off x="1524000" y="132379"/>
            <a:ext cx="9144000" cy="1158321"/>
          </a:xfrm>
        </p:spPr>
        <p:txBody>
          <a:bodyPr vert="horz" lIns="91440" tIns="45720" rIns="91440" bIns="45720" rtlCol="0" anchor="b">
            <a:normAutofit/>
          </a:bodyPr>
          <a:lstStyle/>
          <a:p>
            <a:pPr algn="ctr"/>
            <a:r>
              <a:rPr lang="el-GR" sz="2400" dirty="0"/>
              <a:t>Κεραμικά </a:t>
            </a:r>
            <a:r>
              <a:rPr lang="el-GR" sz="2400" dirty="0" smtClean="0"/>
              <a:t>Ιζνίκ  και Περσικά χαλιά σε απόλυτη συμμετρία</a:t>
            </a:r>
            <a:br>
              <a:rPr lang="el-GR" sz="2400" dirty="0" smtClean="0"/>
            </a:br>
            <a:endParaRPr lang="en-US" sz="2400" kern="1200" dirty="0">
              <a:solidFill>
                <a:schemeClr val="tx1"/>
              </a:solidFill>
            </a:endParaRPr>
          </a:p>
        </p:txBody>
      </p:sp>
      <p:grpSp>
        <p:nvGrpSpPr>
          <p:cNvPr id="15" name="Group 14">
            <a:extLst>
              <a:ext uri="{FF2B5EF4-FFF2-40B4-BE49-F238E27FC236}">
                <a16:creationId xmlns="" xmlns:a16="http://schemas.microsoft.com/office/drawing/2014/main" id="{BBF09F23-C96E-45D9-9765-AB6D92A27AD0}"/>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425570" y="73152"/>
            <a:ext cx="1340860" cy="223819"/>
            <a:chOff x="5394960" y="73152"/>
            <a:chExt cx="1340860" cy="223819"/>
          </a:xfrm>
        </p:grpSpPr>
        <p:sp>
          <p:nvSpPr>
            <p:cNvPr id="16" name="Rectangle 64">
              <a:extLst>
                <a:ext uri="{FF2B5EF4-FFF2-40B4-BE49-F238E27FC236}">
                  <a16:creationId xmlns="" xmlns:a16="http://schemas.microsoft.com/office/drawing/2014/main" id="{3C2723DF-C92B-4350-A8D2-8C1D613363D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6341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 xmlns:a16="http://schemas.microsoft.com/office/drawing/2014/main" id="{3BA0F4A9-423C-4D9F-B7FA-7FC95F31ABE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96341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 xmlns:a16="http://schemas.microsoft.com/office/drawing/2014/main" id="{3B97662F-81A1-44F3-BAD6-FCC9E87BA6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2130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 xmlns:a16="http://schemas.microsoft.com/office/drawing/2014/main" id="{322D2B8C-87C0-4469-87F9-00817B49F5C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82130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 xmlns:a16="http://schemas.microsoft.com/office/drawing/2014/main" id="{15F4108F-DC9D-4758-A3B5-A102AD3B3C3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67918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 xmlns:a16="http://schemas.microsoft.com/office/drawing/2014/main" id="{B6006195-1D55-4ABC-912E-1FECE689BD2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67918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 xmlns:a16="http://schemas.microsoft.com/office/drawing/2014/main" id="{E0069FBA-7C28-4B32-8835-5981192CF7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53707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 xmlns:a16="http://schemas.microsoft.com/office/drawing/2014/main" id="{7DF57EA6-A083-49C2-AA61-02E3599DE1F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53707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 xmlns:a16="http://schemas.microsoft.com/office/drawing/2014/main" id="{DFA9792B-CD65-4EF3-8B26-D5EB8C814EA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394960"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 xmlns:a16="http://schemas.microsoft.com/office/drawing/2014/main" id="{6FA512F2-7EAA-400E-BA6B-36FD43CCB15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394960"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 xmlns:a16="http://schemas.microsoft.com/office/drawing/2014/main" id="{846180D1-27FA-4909-8D6C-2BD7437EFCB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67398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 xmlns:a16="http://schemas.microsoft.com/office/drawing/2014/main" id="{D6CADFAA-AAE4-4432-A174-A941B20246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67398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 xmlns:a16="http://schemas.microsoft.com/office/drawing/2014/main" id="{C563D5E9-5AEB-4D27-9020-B0F75E4490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53187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 xmlns:a16="http://schemas.microsoft.com/office/drawing/2014/main" id="{566C98DB-9633-4BB1-A892-C7F6961EB8D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53187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 xmlns:a16="http://schemas.microsoft.com/office/drawing/2014/main" id="{98942167-2F46-4B05-B2F7-156D1BEA737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975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 xmlns:a16="http://schemas.microsoft.com/office/drawing/2014/main" id="{2886273A-E940-43BD-A727-60F2AC12D84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38975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 xmlns:a16="http://schemas.microsoft.com/office/drawing/2014/main" id="{721C890D-C64D-4313-BEC1-8AB441A1518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4764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 xmlns:a16="http://schemas.microsoft.com/office/drawing/2014/main" id="{0DD89FE0-BE21-48C3-BE58-33CC59D0D22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24764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 xmlns:a16="http://schemas.microsoft.com/office/drawing/2014/main" id="{8B011067-00B3-4B68-9915-3D59B192CA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0553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 xmlns:a16="http://schemas.microsoft.com/office/drawing/2014/main" id="{E261D618-2AF8-48BB-9921-4E60A88C38A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10553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 xmlns:a16="http://schemas.microsoft.com/office/drawing/2014/main" id="{A628292D-0555-4158-9B1A-07414B27FB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92" y="1290700"/>
            <a:ext cx="4675517" cy="518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860" y="2035834"/>
            <a:ext cx="6745857" cy="417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18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Εικόνα 6">
            <a:extLst>
              <a:ext uri="{FF2B5EF4-FFF2-40B4-BE49-F238E27FC236}">
                <a16:creationId xmlns="" xmlns:a16="http://schemas.microsoft.com/office/drawing/2014/main" id="{A95D5718-CE3C-44CA-B33A-073623B73BB0}"/>
              </a:ext>
            </a:extLst>
          </p:cNvPr>
          <p:cNvPicPr>
            <a:picLocks noChangeAspect="1"/>
          </p:cNvPicPr>
          <p:nvPr/>
        </p:nvPicPr>
        <p:blipFill rotWithShape="1">
          <a:blip r:embed="rId2"/>
          <a:srcRect t="7878" r="1" b="7883"/>
          <a:stretch/>
        </p:blipFill>
        <p:spPr>
          <a:xfrm>
            <a:off x="-80776" y="17253"/>
            <a:ext cx="12196243" cy="6857990"/>
          </a:xfrm>
          <a:prstGeom prst="rect">
            <a:avLst/>
          </a:prstGeom>
          <a:noFill/>
        </p:spPr>
      </p:pic>
      <p:sp>
        <p:nvSpPr>
          <p:cNvPr id="19" name="Rectangle 18">
            <a:extLst>
              <a:ext uri="{FF2B5EF4-FFF2-40B4-BE49-F238E27FC236}">
                <a16:creationId xmlns="" xmlns:a16="http://schemas.microsoft.com/office/drawing/2014/main"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1" name="Freeform: Shape 20">
            <a:extLst>
              <a:ext uri="{FF2B5EF4-FFF2-40B4-BE49-F238E27FC236}">
                <a16:creationId xmlns="" xmlns:a16="http://schemas.microsoft.com/office/drawing/2014/main"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4" name="Subtitle 2">
            <a:extLst>
              <a:ext uri="{FF2B5EF4-FFF2-40B4-BE49-F238E27FC236}">
                <a16:creationId xmlns="" xmlns:a16="http://schemas.microsoft.com/office/drawing/2014/main" id="{D798ED12-BD16-4C42-975B-F347B9E1C29F}"/>
              </a:ext>
            </a:extLst>
          </p:cNvPr>
          <p:cNvSpPr>
            <a:spLocks noGrp="1"/>
          </p:cNvSpPr>
          <p:nvPr>
            <p:ph type="subTitle" idx="1"/>
          </p:nvPr>
        </p:nvSpPr>
        <p:spPr>
          <a:xfrm>
            <a:off x="1017918" y="1690777"/>
            <a:ext cx="4796286" cy="3657599"/>
          </a:xfr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fontScale="92500" lnSpcReduction="20000"/>
          </a:bodyPr>
          <a:lstStyle/>
          <a:p>
            <a:pPr algn="ctr">
              <a:spcBef>
                <a:spcPts val="1000"/>
              </a:spcBef>
            </a:pPr>
            <a:endParaRPr lang="el-GR" sz="2000" dirty="0" smtClean="0">
              <a:solidFill>
                <a:srgbClr val="080808"/>
              </a:solidFill>
            </a:endParaRPr>
          </a:p>
          <a:p>
            <a:pPr algn="ctr">
              <a:spcBef>
                <a:spcPts val="1000"/>
              </a:spcBef>
            </a:pPr>
            <a:r>
              <a:rPr lang="el-GR" sz="2400" b="1" dirty="0" smtClean="0">
                <a:solidFill>
                  <a:schemeClr val="accent6">
                    <a:lumMod val="75000"/>
                  </a:schemeClr>
                </a:solidFill>
              </a:rPr>
              <a:t>Σε </a:t>
            </a:r>
            <a:r>
              <a:rPr lang="el-GR" sz="2400" b="1" dirty="0">
                <a:solidFill>
                  <a:schemeClr val="accent6">
                    <a:lumMod val="75000"/>
                  </a:schemeClr>
                </a:solidFill>
              </a:rPr>
              <a:t>διάστημα ενός αιώνα από τον θάνατο του Προφήτη Μωάμεθ, οι μουσουλμάνοι εξάπλωσαν και παγίωσαν την ισχύ τους, από τις ακτές του Ατλαντικού Ωκεανού μέχρι τις ακτές του Ινδικού. Ο δυναμισμός της διάδοσής τους ανέτρεψε τα δεδομένα στις περιοχές </a:t>
            </a:r>
            <a:r>
              <a:rPr lang="el-GR" sz="2400" b="1" dirty="0" smtClean="0">
                <a:solidFill>
                  <a:schemeClr val="accent6">
                    <a:lumMod val="75000"/>
                  </a:schemeClr>
                </a:solidFill>
              </a:rPr>
              <a:t>κτήσεών </a:t>
            </a:r>
            <a:r>
              <a:rPr lang="el-GR" sz="2400" b="1" dirty="0">
                <a:solidFill>
                  <a:schemeClr val="accent6">
                    <a:lumMod val="75000"/>
                  </a:schemeClr>
                </a:solidFill>
              </a:rPr>
              <a:t>τους αλλά συγχρόνως η γνωριμία με τους διαφορετικούς τοπικούς πληθυσμούς επηρέασε αποφασιστικά και τους ίδιους τους μουσουλμάνους. </a:t>
            </a:r>
            <a:endParaRPr lang="en-US" sz="2400" b="1" dirty="0">
              <a:solidFill>
                <a:schemeClr val="accent6">
                  <a:lumMod val="75000"/>
                </a:schemeClr>
              </a:solidFill>
            </a:endParaRPr>
          </a:p>
        </p:txBody>
      </p:sp>
    </p:spTree>
    <p:extLst>
      <p:ext uri="{BB962C8B-B14F-4D97-AF65-F5344CB8AC3E}">
        <p14:creationId xmlns:p14="http://schemas.microsoft.com/office/powerpoint/2010/main" val="356124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 xmlns:a16="http://schemas.microsoft.com/office/drawing/2014/main" id="{8EA23895-8E82-4911-AC21-50BE641A737D}"/>
              </a:ext>
            </a:extLst>
          </p:cNvPr>
          <p:cNvSpPr>
            <a:spLocks noGrp="1"/>
          </p:cNvSpPr>
          <p:nvPr>
            <p:ph type="title"/>
          </p:nvPr>
        </p:nvSpPr>
        <p:spPr>
          <a:xfrm>
            <a:off x="7464614" y="1783959"/>
            <a:ext cx="4087306" cy="2889114"/>
          </a:xfrm>
        </p:spPr>
        <p:txBody>
          <a:bodyPr vert="horz" lIns="91440" tIns="45720" rIns="91440" bIns="45720" rtlCol="0" anchor="b">
            <a:normAutofit fontScale="90000"/>
          </a:bodyPr>
          <a:lstStyle/>
          <a:p>
            <a:r>
              <a:rPr lang="el-GR" sz="5400" dirty="0"/>
              <a:t>Μουκάρνας, ο </a:t>
            </a:r>
            <a:r>
              <a:rPr lang="el-GR" sz="5400" dirty="0" smtClean="0"/>
              <a:t>κυψελοειδής </a:t>
            </a:r>
            <a:r>
              <a:rPr lang="el-GR" sz="5400" dirty="0"/>
              <a:t>θόλος σε πρόπυλο τεμένους στο Ισφαχάν, </a:t>
            </a:r>
            <a:r>
              <a:rPr lang="el-GR" sz="5400" dirty="0" smtClean="0"/>
              <a:t>Ιράν</a:t>
            </a:r>
            <a:endParaRPr lang="en-US" sz="5400" dirty="0"/>
          </a:p>
        </p:txBody>
      </p:sp>
      <p:sp>
        <p:nvSpPr>
          <p:cNvPr id="42" name="Freeform: Shape 21">
            <a:extLst>
              <a:ext uri="{FF2B5EF4-FFF2-40B4-BE49-F238E27FC236}">
                <a16:creationId xmlns=""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 Placeholder 3">
            <a:extLst>
              <a:ext uri="{FF2B5EF4-FFF2-40B4-BE49-F238E27FC236}">
                <a16:creationId xmlns="" xmlns:a16="http://schemas.microsoft.com/office/drawing/2014/main" id="{2CED2D3F-36BC-46AB-8CB2-EC8EB46529D4}"/>
              </a:ext>
            </a:extLst>
          </p:cNvPr>
          <p:cNvSpPr>
            <a:spLocks noGrp="1"/>
          </p:cNvSpPr>
          <p:nvPr>
            <p:ph type="body" sz="half" idx="2"/>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015"/>
            <a:ext cx="6849373" cy="6837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0690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 y="0"/>
            <a:ext cx="484804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262113" y="3429000"/>
            <a:ext cx="6269166" cy="2308324"/>
          </a:xfrm>
          <a:prstGeom prst="rect">
            <a:avLst/>
          </a:prstGeom>
        </p:spPr>
        <p:txBody>
          <a:bodyPr wrap="square">
            <a:spAutoFit/>
          </a:bodyPr>
          <a:lstStyle/>
          <a:p>
            <a:r>
              <a:rPr lang="el-GR" sz="2400" dirty="0"/>
              <a:t>Οι καλλιτέχνες επιλέγουν τα αραβουργήματα ως σχέδιο των παραθύρων στο τέμενος Σεΐχ Λοφταλλάχ του Ισφαχάν. Το φως φιλτράρεται μέσω του κιγκλιδώματος και αποκτάει σημασιολογική φόρμα αποκαλύπτοντας το απόκρυφο </a:t>
            </a:r>
            <a:r>
              <a:rPr lang="el-GR" sz="2400" dirty="0" smtClean="0"/>
              <a:t>μυστήριο</a:t>
            </a:r>
            <a:r>
              <a:rPr lang="en-US" sz="2400" dirty="0" smtClean="0"/>
              <a:t>.</a:t>
            </a:r>
            <a:endParaRPr lang="el-GR" sz="2400"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33554"/>
            <a:ext cx="4945811" cy="3095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0005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 xmlns:a16="http://schemas.microsoft.com/office/drawing/2014/main" id="{6CCA5F87-1D1E-45CB-8D83-FC7EEFAD99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7CCFC2C6-6238-4A2F-93DE-2ADF74AF63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 xmlns:a16="http://schemas.microsoft.com/office/drawing/2014/main" id="{B9057728-DBBE-44A5-87D5-8BC34E598647}"/>
              </a:ext>
            </a:extLst>
          </p:cNvPr>
          <p:cNvSpPr>
            <a:spLocks noGrp="1"/>
          </p:cNvSpPr>
          <p:nvPr>
            <p:ph type="title"/>
          </p:nvPr>
        </p:nvSpPr>
        <p:spPr>
          <a:xfrm>
            <a:off x="6694098" y="0"/>
            <a:ext cx="5177862" cy="6625087"/>
          </a:xfrm>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b">
            <a:normAutofit fontScale="90000"/>
          </a:bodyPr>
          <a:lstStyle/>
          <a:p>
            <a:r>
              <a:rPr lang="el-GR" sz="3100" dirty="0"/>
              <a:t>Μέρος του πρόπυλου του Τεμένους Σαχ στο Ισφαχάν, Ιράν </a:t>
            </a:r>
            <a:r>
              <a:rPr lang="el-GR" sz="2400" dirty="0" smtClean="0"/>
              <a:t/>
            </a:r>
            <a:br>
              <a:rPr lang="el-GR" sz="2400" dirty="0" smtClean="0"/>
            </a:br>
            <a:r>
              <a:rPr lang="el-GR" sz="2400" dirty="0"/>
              <a:t/>
            </a:r>
            <a:br>
              <a:rPr lang="el-GR" sz="2400" dirty="0"/>
            </a:br>
            <a:r>
              <a:rPr lang="el-GR" sz="2700" dirty="0" smtClean="0">
                <a:solidFill>
                  <a:srgbClr val="0070C0"/>
                </a:solidFill>
              </a:rPr>
              <a:t>Οι </a:t>
            </a:r>
            <a:r>
              <a:rPr lang="el-GR" sz="2700" dirty="0">
                <a:solidFill>
                  <a:srgbClr val="0070C0"/>
                </a:solidFill>
              </a:rPr>
              <a:t>μουσουλμάνοι κατάφεραν να πλάσουν καλλιτεχνικά έργα βασιζόμενοι στην επιστήμη των μαθηματικών και συγκεκριμένα στη γεωμετρία. Κάθε τι είναι έργο του Θεού και εφόσον είναι θεϊκό, δεν μπορεί παρά να είναι τέλειο. Τόσο ακριβές και τέλειο, όσο η σύνθεση των γεωμετρικών σχημάτων που συμβολίζουν συγχρόνως και την ενότητα του κόσμου. Άθελα του ή όχι, ο καλλιτέχνης είναι συγχρόνως και μαθηματικός αφού χρησιμοποιεί ως εργαλεία τους γεωμετρικούς νόμους για να αποκαλύψει τα θαυμαστά έργα του Δημιουργού. </a:t>
            </a:r>
            <a:endParaRPr lang="en-US" sz="2700" dirty="0">
              <a:solidFill>
                <a:srgbClr val="0070C0"/>
              </a:solidFill>
            </a:endParaRPr>
          </a:p>
        </p:txBody>
      </p:sp>
      <p:sp>
        <p:nvSpPr>
          <p:cNvPr id="28" name="Rectangle 27">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3">
            <a:extLst>
              <a:ext uri="{FF2B5EF4-FFF2-40B4-BE49-F238E27FC236}">
                <a16:creationId xmlns="" xmlns:a16="http://schemas.microsoft.com/office/drawing/2014/main" id="{89A2E4DD-08FF-443D-89E2-C46B1025932F}"/>
              </a:ext>
            </a:extLst>
          </p:cNvPr>
          <p:cNvSpPr>
            <a:spLocks noGrp="1"/>
          </p:cNvSpPr>
          <p:nvPr>
            <p:ph type="body" sz="half" idx="2"/>
          </p:nvPr>
        </p:nvSpPr>
        <p:spPr>
          <a:xfrm flipH="1">
            <a:off x="794069" y="5762444"/>
            <a:ext cx="45719" cy="106543"/>
          </a:xfrm>
        </p:spPr>
        <p:txBody>
          <a:bodyPr>
            <a:normAutofit fontScale="25000" lnSpcReduction="20000"/>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522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55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870A1295-61BC-4214-AA3E-D39667302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BAFE20C-6A6A-43CF-9480-F2FC449B9DFE}"/>
              </a:ext>
            </a:extLst>
          </p:cNvPr>
          <p:cNvSpPr txBox="1"/>
          <p:nvPr/>
        </p:nvSpPr>
        <p:spPr>
          <a:xfrm>
            <a:off x="804672" y="5141342"/>
            <a:ext cx="5289803" cy="1466491"/>
          </a:xfrm>
          <a:prstGeom prst="rect">
            <a:avLst/>
          </a:prstGeom>
        </p:spPr>
        <p:txBody>
          <a:bodyPr vert="horz" lIns="91440" tIns="45720" rIns="91440" bIns="45720" rtlCol="0" anchor="t">
            <a:normAutofit/>
          </a:bodyPr>
          <a:lstStyle/>
          <a:p>
            <a:pPr>
              <a:lnSpc>
                <a:spcPct val="90000"/>
              </a:lnSpc>
              <a:spcBef>
                <a:spcPct val="0"/>
              </a:spcBef>
              <a:spcAft>
                <a:spcPts val="600"/>
              </a:spcAft>
            </a:pPr>
            <a:r>
              <a:rPr lang="el-GR" sz="2800" dirty="0">
                <a:solidFill>
                  <a:schemeClr val="tx2"/>
                </a:solidFill>
                <a:latin typeface="+mj-lt"/>
                <a:ea typeface="+mj-ea"/>
                <a:cs typeface="+mj-cs"/>
              </a:rPr>
              <a:t>Γεωμετρικά μοτίβα και απόλυτη συμμετρία σε τέμενος του Ουζμπεκιστάν. </a:t>
            </a:r>
            <a:endParaRPr lang="en-US" sz="2800" dirty="0">
              <a:solidFill>
                <a:schemeClr val="tx2"/>
              </a:solidFill>
              <a:latin typeface="+mj-lt"/>
              <a:ea typeface="+mj-ea"/>
              <a:cs typeface="+mj-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1789" y="121443"/>
            <a:ext cx="5520906" cy="6668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72" y="121443"/>
            <a:ext cx="4164144" cy="484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95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a:extLst>
              <a:ext uri="{FF2B5EF4-FFF2-40B4-BE49-F238E27FC236}">
                <a16:creationId xmlns="" xmlns:a16="http://schemas.microsoft.com/office/drawing/2014/main" id="{13B5AF56-B6EF-4A45-A4C9-01B71BA11711}"/>
              </a:ext>
            </a:extLst>
          </p:cNvPr>
          <p:cNvPicPr>
            <a:picLocks noChangeAspect="1"/>
          </p:cNvPicPr>
          <p:nvPr/>
        </p:nvPicPr>
        <p:blipFill rotWithShape="1">
          <a:blip r:embed="rId3"/>
          <a:srcRect l="12781" t="4762" r="30641" b="1"/>
          <a:stretch/>
        </p:blipFill>
        <p:spPr>
          <a:xfrm>
            <a:off x="3523488" y="10"/>
            <a:ext cx="8668512" cy="6857990"/>
          </a:xfrm>
          <a:prstGeom prst="rect">
            <a:avLst/>
          </a:prstGeom>
          <a:gradFill>
            <a:gsLst>
              <a:gs pos="0">
                <a:schemeClr val="accent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5" name="Rectangle 14">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a:spLocks noGrp="1"/>
          </p:cNvSpPr>
          <p:nvPr>
            <p:ph type="title"/>
          </p:nvPr>
        </p:nvSpPr>
        <p:spPr>
          <a:xfrm>
            <a:off x="477981" y="10"/>
            <a:ext cx="5819302" cy="6642330"/>
          </a:xfrm>
        </p:spPr>
        <p:txBody>
          <a:bodyPr vert="horz" lIns="91440" tIns="45720" rIns="91440" bIns="45720" rtlCol="0" anchor="b">
            <a:noAutofit/>
          </a:bodyPr>
          <a:lstStyle/>
          <a:p>
            <a:r>
              <a:rPr lang="el-GR" sz="2000" b="1" dirty="0">
                <a:solidFill>
                  <a:schemeClr val="accent4">
                    <a:lumMod val="40000"/>
                    <a:lumOff val="60000"/>
                  </a:schemeClr>
                </a:solidFill>
                <a:latin typeface="+mn-lt"/>
              </a:rPr>
              <a:t>Στη νότια όχθη του ποταμού Γιαμούνα κοντά στη πόλη Άγκρα στην Ινδία είναι χτισμένο το πασίγνωστο Ταζ Μαχάλ. Ένα περισπούδαστο </a:t>
            </a:r>
            <a:r>
              <a:rPr lang="el-GR" sz="2000" b="1" dirty="0" smtClean="0">
                <a:solidFill>
                  <a:schemeClr val="accent4">
                    <a:lumMod val="40000"/>
                    <a:lumOff val="60000"/>
                  </a:schemeClr>
                </a:solidFill>
                <a:latin typeface="+mn-lt"/>
              </a:rPr>
              <a:t>κτηριακό </a:t>
            </a:r>
            <a:r>
              <a:rPr lang="el-GR" sz="2000" b="1" dirty="0">
                <a:solidFill>
                  <a:schemeClr val="accent4">
                    <a:lumMod val="40000"/>
                    <a:lumOff val="60000"/>
                  </a:schemeClr>
                </a:solidFill>
                <a:latin typeface="+mn-lt"/>
              </a:rPr>
              <a:t>συγκρότημα, το οποίο ανήγειρε ο Μογγόλος αυτοκράτορας (Σάχης) Τζαχάν προκειμένου να τιμήσει τη πολυαγαπημένη του σύζυγο Μουμτάζ Μαχάλ που πέθανε το 1631 κατά τη διάρκεια τοκετού. Το Ταζ Μαχάλ, είναι ένα </a:t>
            </a:r>
            <a:r>
              <a:rPr lang="el-GR" sz="2000" b="1" dirty="0" smtClean="0">
                <a:solidFill>
                  <a:schemeClr val="accent4">
                    <a:lumMod val="40000"/>
                    <a:lumOff val="60000"/>
                  </a:schemeClr>
                </a:solidFill>
                <a:latin typeface="+mn-lt"/>
              </a:rPr>
              <a:t>κτήριο </a:t>
            </a:r>
            <a:r>
              <a:rPr lang="el-GR" sz="2000" b="1" dirty="0">
                <a:solidFill>
                  <a:schemeClr val="accent4">
                    <a:lumMod val="40000"/>
                    <a:lumOff val="60000"/>
                  </a:schemeClr>
                </a:solidFill>
                <a:latin typeface="+mn-lt"/>
              </a:rPr>
              <a:t>με </a:t>
            </a:r>
            <a:r>
              <a:rPr lang="el-GR" sz="2000" b="1" dirty="0" smtClean="0">
                <a:solidFill>
                  <a:schemeClr val="accent4">
                    <a:lumMod val="40000"/>
                    <a:lumOff val="60000"/>
                  </a:schemeClr>
                </a:solidFill>
                <a:latin typeface="+mn-lt"/>
              </a:rPr>
              <a:t>που </a:t>
            </a:r>
            <a:r>
              <a:rPr lang="el-GR" sz="2000" b="1" dirty="0">
                <a:solidFill>
                  <a:schemeClr val="accent4">
                    <a:lumMod val="40000"/>
                    <a:lumOff val="60000"/>
                  </a:schemeClr>
                </a:solidFill>
                <a:latin typeface="+mn-lt"/>
              </a:rPr>
              <a:t>στέφεται με κεντρικό βολβοειδή τρούλο και τέσσερις μικρότερους και περιβάλλεται </a:t>
            </a:r>
            <a:r>
              <a:rPr lang="el-GR" sz="2000" b="1" dirty="0" smtClean="0">
                <a:solidFill>
                  <a:schemeClr val="accent4">
                    <a:lumMod val="40000"/>
                    <a:lumOff val="60000"/>
                  </a:schemeClr>
                </a:solidFill>
                <a:latin typeface="+mn-lt"/>
              </a:rPr>
              <a:t>από </a:t>
            </a:r>
            <a:r>
              <a:rPr lang="el-GR" sz="2000" b="1" dirty="0">
                <a:solidFill>
                  <a:schemeClr val="accent4">
                    <a:lumMod val="40000"/>
                    <a:lumOff val="60000"/>
                  </a:schemeClr>
                </a:solidFill>
                <a:latin typeface="+mn-lt"/>
              </a:rPr>
              <a:t>τέσσερις μιναρέδες. Αποτελεί μια αρμονική σύνθεση άρτιων γεωμετρικών όγκων. Είναι επενδυμένο, στο σύνολό του, με κατάλευκο μάρμαρο, έχει διακριτικό διάκοσμο που δεν διασπά τη λιτή σύνθεση και αναδύει μια ήρεμη μεγαλοπρέπεια. </a:t>
            </a:r>
            <a:endParaRPr lang="en-US" sz="2000" b="1" dirty="0">
              <a:solidFill>
                <a:schemeClr val="accent4">
                  <a:lumMod val="40000"/>
                  <a:lumOff val="60000"/>
                </a:schemeClr>
              </a:solidFill>
              <a:latin typeface="+mn-lt"/>
            </a:endParaRPr>
          </a:p>
        </p:txBody>
      </p:sp>
    </p:spTree>
    <p:extLst>
      <p:ext uri="{BB962C8B-B14F-4D97-AF65-F5344CB8AC3E}">
        <p14:creationId xmlns:p14="http://schemas.microsoft.com/office/powerpoint/2010/main" val="3683544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 xmlns:a16="http://schemas.microsoft.com/office/drawing/2014/main" id="{6234BCC6-39B9-47D9-8BF8-C665401AE2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Άποψη από τοιχογραφία που αναπαριστά χοροεσπερίδα στην κεντρική σάλα του ανακτόρου Τσεχέλ Σοτούν, στο Ισφαχάν. Φωτ. Νικόλας - Νταμόν Παπαδημητρίου Πηγή: www.lifo.gr</a:t>
            </a:r>
            <a:endParaRPr lang="en-US" dirty="0"/>
          </a:p>
        </p:txBody>
      </p:sp>
      <p:sp useBgFill="1">
        <p:nvSpPr>
          <p:cNvPr id="22" name="Freeform: Shape 13">
            <a:extLst>
              <a:ext uri="{FF2B5EF4-FFF2-40B4-BE49-F238E27FC236}">
                <a16:creationId xmlns="" xmlns:a16="http://schemas.microsoft.com/office/drawing/2014/main" id="{72A9CE9D-DAC3-40AF-B504-78A64A909F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15">
            <a:extLst>
              <a:ext uri="{FF2B5EF4-FFF2-40B4-BE49-F238E27FC236}">
                <a16:creationId xmlns="" xmlns:a16="http://schemas.microsoft.com/office/drawing/2014/main" id="{506D7452-6CDE-4381-86CE-07B2459383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el-GR" dirty="0">
                <a:solidFill>
                  <a:prstClr val="white"/>
                </a:solidFill>
              </a:rPr>
              <a:t>Από τα πρώιμα κιόλας χρόνια του Ισλάμ και παρά την καθολική απαγόρευση της ανθρώπινης απεικόνισης, οι χώροι ιδιωτικής φύσεως όπως ανάκτορα και λουτρά διακοσμούνται με ανθρώπινες φιγούρες και μορφές ζώων και φυτών. Πηγή: www.lifo.gr</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Τίτλος 1"/>
          <p:cNvSpPr>
            <a:spLocks noGrp="1"/>
          </p:cNvSpPr>
          <p:nvPr>
            <p:ph type="title"/>
          </p:nvPr>
        </p:nvSpPr>
        <p:spPr>
          <a:xfrm>
            <a:off x="438912" y="123825"/>
            <a:ext cx="7307608" cy="4174922"/>
          </a:xfr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b">
            <a:noAutofit/>
          </a:bodyPr>
          <a:lstStyle/>
          <a:p>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r>
              <a:rPr lang="el-GR" sz="2800" dirty="0" smtClean="0"/>
              <a:t> </a:t>
            </a:r>
            <a:r>
              <a:rPr lang="el-GR" sz="1800" dirty="0">
                <a:solidFill>
                  <a:schemeClr val="accent2">
                    <a:lumMod val="75000"/>
                  </a:schemeClr>
                </a:solidFill>
              </a:rPr>
              <a:t>Άποψη από τοιχογραφία που αναπαριστά χοροεσπερίδα στην κεντρική σάλα του ανακτόρου Τσεχέλ Σοτούν, στο Ισφαχάν. Φωτ. Νικόλας - Νταμόν Παπαδημητρίου </a:t>
            </a:r>
            <a:r>
              <a:rPr lang="el-GR" sz="2800" dirty="0" smtClean="0"/>
              <a:t/>
            </a:r>
            <a:br>
              <a:rPr lang="el-GR" sz="2800" dirty="0" smtClean="0"/>
            </a:br>
            <a:r>
              <a:rPr lang="el-GR" sz="2800" dirty="0"/>
              <a:t/>
            </a:r>
            <a:br>
              <a:rPr lang="el-GR" sz="2800" dirty="0"/>
            </a:br>
            <a:r>
              <a:rPr lang="el-GR" sz="2800" dirty="0" smtClean="0"/>
              <a:t/>
            </a:r>
            <a:br>
              <a:rPr lang="el-GR" sz="2800" dirty="0" smtClean="0"/>
            </a:br>
            <a:r>
              <a:rPr lang="el-GR" sz="2800" dirty="0"/>
              <a:t/>
            </a:r>
            <a:br>
              <a:rPr lang="el-GR" sz="2800" dirty="0"/>
            </a:br>
            <a:r>
              <a:rPr lang="el-GR" sz="2400" dirty="0" smtClean="0"/>
              <a:t>Από </a:t>
            </a:r>
            <a:r>
              <a:rPr lang="el-GR" sz="2400" dirty="0"/>
              <a:t>τα πρώιμα κιόλας χρόνια του Ισλάμ και παρά την καθολική απαγόρευση της ανθρώπινης απεικόνισης, οι χώροι ιδιωτικής φύσεως όπως ανάκτορα και λουτρά διακοσμούνται με ανθρώπινες φιγούρες και μορφές ζώων και φυτών. </a:t>
            </a:r>
            <a:r>
              <a:rPr lang="el-GR" sz="2800" dirty="0" smtClean="0"/>
              <a:t/>
            </a:r>
            <a:br>
              <a:rPr lang="el-GR" sz="2800" dirty="0" smtClean="0"/>
            </a:br>
            <a:endParaRPr lang="en-US" sz="2800" kern="1200" dirty="0">
              <a:solidFill>
                <a:schemeClr val="tx1"/>
              </a:solidFill>
            </a:endParaRPr>
          </a:p>
        </p:txBody>
      </p:sp>
      <p:sp>
        <p:nvSpPr>
          <p:cNvPr id="20" name="Rectangle 19">
            <a:extLst>
              <a:ext uri="{FF2B5EF4-FFF2-40B4-BE49-F238E27FC236}">
                <a16:creationId xmlns="" xmlns:a16="http://schemas.microsoft.com/office/drawing/2014/main" id="{C52EE5A8-045B-4D39-8ED1-51333408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50" y="3899140"/>
            <a:ext cx="4866016" cy="295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6520" y="123825"/>
            <a:ext cx="4313207" cy="512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00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CFE55B3F-4634-4A41-B146-E6251581E8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a:extLst>
              <a:ext uri="{FF2B5EF4-FFF2-40B4-BE49-F238E27FC236}">
                <a16:creationId xmlns="" xmlns:a16="http://schemas.microsoft.com/office/drawing/2014/main" id="{93C9AE1C-6C11-4EC2-B508-FF95D20F1689}"/>
              </a:ext>
            </a:extLst>
          </p:cNvPr>
          <p:cNvPicPr>
            <a:picLocks noChangeAspect="1"/>
          </p:cNvPicPr>
          <p:nvPr/>
        </p:nvPicPr>
        <p:blipFill rotWithShape="1">
          <a:blip r:embed="rId2"/>
          <a:srcRect l="14012" r="15348" b="1"/>
          <a:stretch/>
        </p:blipFill>
        <p:spPr>
          <a:xfrm>
            <a:off x="20" y="638177"/>
            <a:ext cx="3017500" cy="5581644"/>
          </a:xfrm>
          <a:prstGeom prst="rect">
            <a:avLst/>
          </a:prstGeom>
        </p:spPr>
      </p:pic>
      <p:pic>
        <p:nvPicPr>
          <p:cNvPr id="4" name="Εικόνα 3">
            <a:extLst>
              <a:ext uri="{FF2B5EF4-FFF2-40B4-BE49-F238E27FC236}">
                <a16:creationId xmlns="" xmlns:a16="http://schemas.microsoft.com/office/drawing/2014/main" id="{3E3051B9-7272-4AFB-9297-B93654FCA458}"/>
              </a:ext>
            </a:extLst>
          </p:cNvPr>
          <p:cNvPicPr>
            <a:picLocks noChangeAspect="1"/>
          </p:cNvPicPr>
          <p:nvPr/>
        </p:nvPicPr>
        <p:blipFill rotWithShape="1">
          <a:blip r:embed="rId3"/>
          <a:srcRect t="4578" r="2" b="2"/>
          <a:stretch/>
        </p:blipFill>
        <p:spPr>
          <a:xfrm>
            <a:off x="3171272" y="638179"/>
            <a:ext cx="5849456" cy="5581644"/>
          </a:xfrm>
          <a:prstGeom prst="rect">
            <a:avLst/>
          </a:prstGeom>
        </p:spPr>
      </p:pic>
      <p:pic>
        <p:nvPicPr>
          <p:cNvPr id="2" name="Εικόνα 1">
            <a:extLst>
              <a:ext uri="{FF2B5EF4-FFF2-40B4-BE49-F238E27FC236}">
                <a16:creationId xmlns="" xmlns:a16="http://schemas.microsoft.com/office/drawing/2014/main" id="{E268164F-596B-4E02-9DDD-FCE506AAA0F5}"/>
              </a:ext>
            </a:extLst>
          </p:cNvPr>
          <p:cNvPicPr>
            <a:picLocks noChangeAspect="1"/>
          </p:cNvPicPr>
          <p:nvPr/>
        </p:nvPicPr>
        <p:blipFill rotWithShape="1">
          <a:blip r:embed="rId4"/>
          <a:srcRect l="18734" r="18369" b="2"/>
          <a:stretch/>
        </p:blipFill>
        <p:spPr>
          <a:xfrm>
            <a:off x="9174480" y="638178"/>
            <a:ext cx="3017520" cy="5581644"/>
          </a:xfrm>
          <a:prstGeom prst="rect">
            <a:avLst/>
          </a:prstGeom>
        </p:spPr>
      </p:pic>
      <p:sp>
        <p:nvSpPr>
          <p:cNvPr id="11" name="Rectangle 10">
            <a:extLst>
              <a:ext uri="{FF2B5EF4-FFF2-40B4-BE49-F238E27FC236}">
                <a16:creationId xmlns="" xmlns:a16="http://schemas.microsoft.com/office/drawing/2014/main" id="{5CD271E5-55BF-4266-A3A7-CFCC305188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01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1E720F-F05D-4536-9C34-0CFCED65D3B7}">
  <ds:schemaRefs>
    <ds:schemaRef ds:uri="http://schemas.microsoft.com/sharepoint/v3/contenttype/forms"/>
  </ds:schemaRefs>
</ds:datastoreItem>
</file>

<file path=customXml/itemProps3.xml><?xml version="1.0" encoding="utf-8"?>
<ds:datastoreItem xmlns:ds="http://schemas.openxmlformats.org/officeDocument/2006/customXml" ds:itemID="{8CDDBB83-77C1-4099-A0AA-289882E745E2}">
  <ds:schemaRefs>
    <ds:schemaRef ds:uri="http://schemas.microsoft.com/office/infopath/2007/PartnerControls"/>
    <ds:schemaRef ds:uri="http://schemas.microsoft.com/office/2006/documentManagement/types"/>
    <ds:schemaRef ds:uri="http://purl.org/dc/elements/1.1/"/>
    <ds:schemaRef ds:uri="http://purl.org/dc/dcmitype/"/>
    <ds:schemaRef ds:uri="4873beb7-5857-4685-be1f-d57550cc96cc"/>
    <ds:schemaRef ds:uri="http://purl.org/dc/terms/"/>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86</TotalTime>
  <Words>401</Words>
  <Application>Microsoft Office PowerPoint</Application>
  <PresentationFormat>Custom</PresentationFormat>
  <Paragraphs>18</Paragraphs>
  <Slides>13</Slides>
  <Notes>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Θέμα του Office</vt:lpstr>
      <vt:lpstr>ΙΣΛαΜΙΚΗ τεχνη πηγη:LIFO.GR </vt:lpstr>
      <vt:lpstr>PowerPoint Presentation</vt:lpstr>
      <vt:lpstr>Μουκάρνας, ο κυψελοειδής θόλος σε πρόπυλο τεμένους στο Ισφαχάν, Ιράν</vt:lpstr>
      <vt:lpstr>PowerPoint Presentation</vt:lpstr>
      <vt:lpstr>Μέρος του πρόπυλου του Τεμένους Σαχ στο Ισφαχάν, Ιράν   Οι μουσουλμάνοι κατάφεραν να πλάσουν καλλιτεχνικά έργα βασιζόμενοι στην επιστήμη των μαθηματικών και συγκεκριμένα στη γεωμετρία. Κάθε τι είναι έργο του Θεού και εφόσον είναι θεϊκό, δεν μπορεί παρά να είναι τέλειο. Τόσο ακριβές και τέλειο, όσο η σύνθεση των γεωμετρικών σχημάτων που συμβολίζουν συγχρόνως και την ενότητα του κόσμου. Άθελα του ή όχι, ο καλλιτέχνης είναι συγχρόνως και μαθηματικός αφού χρησιμοποιεί ως εργαλεία τους γεωμετρικούς νόμους για να αποκαλύψει τα θαυμαστά έργα του Δημιουργού. </vt:lpstr>
      <vt:lpstr>PowerPoint Presentation</vt:lpstr>
      <vt:lpstr>Στη νότια όχθη του ποταμού Γιαμούνα κοντά στη πόλη Άγκρα στην Ινδία είναι χτισμένο το πασίγνωστο Ταζ Μαχάλ. Ένα περισπούδαστο κτηριακό συγκρότημα, το οποίο ανήγειρε ο Μογγόλος αυτοκράτορας (Σάχης) Τζαχάν προκειμένου να τιμήσει τη πολυαγαπημένη του σύζυγο Μουμτάζ Μαχάλ που πέθανε το 1631 κατά τη διάρκεια τοκετού. Το Ταζ Μαχάλ, είναι ένα κτήριο με που στέφεται με κεντρικό βολβοειδή τρούλο και τέσσερις μικρότερους και περιβάλλεται από τέσσερις μιναρέδες. Αποτελεί μια αρμονική σύνθεση άρτιων γεωμετρικών όγκων. Είναι επενδυμένο, στο σύνολό του, με κατάλευκο μάρμαρο, έχει διακριτικό διάκοσμο που δεν διασπά τη λιτή σύνθεση και αναδύει μια ήρεμη μεγαλοπρέπεια. </vt:lpstr>
      <vt:lpstr>     Άποψη από τοιχογραφία που αναπαριστά χοροεσπερίδα στην κεντρική σάλα του ανακτόρου Τσεχέλ Σοτούν, στο Ισφαχάν. Φωτ. Νικόλας - Νταμόν Παπαδημητρίου     Από τα πρώιμα κιόλας χρόνια του Ισλάμ και παρά την καθολική απαγόρευση της ανθρώπινης απεικόνισης, οι χώροι ιδιωτικής φύσεως όπως ανάκτορα και λουτρά διακοσμούνται με ανθρώπινες φιγούρες και μορφές ζώων και φυτών.  </vt:lpstr>
      <vt:lpstr>PowerPoint Presentation</vt:lpstr>
      <vt:lpstr>PowerPoint Presentation</vt:lpstr>
      <vt:lpstr>Το Γαλάζιο Τέμενος στην πόλη Χεράτ, Αφγανιστάν. </vt:lpstr>
      <vt:lpstr>PowerPoint Presentation</vt:lpstr>
      <vt:lpstr>Κεραμικά Ιζνίκ  και Περσικά χαλιά σε απόλυτη συμμετρία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Ισλαμικη τεχνη</dc:title>
  <dc:creator>valentini zoupa</dc:creator>
  <cp:lastModifiedBy>Δήμητρα</cp:lastModifiedBy>
  <cp:revision>12</cp:revision>
  <dcterms:created xsi:type="dcterms:W3CDTF">2020-11-08T22:06:37Z</dcterms:created>
  <dcterms:modified xsi:type="dcterms:W3CDTF">2020-11-16T17:43:03Z</dcterms:modified>
</cp:coreProperties>
</file>