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61" r:id="rId4"/>
    <p:sldId id="257"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C19D1E"/>
    <a:srgbClr val="9999FF"/>
    <a:srgbClr val="B41B02"/>
    <a:srgbClr val="E5C8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png"/><Relationship Id="rId4" Type="http://schemas.openxmlformats.org/officeDocument/2006/relationships/image" Target="../media/image4.jpeg"/></Relationships>
</file>

<file path=ppt/diagrams/_rels/data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png"/><Relationship Id="rId4" Type="http://schemas.openxmlformats.org/officeDocument/2006/relationships/image" Target="../media/image8.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png"/><Relationship Id="rId4" Type="http://schemas.openxmlformats.org/officeDocument/2006/relationships/image" Target="../media/image4.jpeg"/></Relationships>
</file>

<file path=ppt/diagrams/_rels/drawing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png"/><Relationship Id="rId4" Type="http://schemas.openxmlformats.org/officeDocument/2006/relationships/image" Target="../media/image8.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8FA5A8-C7B2-4B8B-8F29-0330D1707B2B}"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l-GR"/>
        </a:p>
      </dgm:t>
    </dgm:pt>
    <dgm:pt modelId="{C8D42B0D-12E8-4271-88B7-1225C10B0B13}">
      <dgm:prSet phldrT="[Κείμενο]"/>
      <dgm:spPr>
        <a:blipFill rotWithShape="0">
          <a:blip xmlns:r="http://schemas.openxmlformats.org/officeDocument/2006/relationships" r:embed="rId1" cstate="email">
            <a:extLst>
              <a:ext uri="{28A0092B-C50C-407E-A947-70E740481C1C}">
                <a14:useLocalDpi xmlns:a14="http://schemas.microsoft.com/office/drawing/2010/main"/>
              </a:ext>
            </a:extLst>
          </a:blip>
          <a:srcRect/>
          <a:stretch>
            <a:fillRect l="-62000" r="-62000"/>
          </a:stretch>
        </a:blipFill>
      </dgm:spPr>
      <dgm:t>
        <a:bodyPr/>
        <a:lstStyle/>
        <a:p>
          <a:r>
            <a:rPr lang="el-GR" dirty="0">
              <a:solidFill>
                <a:srgbClr val="C19D1E"/>
              </a:solidFill>
            </a:rPr>
            <a:t>.</a:t>
          </a:r>
        </a:p>
      </dgm:t>
    </dgm:pt>
    <dgm:pt modelId="{0BB3B338-3CD8-4BB5-8332-06B214DEBC18}" type="parTrans" cxnId="{FF32A598-1B08-4794-BF51-EADF8C72F212}">
      <dgm:prSet/>
      <dgm:spPr/>
      <dgm:t>
        <a:bodyPr/>
        <a:lstStyle/>
        <a:p>
          <a:endParaRPr lang="el-GR"/>
        </a:p>
      </dgm:t>
    </dgm:pt>
    <dgm:pt modelId="{90BF59CF-3111-4513-8EAF-9564C464B1D9}" type="sibTrans" cxnId="{FF32A598-1B08-4794-BF51-EADF8C72F212}">
      <dgm:prSet/>
      <dgm:spPr>
        <a:blipFill rotWithShape="0">
          <a:blip xmlns:r="http://schemas.openxmlformats.org/officeDocument/2006/relationships" r:embed="rId2" cstate="email">
            <a:extLst>
              <a:ext uri="{28A0092B-C50C-407E-A947-70E740481C1C}">
                <a14:useLocalDpi xmlns:a14="http://schemas.microsoft.com/office/drawing/2010/main"/>
              </a:ext>
            </a:extLst>
          </a:blip>
          <a:srcRect/>
          <a:stretch>
            <a:fillRect t="-24000" b="-24000"/>
          </a:stretch>
        </a:blipFill>
      </dgm:spPr>
      <dgm:t>
        <a:bodyPr/>
        <a:lstStyle/>
        <a:p>
          <a:endParaRPr lang="el-GR"/>
        </a:p>
      </dgm:t>
    </dgm:pt>
    <dgm:pt modelId="{F1B9276E-717E-43A3-B0BD-63841BE132D5}">
      <dgm:prSet phldrT="[Κείμενο]"/>
      <dgm:spPr>
        <a:blipFill rotWithShape="0">
          <a:blip xmlns:r="http://schemas.openxmlformats.org/officeDocument/2006/relationships" r:embed="rId3" cstate="email">
            <a:extLst>
              <a:ext uri="{28A0092B-C50C-407E-A947-70E740481C1C}">
                <a14:useLocalDpi xmlns:a14="http://schemas.microsoft.com/office/drawing/2010/main"/>
              </a:ext>
            </a:extLst>
          </a:blip>
          <a:srcRect/>
          <a:stretch>
            <a:fillRect t="-25000" b="-25000"/>
          </a:stretch>
        </a:blipFill>
      </dgm:spPr>
      <dgm:t>
        <a:bodyPr/>
        <a:lstStyle/>
        <a:p>
          <a:endParaRPr lang="el-GR" dirty="0"/>
        </a:p>
      </dgm:t>
    </dgm:pt>
    <dgm:pt modelId="{DEB4A0D9-08FB-4FD7-8DD1-C4B0D8511012}" type="parTrans" cxnId="{1E0EF8FC-0AE7-4E0F-ABF8-870438867BCC}">
      <dgm:prSet/>
      <dgm:spPr/>
      <dgm:t>
        <a:bodyPr/>
        <a:lstStyle/>
        <a:p>
          <a:endParaRPr lang="el-GR"/>
        </a:p>
      </dgm:t>
    </dgm:pt>
    <dgm:pt modelId="{6C9B4BE2-F350-4D1E-BF2D-B63947C845EC}" type="sibTrans" cxnId="{1E0EF8FC-0AE7-4E0F-ABF8-870438867BCC}">
      <dgm:prSet/>
      <dgm:spPr>
        <a:blipFill rotWithShape="0">
          <a:blip xmlns:r="http://schemas.openxmlformats.org/officeDocument/2006/relationships" r:embed="rId4" cstate="email">
            <a:extLst>
              <a:ext uri="{28A0092B-C50C-407E-A947-70E740481C1C}">
                <a14:useLocalDpi xmlns:a14="http://schemas.microsoft.com/office/drawing/2010/main"/>
              </a:ext>
            </a:extLst>
          </a:blip>
          <a:srcRect/>
          <a:stretch>
            <a:fillRect t="-25000" b="-25000"/>
          </a:stretch>
        </a:blipFill>
      </dgm:spPr>
      <dgm:t>
        <a:bodyPr/>
        <a:lstStyle/>
        <a:p>
          <a:endParaRPr lang="el-GR"/>
        </a:p>
      </dgm:t>
    </dgm:pt>
    <dgm:pt modelId="{491FF18C-EF71-4C73-80D2-89CACC2DB792}" type="pres">
      <dgm:prSet presAssocID="{8C8FA5A8-C7B2-4B8B-8F29-0330D1707B2B}" presName="Name0" presStyleCnt="0">
        <dgm:presLayoutVars>
          <dgm:chMax/>
          <dgm:chPref/>
          <dgm:dir/>
          <dgm:animLvl val="lvl"/>
        </dgm:presLayoutVars>
      </dgm:prSet>
      <dgm:spPr/>
    </dgm:pt>
    <dgm:pt modelId="{7E4B2EE2-9DB2-433A-B45D-F2E2D26989C1}" type="pres">
      <dgm:prSet presAssocID="{C8D42B0D-12E8-4271-88B7-1225C10B0B13}" presName="composite" presStyleCnt="0"/>
      <dgm:spPr/>
    </dgm:pt>
    <dgm:pt modelId="{86B9D341-ED42-4930-91D9-100B222DA0A3}" type="pres">
      <dgm:prSet presAssocID="{C8D42B0D-12E8-4271-88B7-1225C10B0B13}" presName="Parent1" presStyleLbl="node1" presStyleIdx="0" presStyleCnt="4" custLinFactNeighborX="85256" custLinFactNeighborY="75694">
        <dgm:presLayoutVars>
          <dgm:chMax val="1"/>
          <dgm:chPref val="1"/>
          <dgm:bulletEnabled val="1"/>
        </dgm:presLayoutVars>
      </dgm:prSet>
      <dgm:spPr/>
    </dgm:pt>
    <dgm:pt modelId="{11C90A02-2F59-40CF-8FE4-FC6018EB79BB}" type="pres">
      <dgm:prSet presAssocID="{C8D42B0D-12E8-4271-88B7-1225C10B0B13}" presName="Childtext1" presStyleLbl="revTx" presStyleIdx="0" presStyleCnt="2">
        <dgm:presLayoutVars>
          <dgm:chMax val="0"/>
          <dgm:chPref val="0"/>
          <dgm:bulletEnabled val="1"/>
        </dgm:presLayoutVars>
      </dgm:prSet>
      <dgm:spPr/>
    </dgm:pt>
    <dgm:pt modelId="{FF22D99F-C3FB-40A8-8C5C-64375473F520}" type="pres">
      <dgm:prSet presAssocID="{C8D42B0D-12E8-4271-88B7-1225C10B0B13}" presName="BalanceSpacing" presStyleCnt="0"/>
      <dgm:spPr/>
    </dgm:pt>
    <dgm:pt modelId="{E7DC39CB-58C8-41A5-8EE7-6C8357E4665E}" type="pres">
      <dgm:prSet presAssocID="{C8D42B0D-12E8-4271-88B7-1225C10B0B13}" presName="BalanceSpacing1" presStyleCnt="0"/>
      <dgm:spPr/>
    </dgm:pt>
    <dgm:pt modelId="{090E4479-23A0-4231-B79B-39C43E337748}" type="pres">
      <dgm:prSet presAssocID="{90BF59CF-3111-4513-8EAF-9564C464B1D9}" presName="Accent1Text" presStyleLbl="node1" presStyleIdx="1" presStyleCnt="4" custLinFactNeighborX="25896" custLinFactNeighborY="-60170"/>
      <dgm:spPr/>
    </dgm:pt>
    <dgm:pt modelId="{D4DE5C35-45E6-4DCC-8630-467DB4C1A0FA}" type="pres">
      <dgm:prSet presAssocID="{90BF59CF-3111-4513-8EAF-9564C464B1D9}" presName="spaceBetweenRectangles" presStyleCnt="0"/>
      <dgm:spPr/>
    </dgm:pt>
    <dgm:pt modelId="{034CE87D-A335-4179-A1F4-4FD539ADF7CF}" type="pres">
      <dgm:prSet presAssocID="{F1B9276E-717E-43A3-B0BD-63841BE132D5}" presName="composite" presStyleCnt="0"/>
      <dgm:spPr/>
    </dgm:pt>
    <dgm:pt modelId="{8552BEED-0190-44FF-AE3C-DA3EB97E7E2D}" type="pres">
      <dgm:prSet presAssocID="{F1B9276E-717E-43A3-B0BD-63841BE132D5}" presName="Parent1" presStyleLbl="node1" presStyleIdx="2" presStyleCnt="4" custLinFactX="4924" custLinFactY="-24102" custLinFactNeighborX="100000" custLinFactNeighborY="-100000">
        <dgm:presLayoutVars>
          <dgm:chMax val="1"/>
          <dgm:chPref val="1"/>
          <dgm:bulletEnabled val="1"/>
        </dgm:presLayoutVars>
      </dgm:prSet>
      <dgm:spPr/>
    </dgm:pt>
    <dgm:pt modelId="{D2BD1664-CB6D-4271-9AA9-9E49A3686A6B}" type="pres">
      <dgm:prSet presAssocID="{F1B9276E-717E-43A3-B0BD-63841BE132D5}" presName="Childtext1" presStyleLbl="revTx" presStyleIdx="1" presStyleCnt="2">
        <dgm:presLayoutVars>
          <dgm:chMax val="0"/>
          <dgm:chPref val="0"/>
          <dgm:bulletEnabled val="1"/>
        </dgm:presLayoutVars>
      </dgm:prSet>
      <dgm:spPr/>
    </dgm:pt>
    <dgm:pt modelId="{5E6EDF87-3773-4DA1-86FB-DF34E89CDF4A}" type="pres">
      <dgm:prSet presAssocID="{F1B9276E-717E-43A3-B0BD-63841BE132D5}" presName="BalanceSpacing" presStyleCnt="0"/>
      <dgm:spPr/>
    </dgm:pt>
    <dgm:pt modelId="{D8A5A605-CFE8-4FF3-B5F0-7EF8B29DDA85}" type="pres">
      <dgm:prSet presAssocID="{F1B9276E-717E-43A3-B0BD-63841BE132D5}" presName="BalanceSpacing1" presStyleCnt="0"/>
      <dgm:spPr/>
    </dgm:pt>
    <dgm:pt modelId="{C4D9AD71-7536-449B-B2A7-D63D6C0A3AC7}" type="pres">
      <dgm:prSet presAssocID="{6C9B4BE2-F350-4D1E-BF2D-B63947C845EC}" presName="Accent1Text" presStyleLbl="node1" presStyleIdx="3" presStyleCnt="4" custLinFactNeighborX="-97029" custLinFactNeighborY="42778"/>
      <dgm:spPr/>
    </dgm:pt>
  </dgm:ptLst>
  <dgm:cxnLst>
    <dgm:cxn modelId="{BCB81282-D96C-43A5-A961-EBF7782E4F57}" type="presOf" srcId="{C8D42B0D-12E8-4271-88B7-1225C10B0B13}" destId="{86B9D341-ED42-4930-91D9-100B222DA0A3}" srcOrd="0" destOrd="0" presId="urn:microsoft.com/office/officeart/2008/layout/AlternatingHexagons"/>
    <dgm:cxn modelId="{0D55E690-A5A0-45A2-958F-6F538A893E68}" type="presOf" srcId="{F1B9276E-717E-43A3-B0BD-63841BE132D5}" destId="{8552BEED-0190-44FF-AE3C-DA3EB97E7E2D}" srcOrd="0" destOrd="0" presId="urn:microsoft.com/office/officeart/2008/layout/AlternatingHexagons"/>
    <dgm:cxn modelId="{FF32A598-1B08-4794-BF51-EADF8C72F212}" srcId="{8C8FA5A8-C7B2-4B8B-8F29-0330D1707B2B}" destId="{C8D42B0D-12E8-4271-88B7-1225C10B0B13}" srcOrd="0" destOrd="0" parTransId="{0BB3B338-3CD8-4BB5-8332-06B214DEBC18}" sibTransId="{90BF59CF-3111-4513-8EAF-9564C464B1D9}"/>
    <dgm:cxn modelId="{90F5CC9A-5012-4233-881D-56F7C1FC2779}" type="presOf" srcId="{8C8FA5A8-C7B2-4B8B-8F29-0330D1707B2B}" destId="{491FF18C-EF71-4C73-80D2-89CACC2DB792}" srcOrd="0" destOrd="0" presId="urn:microsoft.com/office/officeart/2008/layout/AlternatingHexagons"/>
    <dgm:cxn modelId="{58A8B6C4-5054-4720-97AE-366BC692961E}" type="presOf" srcId="{6C9B4BE2-F350-4D1E-BF2D-B63947C845EC}" destId="{C4D9AD71-7536-449B-B2A7-D63D6C0A3AC7}" srcOrd="0" destOrd="0" presId="urn:microsoft.com/office/officeart/2008/layout/AlternatingHexagons"/>
    <dgm:cxn modelId="{915C74D6-3D79-4427-A26A-6412854FB07A}" type="presOf" srcId="{90BF59CF-3111-4513-8EAF-9564C464B1D9}" destId="{090E4479-23A0-4231-B79B-39C43E337748}" srcOrd="0" destOrd="0" presId="urn:microsoft.com/office/officeart/2008/layout/AlternatingHexagons"/>
    <dgm:cxn modelId="{1E0EF8FC-0AE7-4E0F-ABF8-870438867BCC}" srcId="{8C8FA5A8-C7B2-4B8B-8F29-0330D1707B2B}" destId="{F1B9276E-717E-43A3-B0BD-63841BE132D5}" srcOrd="1" destOrd="0" parTransId="{DEB4A0D9-08FB-4FD7-8DD1-C4B0D8511012}" sibTransId="{6C9B4BE2-F350-4D1E-BF2D-B63947C845EC}"/>
    <dgm:cxn modelId="{933609AF-A62B-445D-89A8-085BBB01AF64}" type="presParOf" srcId="{491FF18C-EF71-4C73-80D2-89CACC2DB792}" destId="{7E4B2EE2-9DB2-433A-B45D-F2E2D26989C1}" srcOrd="0" destOrd="0" presId="urn:microsoft.com/office/officeart/2008/layout/AlternatingHexagons"/>
    <dgm:cxn modelId="{F5AAAADC-1A0E-40D7-B3BC-DFACD27364B6}" type="presParOf" srcId="{7E4B2EE2-9DB2-433A-B45D-F2E2D26989C1}" destId="{86B9D341-ED42-4930-91D9-100B222DA0A3}" srcOrd="0" destOrd="0" presId="urn:microsoft.com/office/officeart/2008/layout/AlternatingHexagons"/>
    <dgm:cxn modelId="{4BBCF9B4-6FC9-4463-9230-88F542D8E1C5}" type="presParOf" srcId="{7E4B2EE2-9DB2-433A-B45D-F2E2D26989C1}" destId="{11C90A02-2F59-40CF-8FE4-FC6018EB79BB}" srcOrd="1" destOrd="0" presId="urn:microsoft.com/office/officeart/2008/layout/AlternatingHexagons"/>
    <dgm:cxn modelId="{EF354E4D-D7EF-4351-9AD2-7FD60D1BB2DD}" type="presParOf" srcId="{7E4B2EE2-9DB2-433A-B45D-F2E2D26989C1}" destId="{FF22D99F-C3FB-40A8-8C5C-64375473F520}" srcOrd="2" destOrd="0" presId="urn:microsoft.com/office/officeart/2008/layout/AlternatingHexagons"/>
    <dgm:cxn modelId="{FDF2D7AE-19B4-43F8-A4F3-30DFE3150CC1}" type="presParOf" srcId="{7E4B2EE2-9DB2-433A-B45D-F2E2D26989C1}" destId="{E7DC39CB-58C8-41A5-8EE7-6C8357E4665E}" srcOrd="3" destOrd="0" presId="urn:microsoft.com/office/officeart/2008/layout/AlternatingHexagons"/>
    <dgm:cxn modelId="{AF6EB28B-07F4-480C-AD94-3374ABD4CEA1}" type="presParOf" srcId="{7E4B2EE2-9DB2-433A-B45D-F2E2D26989C1}" destId="{090E4479-23A0-4231-B79B-39C43E337748}" srcOrd="4" destOrd="0" presId="urn:microsoft.com/office/officeart/2008/layout/AlternatingHexagons"/>
    <dgm:cxn modelId="{83833A8E-EE95-4512-ADE3-9D738983C9E6}" type="presParOf" srcId="{491FF18C-EF71-4C73-80D2-89CACC2DB792}" destId="{D4DE5C35-45E6-4DCC-8630-467DB4C1A0FA}" srcOrd="1" destOrd="0" presId="urn:microsoft.com/office/officeart/2008/layout/AlternatingHexagons"/>
    <dgm:cxn modelId="{8E9BB145-43E8-4D65-B618-2A665EF2A340}" type="presParOf" srcId="{491FF18C-EF71-4C73-80D2-89CACC2DB792}" destId="{034CE87D-A335-4179-A1F4-4FD539ADF7CF}" srcOrd="2" destOrd="0" presId="urn:microsoft.com/office/officeart/2008/layout/AlternatingHexagons"/>
    <dgm:cxn modelId="{94634847-41DF-4BC0-ACDF-209EF425DC83}" type="presParOf" srcId="{034CE87D-A335-4179-A1F4-4FD539ADF7CF}" destId="{8552BEED-0190-44FF-AE3C-DA3EB97E7E2D}" srcOrd="0" destOrd="0" presId="urn:microsoft.com/office/officeart/2008/layout/AlternatingHexagons"/>
    <dgm:cxn modelId="{C5A31135-AAC7-4B92-8D22-B7616462BFFC}" type="presParOf" srcId="{034CE87D-A335-4179-A1F4-4FD539ADF7CF}" destId="{D2BD1664-CB6D-4271-9AA9-9E49A3686A6B}" srcOrd="1" destOrd="0" presId="urn:microsoft.com/office/officeart/2008/layout/AlternatingHexagons"/>
    <dgm:cxn modelId="{465F967F-67FB-4C8C-BA15-33632B3C0EB5}" type="presParOf" srcId="{034CE87D-A335-4179-A1F4-4FD539ADF7CF}" destId="{5E6EDF87-3773-4DA1-86FB-DF34E89CDF4A}" srcOrd="2" destOrd="0" presId="urn:microsoft.com/office/officeart/2008/layout/AlternatingHexagons"/>
    <dgm:cxn modelId="{B11929AD-02E2-4D6F-9DF9-74EA869570CC}" type="presParOf" srcId="{034CE87D-A335-4179-A1F4-4FD539ADF7CF}" destId="{D8A5A605-CFE8-4FF3-B5F0-7EF8B29DDA85}" srcOrd="3" destOrd="0" presId="urn:microsoft.com/office/officeart/2008/layout/AlternatingHexagons"/>
    <dgm:cxn modelId="{64260AED-A900-460C-AC42-D62EAA9FF73F}" type="presParOf" srcId="{034CE87D-A335-4179-A1F4-4FD539ADF7CF}" destId="{C4D9AD71-7536-449B-B2A7-D63D6C0A3AC7}"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B0C87D-28A3-4B57-AC07-886D19E355BD}"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l-GR"/>
        </a:p>
      </dgm:t>
    </dgm:pt>
    <dgm:pt modelId="{BF7386E1-F169-473E-8D85-9D43FE96C253}">
      <dgm:prSet phldrT="[Κείμενο]"/>
      <dgm:spPr>
        <a:blipFill rotWithShape="0">
          <a:blip xmlns:r="http://schemas.openxmlformats.org/officeDocument/2006/relationships" r:embed="rId1" cstate="email">
            <a:extLst>
              <a:ext uri="{28A0092B-C50C-407E-A947-70E740481C1C}">
                <a14:useLocalDpi xmlns:a14="http://schemas.microsoft.com/office/drawing/2010/main"/>
              </a:ext>
            </a:extLst>
          </a:blip>
          <a:srcRect/>
          <a:stretch>
            <a:fillRect l="-25000" r="-25000"/>
          </a:stretch>
        </a:blipFill>
      </dgm:spPr>
      <dgm:t>
        <a:bodyPr/>
        <a:lstStyle/>
        <a:p>
          <a:r>
            <a:rPr lang="el-GR" dirty="0">
              <a:solidFill>
                <a:srgbClr val="E5C8A7"/>
              </a:solidFill>
            </a:rPr>
            <a:t>.</a:t>
          </a:r>
        </a:p>
      </dgm:t>
    </dgm:pt>
    <dgm:pt modelId="{FC432F85-C051-4D5D-8F26-EF26806AB537}" type="parTrans" cxnId="{7FFCD700-1091-4F81-A45E-815B8DF23ED3}">
      <dgm:prSet/>
      <dgm:spPr/>
      <dgm:t>
        <a:bodyPr/>
        <a:lstStyle/>
        <a:p>
          <a:endParaRPr lang="el-GR"/>
        </a:p>
      </dgm:t>
    </dgm:pt>
    <dgm:pt modelId="{D6E67122-66B5-40FF-9ECC-4238204B1237}" type="sibTrans" cxnId="{7FFCD700-1091-4F81-A45E-815B8DF23ED3}">
      <dgm:prSet/>
      <dgm:spPr>
        <a:blipFill rotWithShape="0">
          <a:blip xmlns:r="http://schemas.openxmlformats.org/officeDocument/2006/relationships" r:embed="rId2" cstate="email">
            <a:extLst>
              <a:ext uri="{28A0092B-C50C-407E-A947-70E740481C1C}">
                <a14:useLocalDpi xmlns:a14="http://schemas.microsoft.com/office/drawing/2010/main"/>
              </a:ext>
            </a:extLst>
          </a:blip>
          <a:srcRect/>
          <a:stretch>
            <a:fillRect/>
          </a:stretch>
        </a:blipFill>
      </dgm:spPr>
      <dgm:t>
        <a:bodyPr/>
        <a:lstStyle/>
        <a:p>
          <a:endParaRPr lang="el-GR"/>
        </a:p>
      </dgm:t>
    </dgm:pt>
    <dgm:pt modelId="{9A591DE7-B6C0-4981-BEAB-4EBA8346B170}">
      <dgm:prSet phldrT="[Κείμενο]" custT="1"/>
      <dgm:spPr>
        <a:blipFill rotWithShape="0">
          <a:blip xmlns:r="http://schemas.openxmlformats.org/officeDocument/2006/relationships" r:embed="rId3" cstate="email">
            <a:extLst>
              <a:ext uri="{28A0092B-C50C-407E-A947-70E740481C1C}">
                <a14:useLocalDpi xmlns:a14="http://schemas.microsoft.com/office/drawing/2010/main"/>
              </a:ext>
            </a:extLst>
          </a:blip>
          <a:srcRect/>
          <a:stretch>
            <a:fillRect l="-25000" r="-25000"/>
          </a:stretch>
        </a:blipFill>
      </dgm:spPr>
      <dgm:t>
        <a:bodyPr/>
        <a:lstStyle/>
        <a:p>
          <a:r>
            <a:rPr lang="el-GR" sz="1200" dirty="0">
              <a:solidFill>
                <a:srgbClr val="B41B02"/>
              </a:solidFill>
            </a:rPr>
            <a:t>.</a:t>
          </a:r>
        </a:p>
      </dgm:t>
    </dgm:pt>
    <dgm:pt modelId="{942FFA31-D34F-4511-A896-09BAB374A76D}" type="sibTrans" cxnId="{36C8C563-810C-487B-B832-4CAFCDC349AB}">
      <dgm:prSet/>
      <dgm:spPr>
        <a:blipFill rotWithShape="0">
          <a:blip xmlns:r="http://schemas.openxmlformats.org/officeDocument/2006/relationships" r:embed="rId4" cstate="email">
            <a:extLst>
              <a:ext uri="{28A0092B-C50C-407E-A947-70E740481C1C}">
                <a14:useLocalDpi xmlns:a14="http://schemas.microsoft.com/office/drawing/2010/main"/>
              </a:ext>
            </a:extLst>
          </a:blip>
          <a:srcRect/>
          <a:stretch>
            <a:fillRect l="-1000" r="-1000"/>
          </a:stretch>
        </a:blipFill>
      </dgm:spPr>
      <dgm:t>
        <a:bodyPr/>
        <a:lstStyle/>
        <a:p>
          <a:endParaRPr lang="el-GR"/>
        </a:p>
      </dgm:t>
    </dgm:pt>
    <dgm:pt modelId="{736D3613-8621-4E5E-A4CC-9EA7543F71FD}" type="parTrans" cxnId="{36C8C563-810C-487B-B832-4CAFCDC349AB}">
      <dgm:prSet/>
      <dgm:spPr/>
      <dgm:t>
        <a:bodyPr/>
        <a:lstStyle/>
        <a:p>
          <a:endParaRPr lang="el-GR"/>
        </a:p>
      </dgm:t>
    </dgm:pt>
    <dgm:pt modelId="{47487CFB-FD03-4E06-AB76-461844DF84D6}" type="pres">
      <dgm:prSet presAssocID="{66B0C87D-28A3-4B57-AC07-886D19E355BD}" presName="Name0" presStyleCnt="0">
        <dgm:presLayoutVars>
          <dgm:chMax/>
          <dgm:chPref/>
          <dgm:dir/>
          <dgm:animLvl val="lvl"/>
        </dgm:presLayoutVars>
      </dgm:prSet>
      <dgm:spPr/>
    </dgm:pt>
    <dgm:pt modelId="{895A6E17-A2EE-4753-A25B-D31499FBC936}" type="pres">
      <dgm:prSet presAssocID="{BF7386E1-F169-473E-8D85-9D43FE96C253}" presName="composite" presStyleCnt="0"/>
      <dgm:spPr/>
    </dgm:pt>
    <dgm:pt modelId="{26F82B10-26D4-46A7-9245-2816584374A0}" type="pres">
      <dgm:prSet presAssocID="{BF7386E1-F169-473E-8D85-9D43FE96C253}" presName="Parent1" presStyleLbl="node1" presStyleIdx="0" presStyleCnt="4" custLinFactY="-12527" custLinFactNeighborX="-40414" custLinFactNeighborY="-100000">
        <dgm:presLayoutVars>
          <dgm:chMax val="1"/>
          <dgm:chPref val="1"/>
          <dgm:bulletEnabled val="1"/>
        </dgm:presLayoutVars>
      </dgm:prSet>
      <dgm:spPr/>
    </dgm:pt>
    <dgm:pt modelId="{38646891-BF78-4C84-A338-D0FB0AF8F242}" type="pres">
      <dgm:prSet presAssocID="{BF7386E1-F169-473E-8D85-9D43FE96C253}" presName="Childtext1" presStyleLbl="revTx" presStyleIdx="0" presStyleCnt="2">
        <dgm:presLayoutVars>
          <dgm:chMax val="0"/>
          <dgm:chPref val="0"/>
          <dgm:bulletEnabled val="1"/>
        </dgm:presLayoutVars>
      </dgm:prSet>
      <dgm:spPr/>
    </dgm:pt>
    <dgm:pt modelId="{8E19C781-F6A1-4CE0-96F7-5E11CF2BC673}" type="pres">
      <dgm:prSet presAssocID="{BF7386E1-F169-473E-8D85-9D43FE96C253}" presName="BalanceSpacing" presStyleCnt="0"/>
      <dgm:spPr/>
    </dgm:pt>
    <dgm:pt modelId="{B9047839-ED29-43D5-A864-8A80CD5F1BD3}" type="pres">
      <dgm:prSet presAssocID="{BF7386E1-F169-473E-8D85-9D43FE96C253}" presName="BalanceSpacing1" presStyleCnt="0"/>
      <dgm:spPr/>
    </dgm:pt>
    <dgm:pt modelId="{20DE7D65-A9E3-4517-BA58-34F8DF5812BE}" type="pres">
      <dgm:prSet presAssocID="{D6E67122-66B5-40FF-9ECC-4238204B1237}" presName="Accent1Text" presStyleLbl="node1" presStyleIdx="1" presStyleCnt="4" custLinFactNeighborX="-64572" custLinFactNeighborY="-69876"/>
      <dgm:spPr/>
    </dgm:pt>
    <dgm:pt modelId="{3516964E-FBDF-4F0E-B893-E9E987656250}" type="pres">
      <dgm:prSet presAssocID="{D6E67122-66B5-40FF-9ECC-4238204B1237}" presName="spaceBetweenRectangles" presStyleCnt="0"/>
      <dgm:spPr/>
    </dgm:pt>
    <dgm:pt modelId="{E506F78E-D103-4C41-A86C-8F34F0AB700B}" type="pres">
      <dgm:prSet presAssocID="{9A591DE7-B6C0-4981-BEAB-4EBA8346B170}" presName="composite" presStyleCnt="0"/>
      <dgm:spPr/>
    </dgm:pt>
    <dgm:pt modelId="{864FCA9A-BFB7-4611-901B-3CDFFE6088DE}" type="pres">
      <dgm:prSet presAssocID="{9A591DE7-B6C0-4981-BEAB-4EBA8346B170}" presName="Parent1" presStyleLbl="node1" presStyleIdx="2" presStyleCnt="4" custLinFactX="-1323" custLinFactNeighborX="-100000" custLinFactNeighborY="-47053">
        <dgm:presLayoutVars>
          <dgm:chMax val="1"/>
          <dgm:chPref val="1"/>
          <dgm:bulletEnabled val="1"/>
        </dgm:presLayoutVars>
      </dgm:prSet>
      <dgm:spPr/>
    </dgm:pt>
    <dgm:pt modelId="{E95C9460-CC8B-42F8-BB2D-DF9E049F44C4}" type="pres">
      <dgm:prSet presAssocID="{9A591DE7-B6C0-4981-BEAB-4EBA8346B170}" presName="Childtext1" presStyleLbl="revTx" presStyleIdx="1" presStyleCnt="2">
        <dgm:presLayoutVars>
          <dgm:chMax val="0"/>
          <dgm:chPref val="0"/>
          <dgm:bulletEnabled val="1"/>
        </dgm:presLayoutVars>
      </dgm:prSet>
      <dgm:spPr/>
    </dgm:pt>
    <dgm:pt modelId="{DE2D6A3B-DA85-47C0-89FB-682B9F13C480}" type="pres">
      <dgm:prSet presAssocID="{9A591DE7-B6C0-4981-BEAB-4EBA8346B170}" presName="BalanceSpacing" presStyleCnt="0"/>
      <dgm:spPr/>
    </dgm:pt>
    <dgm:pt modelId="{8631E10E-A0F0-4EAB-9BDF-B38EC97DA44E}" type="pres">
      <dgm:prSet presAssocID="{9A591DE7-B6C0-4981-BEAB-4EBA8346B170}" presName="BalanceSpacing1" presStyleCnt="0"/>
      <dgm:spPr/>
    </dgm:pt>
    <dgm:pt modelId="{43481107-63B1-44DB-90E3-B046512D6331}" type="pres">
      <dgm:prSet presAssocID="{942FFA31-D34F-4511-A896-09BAB374A76D}" presName="Accent1Text" presStyleLbl="node1" presStyleIdx="3" presStyleCnt="4" custLinFactNeighborX="-87264" custLinFactNeighborY="-1720"/>
      <dgm:spPr/>
    </dgm:pt>
  </dgm:ptLst>
  <dgm:cxnLst>
    <dgm:cxn modelId="{7FFCD700-1091-4F81-A45E-815B8DF23ED3}" srcId="{66B0C87D-28A3-4B57-AC07-886D19E355BD}" destId="{BF7386E1-F169-473E-8D85-9D43FE96C253}" srcOrd="0" destOrd="0" parTransId="{FC432F85-C051-4D5D-8F26-EF26806AB537}" sibTransId="{D6E67122-66B5-40FF-9ECC-4238204B1237}"/>
    <dgm:cxn modelId="{CFAB783A-7D4D-444C-94A5-6F7C42315596}" type="presOf" srcId="{9A591DE7-B6C0-4981-BEAB-4EBA8346B170}" destId="{864FCA9A-BFB7-4611-901B-3CDFFE6088DE}" srcOrd="0" destOrd="0" presId="urn:microsoft.com/office/officeart/2008/layout/AlternatingHexagons"/>
    <dgm:cxn modelId="{540C843C-B391-4692-AB74-575A2549E809}" type="presOf" srcId="{BF7386E1-F169-473E-8D85-9D43FE96C253}" destId="{26F82B10-26D4-46A7-9245-2816584374A0}" srcOrd="0" destOrd="0" presId="urn:microsoft.com/office/officeart/2008/layout/AlternatingHexagons"/>
    <dgm:cxn modelId="{36C8C563-810C-487B-B832-4CAFCDC349AB}" srcId="{66B0C87D-28A3-4B57-AC07-886D19E355BD}" destId="{9A591DE7-B6C0-4981-BEAB-4EBA8346B170}" srcOrd="1" destOrd="0" parTransId="{736D3613-8621-4E5E-A4CC-9EA7543F71FD}" sibTransId="{942FFA31-D34F-4511-A896-09BAB374A76D}"/>
    <dgm:cxn modelId="{026BA2CD-FD6A-45F7-99F9-3E6B964D8237}" type="presOf" srcId="{942FFA31-D34F-4511-A896-09BAB374A76D}" destId="{43481107-63B1-44DB-90E3-B046512D6331}" srcOrd="0" destOrd="0" presId="urn:microsoft.com/office/officeart/2008/layout/AlternatingHexagons"/>
    <dgm:cxn modelId="{6CC206DF-A463-469E-BC51-C2FB94E5B418}" type="presOf" srcId="{D6E67122-66B5-40FF-9ECC-4238204B1237}" destId="{20DE7D65-A9E3-4517-BA58-34F8DF5812BE}" srcOrd="0" destOrd="0" presId="urn:microsoft.com/office/officeart/2008/layout/AlternatingHexagons"/>
    <dgm:cxn modelId="{FA080CEE-8F56-4651-9451-5812320F12EA}" type="presOf" srcId="{66B0C87D-28A3-4B57-AC07-886D19E355BD}" destId="{47487CFB-FD03-4E06-AB76-461844DF84D6}" srcOrd="0" destOrd="0" presId="urn:microsoft.com/office/officeart/2008/layout/AlternatingHexagons"/>
    <dgm:cxn modelId="{F88D391F-D6CD-42A8-A1B4-25321843D022}" type="presParOf" srcId="{47487CFB-FD03-4E06-AB76-461844DF84D6}" destId="{895A6E17-A2EE-4753-A25B-D31499FBC936}" srcOrd="0" destOrd="0" presId="urn:microsoft.com/office/officeart/2008/layout/AlternatingHexagons"/>
    <dgm:cxn modelId="{DF96210A-A61E-4828-91A9-913D1C83B448}" type="presParOf" srcId="{895A6E17-A2EE-4753-A25B-D31499FBC936}" destId="{26F82B10-26D4-46A7-9245-2816584374A0}" srcOrd="0" destOrd="0" presId="urn:microsoft.com/office/officeart/2008/layout/AlternatingHexagons"/>
    <dgm:cxn modelId="{02E9C589-EE75-4C21-837C-5CA9ABCAD312}" type="presParOf" srcId="{895A6E17-A2EE-4753-A25B-D31499FBC936}" destId="{38646891-BF78-4C84-A338-D0FB0AF8F242}" srcOrd="1" destOrd="0" presId="urn:microsoft.com/office/officeart/2008/layout/AlternatingHexagons"/>
    <dgm:cxn modelId="{524E82EB-9C10-4DEC-A6D9-645631914C82}" type="presParOf" srcId="{895A6E17-A2EE-4753-A25B-D31499FBC936}" destId="{8E19C781-F6A1-4CE0-96F7-5E11CF2BC673}" srcOrd="2" destOrd="0" presId="urn:microsoft.com/office/officeart/2008/layout/AlternatingHexagons"/>
    <dgm:cxn modelId="{A53980D7-47C4-4B45-9094-C400B3C20B66}" type="presParOf" srcId="{895A6E17-A2EE-4753-A25B-D31499FBC936}" destId="{B9047839-ED29-43D5-A864-8A80CD5F1BD3}" srcOrd="3" destOrd="0" presId="urn:microsoft.com/office/officeart/2008/layout/AlternatingHexagons"/>
    <dgm:cxn modelId="{91495D27-DF0E-41A3-953F-B10E30AE4056}" type="presParOf" srcId="{895A6E17-A2EE-4753-A25B-D31499FBC936}" destId="{20DE7D65-A9E3-4517-BA58-34F8DF5812BE}" srcOrd="4" destOrd="0" presId="urn:microsoft.com/office/officeart/2008/layout/AlternatingHexagons"/>
    <dgm:cxn modelId="{CE73D44F-057F-4137-A64D-EAC0EC576FCA}" type="presParOf" srcId="{47487CFB-FD03-4E06-AB76-461844DF84D6}" destId="{3516964E-FBDF-4F0E-B893-E9E987656250}" srcOrd="1" destOrd="0" presId="urn:microsoft.com/office/officeart/2008/layout/AlternatingHexagons"/>
    <dgm:cxn modelId="{254D30EC-6353-447B-A8A0-A9FE6D50BBD4}" type="presParOf" srcId="{47487CFB-FD03-4E06-AB76-461844DF84D6}" destId="{E506F78E-D103-4C41-A86C-8F34F0AB700B}" srcOrd="2" destOrd="0" presId="urn:microsoft.com/office/officeart/2008/layout/AlternatingHexagons"/>
    <dgm:cxn modelId="{B8E5A3D2-CEA6-4DBD-B9AB-79B4F8E01DAE}" type="presParOf" srcId="{E506F78E-D103-4C41-A86C-8F34F0AB700B}" destId="{864FCA9A-BFB7-4611-901B-3CDFFE6088DE}" srcOrd="0" destOrd="0" presId="urn:microsoft.com/office/officeart/2008/layout/AlternatingHexagons"/>
    <dgm:cxn modelId="{C3F0FCF5-7065-450D-B5F7-BA77E710ADD2}" type="presParOf" srcId="{E506F78E-D103-4C41-A86C-8F34F0AB700B}" destId="{E95C9460-CC8B-42F8-BB2D-DF9E049F44C4}" srcOrd="1" destOrd="0" presId="urn:microsoft.com/office/officeart/2008/layout/AlternatingHexagons"/>
    <dgm:cxn modelId="{921FEB33-2330-4636-B2DB-21F3F90720FD}" type="presParOf" srcId="{E506F78E-D103-4C41-A86C-8F34F0AB700B}" destId="{DE2D6A3B-DA85-47C0-89FB-682B9F13C480}" srcOrd="2" destOrd="0" presId="urn:microsoft.com/office/officeart/2008/layout/AlternatingHexagons"/>
    <dgm:cxn modelId="{CDACE1BB-5D14-430F-B3F0-D0D7DD75CC19}" type="presParOf" srcId="{E506F78E-D103-4C41-A86C-8F34F0AB700B}" destId="{8631E10E-A0F0-4EAB-9BDF-B38EC97DA44E}" srcOrd="3" destOrd="0" presId="urn:microsoft.com/office/officeart/2008/layout/AlternatingHexagons"/>
    <dgm:cxn modelId="{76D1FC98-06A4-4AAF-AEB9-F3E1EC1D375B}" type="presParOf" srcId="{E506F78E-D103-4C41-A86C-8F34F0AB700B}" destId="{43481107-63B1-44DB-90E3-B046512D6331}" srcOrd="4" destOrd="0" presId="urn:microsoft.com/office/officeart/2008/layout/AlternatingHexagon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B9D341-ED42-4930-91D9-100B222DA0A3}">
      <dsp:nvSpPr>
        <dsp:cNvPr id="0" name=""/>
        <dsp:cNvSpPr/>
      </dsp:nvSpPr>
      <dsp:spPr>
        <a:xfrm rot="5400000">
          <a:off x="2780718" y="1828807"/>
          <a:ext cx="1228055" cy="1068407"/>
        </a:xfrm>
        <a:prstGeom prst="hexagon">
          <a:avLst>
            <a:gd name="adj" fmla="val 25000"/>
            <a:gd name="vf" fmla="val 115470"/>
          </a:avLst>
        </a:prstGeom>
        <a:blipFill rotWithShape="0">
          <a:blip xmlns:r="http://schemas.openxmlformats.org/officeDocument/2006/relationships" r:embed="rId1" cstate="email">
            <a:extLst>
              <a:ext uri="{28A0092B-C50C-407E-A947-70E740481C1C}">
                <a14:useLocalDpi xmlns:a14="http://schemas.microsoft.com/office/drawing/2010/main"/>
              </a:ext>
            </a:extLst>
          </a:blip>
          <a:srcRect/>
          <a:stretch>
            <a:fillRect l="-62000" r="-62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l-GR" sz="3900" kern="1200" dirty="0">
              <a:solidFill>
                <a:srgbClr val="C19D1E"/>
              </a:solidFill>
            </a:rPr>
            <a:t>.</a:t>
          </a:r>
        </a:p>
      </dsp:txBody>
      <dsp:txXfrm rot="-5400000">
        <a:off x="3027035" y="1940355"/>
        <a:ext cx="735421" cy="845311"/>
      </dsp:txXfrm>
    </dsp:sp>
    <dsp:sp modelId="{11C90A02-2F59-40CF-8FE4-FC6018EB79BB}">
      <dsp:nvSpPr>
        <dsp:cNvPr id="0" name=""/>
        <dsp:cNvSpPr/>
      </dsp:nvSpPr>
      <dsp:spPr>
        <a:xfrm>
          <a:off x="3050488" y="1065030"/>
          <a:ext cx="1370509" cy="736833"/>
        </a:xfrm>
        <a:prstGeom prst="rect">
          <a:avLst/>
        </a:prstGeom>
        <a:noFill/>
        <a:ln>
          <a:noFill/>
        </a:ln>
        <a:effectLst/>
      </dsp:spPr>
      <dsp:style>
        <a:lnRef idx="0">
          <a:scrgbClr r="0" g="0" b="0"/>
        </a:lnRef>
        <a:fillRef idx="0">
          <a:scrgbClr r="0" g="0" b="0"/>
        </a:fillRef>
        <a:effectRef idx="0">
          <a:scrgbClr r="0" g="0" b="0"/>
        </a:effectRef>
        <a:fontRef idx="minor"/>
      </dsp:style>
    </dsp:sp>
    <dsp:sp modelId="{090E4479-23A0-4231-B79B-39C43E337748}">
      <dsp:nvSpPr>
        <dsp:cNvPr id="0" name=""/>
        <dsp:cNvSpPr/>
      </dsp:nvSpPr>
      <dsp:spPr>
        <a:xfrm rot="5400000">
          <a:off x="992630" y="160322"/>
          <a:ext cx="1228055" cy="1068407"/>
        </a:xfrm>
        <a:prstGeom prst="hexagon">
          <a:avLst>
            <a:gd name="adj" fmla="val 25000"/>
            <a:gd name="vf" fmla="val 115470"/>
          </a:avLst>
        </a:prstGeom>
        <a:blipFill rotWithShape="0">
          <a:blip xmlns:r="http://schemas.openxmlformats.org/officeDocument/2006/relationships" r:embed="rId2" cstate="email">
            <a:extLst>
              <a:ext uri="{28A0092B-C50C-407E-A947-70E740481C1C}">
                <a14:useLocalDpi xmlns:a14="http://schemas.microsoft.com/office/drawing/2010/main"/>
              </a:ext>
            </a:extLst>
          </a:blip>
          <a:srcRect/>
          <a:stretch>
            <a:fillRect t="-24000" b="-24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l-GR" sz="3600" kern="1200"/>
        </a:p>
      </dsp:txBody>
      <dsp:txXfrm rot="-5400000">
        <a:off x="1238947" y="271870"/>
        <a:ext cx="735421" cy="845311"/>
      </dsp:txXfrm>
    </dsp:sp>
    <dsp:sp modelId="{8552BEED-0190-44FF-AE3C-DA3EB97E7E2D}">
      <dsp:nvSpPr>
        <dsp:cNvPr id="0" name=""/>
        <dsp:cNvSpPr/>
      </dsp:nvSpPr>
      <dsp:spPr>
        <a:xfrm rot="5400000">
          <a:off x="2411702" y="417575"/>
          <a:ext cx="1228055" cy="1068407"/>
        </a:xfrm>
        <a:prstGeom prst="hexagon">
          <a:avLst>
            <a:gd name="adj" fmla="val 25000"/>
            <a:gd name="vf" fmla="val 115470"/>
          </a:avLst>
        </a:prstGeom>
        <a:blipFill rotWithShape="0">
          <a:blip xmlns:r="http://schemas.openxmlformats.org/officeDocument/2006/relationships" r:embed="rId3" cstate="email">
            <a:extLst>
              <a:ext uri="{28A0092B-C50C-407E-A947-70E740481C1C}">
                <a14:useLocalDpi xmlns:a14="http://schemas.microsoft.com/office/drawing/2010/main"/>
              </a:ext>
            </a:extLst>
          </a:blip>
          <a:srcRect/>
          <a:stretch>
            <a:fillRect t="-25000" b="-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endParaRPr lang="el-GR" sz="3900" kern="1200" dirty="0"/>
        </a:p>
      </dsp:txBody>
      <dsp:txXfrm rot="-5400000">
        <a:off x="2658019" y="529123"/>
        <a:ext cx="735421" cy="845311"/>
      </dsp:txXfrm>
    </dsp:sp>
    <dsp:sp modelId="{D2BD1664-CB6D-4271-9AA9-9E49A3686A6B}">
      <dsp:nvSpPr>
        <dsp:cNvPr id="0" name=""/>
        <dsp:cNvSpPr/>
      </dsp:nvSpPr>
      <dsp:spPr>
        <a:xfrm>
          <a:off x="0" y="2107404"/>
          <a:ext cx="1326299" cy="736833"/>
        </a:xfrm>
        <a:prstGeom prst="rect">
          <a:avLst/>
        </a:prstGeom>
        <a:noFill/>
        <a:ln>
          <a:noFill/>
        </a:ln>
        <a:effectLst/>
      </dsp:spPr>
      <dsp:style>
        <a:lnRef idx="0">
          <a:scrgbClr r="0" g="0" b="0"/>
        </a:lnRef>
        <a:fillRef idx="0">
          <a:scrgbClr r="0" g="0" b="0"/>
        </a:fillRef>
        <a:effectRef idx="0">
          <a:scrgbClr r="0" g="0" b="0"/>
        </a:effectRef>
        <a:fontRef idx="minor"/>
      </dsp:style>
    </dsp:sp>
    <dsp:sp modelId="{C4D9AD71-7536-449B-B2A7-D63D6C0A3AC7}">
      <dsp:nvSpPr>
        <dsp:cNvPr id="0" name=""/>
        <dsp:cNvSpPr/>
      </dsp:nvSpPr>
      <dsp:spPr>
        <a:xfrm rot="5400000">
          <a:off x="1407900" y="2466953"/>
          <a:ext cx="1228055" cy="1068407"/>
        </a:xfrm>
        <a:prstGeom prst="hexagon">
          <a:avLst>
            <a:gd name="adj" fmla="val 25000"/>
            <a:gd name="vf" fmla="val 115470"/>
          </a:avLst>
        </a:prstGeom>
        <a:blipFill rotWithShape="0">
          <a:blip xmlns:r="http://schemas.openxmlformats.org/officeDocument/2006/relationships" r:embed="rId4" cstate="email">
            <a:extLst>
              <a:ext uri="{28A0092B-C50C-407E-A947-70E740481C1C}">
                <a14:useLocalDpi xmlns:a14="http://schemas.microsoft.com/office/drawing/2010/main"/>
              </a:ext>
            </a:extLst>
          </a:blip>
          <a:srcRect/>
          <a:stretch>
            <a:fillRect t="-25000" b="-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l-GR" sz="3600" kern="1200"/>
        </a:p>
      </dsp:txBody>
      <dsp:txXfrm rot="-5400000">
        <a:off x="1654217" y="2578501"/>
        <a:ext cx="735421" cy="8453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F82B10-26D4-46A7-9245-2816584374A0}">
      <dsp:nvSpPr>
        <dsp:cNvPr id="0" name=""/>
        <dsp:cNvSpPr/>
      </dsp:nvSpPr>
      <dsp:spPr>
        <a:xfrm rot="5400000">
          <a:off x="1481103" y="82213"/>
          <a:ext cx="1264821" cy="1100394"/>
        </a:xfrm>
        <a:prstGeom prst="hexagon">
          <a:avLst>
            <a:gd name="adj" fmla="val 25000"/>
            <a:gd name="vf" fmla="val 115470"/>
          </a:avLst>
        </a:prstGeom>
        <a:blipFill rotWithShape="0">
          <a:blip xmlns:r="http://schemas.openxmlformats.org/officeDocument/2006/relationships" r:embed="rId1" cstate="email">
            <a:extLst>
              <a:ext uri="{28A0092B-C50C-407E-A947-70E740481C1C}">
                <a14:useLocalDpi xmlns:a14="http://schemas.microsoft.com/office/drawing/2010/main"/>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l-GR" sz="4000" kern="1200" dirty="0">
              <a:solidFill>
                <a:srgbClr val="E5C8A7"/>
              </a:solidFill>
            </a:rPr>
            <a:t>.</a:t>
          </a:r>
        </a:p>
      </dsp:txBody>
      <dsp:txXfrm rot="-5400000">
        <a:off x="1734794" y="197101"/>
        <a:ext cx="757438" cy="870619"/>
      </dsp:txXfrm>
    </dsp:sp>
    <dsp:sp modelId="{38646891-BF78-4C84-A338-D0FB0AF8F242}">
      <dsp:nvSpPr>
        <dsp:cNvPr id="0" name=""/>
        <dsp:cNvSpPr/>
      </dsp:nvSpPr>
      <dsp:spPr>
        <a:xfrm>
          <a:off x="3141817" y="1653784"/>
          <a:ext cx="1411540" cy="758893"/>
        </a:xfrm>
        <a:prstGeom prst="rect">
          <a:avLst/>
        </a:prstGeom>
        <a:noFill/>
        <a:ln>
          <a:noFill/>
        </a:ln>
        <a:effectLst/>
      </dsp:spPr>
      <dsp:style>
        <a:lnRef idx="0">
          <a:scrgbClr r="0" g="0" b="0"/>
        </a:lnRef>
        <a:fillRef idx="0">
          <a:scrgbClr r="0" g="0" b="0"/>
        </a:fillRef>
        <a:effectRef idx="0">
          <a:scrgbClr r="0" g="0" b="0"/>
        </a:effectRef>
        <a:fontRef idx="minor"/>
      </dsp:style>
    </dsp:sp>
    <dsp:sp modelId="{20DE7D65-A9E3-4517-BA58-34F8DF5812BE}">
      <dsp:nvSpPr>
        <dsp:cNvPr id="0" name=""/>
        <dsp:cNvSpPr/>
      </dsp:nvSpPr>
      <dsp:spPr>
        <a:xfrm rot="5400000">
          <a:off x="26844" y="599226"/>
          <a:ext cx="1264821" cy="1100394"/>
        </a:xfrm>
        <a:prstGeom prst="hexagon">
          <a:avLst>
            <a:gd name="adj" fmla="val 25000"/>
            <a:gd name="vf" fmla="val 115470"/>
          </a:avLst>
        </a:prstGeom>
        <a:blipFill rotWithShape="0">
          <a:blip xmlns:r="http://schemas.openxmlformats.org/officeDocument/2006/relationships" r:embed="rId2" cstate="email">
            <a:extLst>
              <a:ext uri="{28A0092B-C50C-407E-A947-70E740481C1C}">
                <a14:useLocalDpi xmlns:a14="http://schemas.microsoft.com/office/drawing/2010/main"/>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l-GR" sz="3600" kern="1200"/>
        </a:p>
      </dsp:txBody>
      <dsp:txXfrm rot="-5400000">
        <a:off x="280535" y="714114"/>
        <a:ext cx="757438" cy="870619"/>
      </dsp:txXfrm>
    </dsp:sp>
    <dsp:sp modelId="{864FCA9A-BFB7-4611-901B-3CDFFE6088DE}">
      <dsp:nvSpPr>
        <dsp:cNvPr id="0" name=""/>
        <dsp:cNvSpPr/>
      </dsp:nvSpPr>
      <dsp:spPr>
        <a:xfrm rot="5400000">
          <a:off x="214374" y="1961477"/>
          <a:ext cx="1264821" cy="1100394"/>
        </a:xfrm>
        <a:prstGeom prst="hexagon">
          <a:avLst>
            <a:gd name="adj" fmla="val 25000"/>
            <a:gd name="vf" fmla="val 115470"/>
          </a:avLst>
        </a:prstGeom>
        <a:blipFill rotWithShape="0">
          <a:blip xmlns:r="http://schemas.openxmlformats.org/officeDocument/2006/relationships" r:embed="rId3" cstate="email">
            <a:extLst>
              <a:ext uri="{28A0092B-C50C-407E-A947-70E740481C1C}">
                <a14:useLocalDpi xmlns:a14="http://schemas.microsoft.com/office/drawing/2010/main"/>
              </a:ext>
            </a:extLst>
          </a:blip>
          <a:srcRect/>
          <a:stretch>
            <a:fillRect l="-25000" r="-25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l-GR" sz="1200" kern="1200" dirty="0">
              <a:solidFill>
                <a:srgbClr val="B41B02"/>
              </a:solidFill>
            </a:rPr>
            <a:t>.</a:t>
          </a:r>
        </a:p>
      </dsp:txBody>
      <dsp:txXfrm rot="-5400000">
        <a:off x="468065" y="2076365"/>
        <a:ext cx="757438" cy="870619"/>
      </dsp:txXfrm>
    </dsp:sp>
    <dsp:sp modelId="{E95C9460-CC8B-42F8-BB2D-DF9E049F44C4}">
      <dsp:nvSpPr>
        <dsp:cNvPr id="0" name=""/>
        <dsp:cNvSpPr/>
      </dsp:nvSpPr>
      <dsp:spPr>
        <a:xfrm>
          <a:off x="0" y="2727365"/>
          <a:ext cx="1366007" cy="758893"/>
        </a:xfrm>
        <a:prstGeom prst="rect">
          <a:avLst/>
        </a:prstGeom>
        <a:noFill/>
        <a:ln>
          <a:noFill/>
        </a:ln>
        <a:effectLst/>
      </dsp:spPr>
      <dsp:style>
        <a:lnRef idx="0">
          <a:scrgbClr r="0" g="0" b="0"/>
        </a:lnRef>
        <a:fillRef idx="0">
          <a:scrgbClr r="0" g="0" b="0"/>
        </a:fillRef>
        <a:effectRef idx="0">
          <a:scrgbClr r="0" g="0" b="0"/>
        </a:effectRef>
        <a:fontRef idx="minor"/>
      </dsp:style>
    </dsp:sp>
    <dsp:sp modelId="{43481107-63B1-44DB-90E3-B046512D6331}">
      <dsp:nvSpPr>
        <dsp:cNvPr id="0" name=""/>
        <dsp:cNvSpPr/>
      </dsp:nvSpPr>
      <dsp:spPr>
        <a:xfrm rot="5400000">
          <a:off x="1557505" y="2534859"/>
          <a:ext cx="1264821" cy="1100394"/>
        </a:xfrm>
        <a:prstGeom prst="hexagon">
          <a:avLst>
            <a:gd name="adj" fmla="val 25000"/>
            <a:gd name="vf" fmla="val 115470"/>
          </a:avLst>
        </a:prstGeom>
        <a:blipFill rotWithShape="0">
          <a:blip xmlns:r="http://schemas.openxmlformats.org/officeDocument/2006/relationships" r:embed="rId4" cstate="email">
            <a:extLst>
              <a:ext uri="{28A0092B-C50C-407E-A947-70E740481C1C}">
                <a14:useLocalDpi xmlns:a14="http://schemas.microsoft.com/office/drawing/2010/main"/>
              </a:ext>
            </a:extLst>
          </a:blip>
          <a:srcRect/>
          <a:stretch>
            <a:fillRect l="-1000" r="-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l-GR" sz="3600" kern="1200"/>
        </a:p>
      </dsp:txBody>
      <dsp:txXfrm rot="-5400000">
        <a:off x="1811196" y="2649747"/>
        <a:ext cx="757438" cy="870619"/>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AAEF0682-C0DA-460D-978E-5D27C568DA74}" type="datetimeFigureOut">
              <a:rPr lang="el-GR" smtClean="0"/>
              <a:t>18/11/2023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216F035-2C19-4120-8A19-1338A761D6CF}" type="slidenum">
              <a:rPr lang="el-GR" smtClean="0"/>
              <a:t>‹#›</a:t>
            </a:fld>
            <a:endParaRPr lang="el-GR"/>
          </a:p>
        </p:txBody>
      </p:sp>
    </p:spTree>
    <p:extLst>
      <p:ext uri="{BB962C8B-B14F-4D97-AF65-F5344CB8AC3E}">
        <p14:creationId xmlns:p14="http://schemas.microsoft.com/office/powerpoint/2010/main" val="557094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AEF0682-C0DA-460D-978E-5D27C568DA74}" type="datetimeFigureOut">
              <a:rPr lang="el-GR" smtClean="0"/>
              <a:t>18/11/2023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216F035-2C19-4120-8A19-1338A761D6CF}" type="slidenum">
              <a:rPr lang="el-GR" smtClean="0"/>
              <a:t>‹#›</a:t>
            </a:fld>
            <a:endParaRPr lang="el-GR"/>
          </a:p>
        </p:txBody>
      </p:sp>
    </p:spTree>
    <p:extLst>
      <p:ext uri="{BB962C8B-B14F-4D97-AF65-F5344CB8AC3E}">
        <p14:creationId xmlns:p14="http://schemas.microsoft.com/office/powerpoint/2010/main" val="4027857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AEF0682-C0DA-460D-978E-5D27C568DA74}" type="datetimeFigureOut">
              <a:rPr lang="el-GR" smtClean="0"/>
              <a:t>18/11/2023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216F035-2C19-4120-8A19-1338A761D6CF}" type="slidenum">
              <a:rPr lang="el-GR" smtClean="0"/>
              <a:t>‹#›</a:t>
            </a:fld>
            <a:endParaRPr lang="el-GR"/>
          </a:p>
        </p:txBody>
      </p:sp>
    </p:spTree>
    <p:extLst>
      <p:ext uri="{BB962C8B-B14F-4D97-AF65-F5344CB8AC3E}">
        <p14:creationId xmlns:p14="http://schemas.microsoft.com/office/powerpoint/2010/main" val="235800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AEF0682-C0DA-460D-978E-5D27C568DA74}" type="datetimeFigureOut">
              <a:rPr lang="el-GR" smtClean="0"/>
              <a:t>18/11/2023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216F035-2C19-4120-8A19-1338A761D6CF}" type="slidenum">
              <a:rPr lang="el-GR" smtClean="0"/>
              <a:t>‹#›</a:t>
            </a:fld>
            <a:endParaRPr lang="el-GR"/>
          </a:p>
        </p:txBody>
      </p:sp>
    </p:spTree>
    <p:extLst>
      <p:ext uri="{BB962C8B-B14F-4D97-AF65-F5344CB8AC3E}">
        <p14:creationId xmlns:p14="http://schemas.microsoft.com/office/powerpoint/2010/main" val="3568390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AEF0682-C0DA-460D-978E-5D27C568DA74}" type="datetimeFigureOut">
              <a:rPr lang="el-GR" smtClean="0"/>
              <a:t>18/11/2023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216F035-2C19-4120-8A19-1338A761D6CF}" type="slidenum">
              <a:rPr lang="el-GR" smtClean="0"/>
              <a:t>‹#›</a:t>
            </a:fld>
            <a:endParaRPr lang="el-GR"/>
          </a:p>
        </p:txBody>
      </p:sp>
    </p:spTree>
    <p:extLst>
      <p:ext uri="{BB962C8B-B14F-4D97-AF65-F5344CB8AC3E}">
        <p14:creationId xmlns:p14="http://schemas.microsoft.com/office/powerpoint/2010/main" val="2573572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AAEF0682-C0DA-460D-978E-5D27C568DA74}" type="datetimeFigureOut">
              <a:rPr lang="el-GR" smtClean="0"/>
              <a:t>18/11/2023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216F035-2C19-4120-8A19-1338A761D6CF}" type="slidenum">
              <a:rPr lang="el-GR" smtClean="0"/>
              <a:t>‹#›</a:t>
            </a:fld>
            <a:endParaRPr lang="el-GR"/>
          </a:p>
        </p:txBody>
      </p:sp>
    </p:spTree>
    <p:extLst>
      <p:ext uri="{BB962C8B-B14F-4D97-AF65-F5344CB8AC3E}">
        <p14:creationId xmlns:p14="http://schemas.microsoft.com/office/powerpoint/2010/main" val="1032301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AAEF0682-C0DA-460D-978E-5D27C568DA74}" type="datetimeFigureOut">
              <a:rPr lang="el-GR" smtClean="0"/>
              <a:t>18/11/2023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216F035-2C19-4120-8A19-1338A761D6CF}" type="slidenum">
              <a:rPr lang="el-GR" smtClean="0"/>
              <a:t>‹#›</a:t>
            </a:fld>
            <a:endParaRPr lang="el-GR"/>
          </a:p>
        </p:txBody>
      </p:sp>
    </p:spTree>
    <p:extLst>
      <p:ext uri="{BB962C8B-B14F-4D97-AF65-F5344CB8AC3E}">
        <p14:creationId xmlns:p14="http://schemas.microsoft.com/office/powerpoint/2010/main" val="781205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AAEF0682-C0DA-460D-978E-5D27C568DA74}" type="datetimeFigureOut">
              <a:rPr lang="el-GR" smtClean="0"/>
              <a:t>18/11/2023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216F035-2C19-4120-8A19-1338A761D6CF}" type="slidenum">
              <a:rPr lang="el-GR" smtClean="0"/>
              <a:t>‹#›</a:t>
            </a:fld>
            <a:endParaRPr lang="el-GR"/>
          </a:p>
        </p:txBody>
      </p:sp>
    </p:spTree>
    <p:extLst>
      <p:ext uri="{BB962C8B-B14F-4D97-AF65-F5344CB8AC3E}">
        <p14:creationId xmlns:p14="http://schemas.microsoft.com/office/powerpoint/2010/main" val="1008889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EF0682-C0DA-460D-978E-5D27C568DA74}" type="datetimeFigureOut">
              <a:rPr lang="el-GR" smtClean="0"/>
              <a:t>18/11/2023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216F035-2C19-4120-8A19-1338A761D6CF}" type="slidenum">
              <a:rPr lang="el-GR" smtClean="0"/>
              <a:t>‹#›</a:t>
            </a:fld>
            <a:endParaRPr lang="el-GR"/>
          </a:p>
        </p:txBody>
      </p:sp>
    </p:spTree>
    <p:extLst>
      <p:ext uri="{BB962C8B-B14F-4D97-AF65-F5344CB8AC3E}">
        <p14:creationId xmlns:p14="http://schemas.microsoft.com/office/powerpoint/2010/main" val="4049671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AEF0682-C0DA-460D-978E-5D27C568DA74}" type="datetimeFigureOut">
              <a:rPr lang="el-GR" smtClean="0"/>
              <a:t>18/11/2023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216F035-2C19-4120-8A19-1338A761D6CF}" type="slidenum">
              <a:rPr lang="el-GR" smtClean="0"/>
              <a:t>‹#›</a:t>
            </a:fld>
            <a:endParaRPr lang="el-GR"/>
          </a:p>
        </p:txBody>
      </p:sp>
    </p:spTree>
    <p:extLst>
      <p:ext uri="{BB962C8B-B14F-4D97-AF65-F5344CB8AC3E}">
        <p14:creationId xmlns:p14="http://schemas.microsoft.com/office/powerpoint/2010/main" val="2661515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AEF0682-C0DA-460D-978E-5D27C568DA74}" type="datetimeFigureOut">
              <a:rPr lang="el-GR" smtClean="0"/>
              <a:t>18/11/2023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216F035-2C19-4120-8A19-1338A761D6CF}" type="slidenum">
              <a:rPr lang="el-GR" smtClean="0"/>
              <a:t>‹#›</a:t>
            </a:fld>
            <a:endParaRPr lang="el-GR"/>
          </a:p>
        </p:txBody>
      </p:sp>
    </p:spTree>
    <p:extLst>
      <p:ext uri="{BB962C8B-B14F-4D97-AF65-F5344CB8AC3E}">
        <p14:creationId xmlns:p14="http://schemas.microsoft.com/office/powerpoint/2010/main" val="1318011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EF0682-C0DA-460D-978E-5D27C568DA74}" type="datetimeFigureOut">
              <a:rPr lang="el-GR" smtClean="0"/>
              <a:t>18/11/2023</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16F035-2C19-4120-8A19-1338A761D6CF}" type="slidenum">
              <a:rPr lang="el-GR" smtClean="0"/>
              <a:t>‹#›</a:t>
            </a:fld>
            <a:endParaRPr lang="el-GR"/>
          </a:p>
        </p:txBody>
      </p:sp>
    </p:spTree>
    <p:extLst>
      <p:ext uri="{BB962C8B-B14F-4D97-AF65-F5344CB8AC3E}">
        <p14:creationId xmlns:p14="http://schemas.microsoft.com/office/powerpoint/2010/main" val="1198242562"/>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hyperlink" Target="https://www.southworld.net/africa-puppet-theatre/"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epa.unima.org/en/africa/" TargetMode="External"/><Relationship Id="rId1" Type="http://schemas.openxmlformats.org/officeDocument/2006/relationships/slideLayout" Target="../slideLayouts/slideLayout8.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en.wikipedia.org/wiki/Puppets_Against_AIDS" TargetMode="External"/><Relationship Id="rId1" Type="http://schemas.openxmlformats.org/officeDocument/2006/relationships/slideLayout" Target="../slideLayouts/slideLayout8.xml"/><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Handspring_Puppet_Company" TargetMode="External"/><Relationship Id="rId7" Type="http://schemas.openxmlformats.org/officeDocument/2006/relationships/image" Target="../media/image19.png"/><Relationship Id="rId2" Type="http://schemas.openxmlformats.org/officeDocument/2006/relationships/hyperlink" Target="https://www.handspringpuppet.com/" TargetMode="External"/><Relationship Id="rId1" Type="http://schemas.openxmlformats.org/officeDocument/2006/relationships/slideLayout" Target="../slideLayouts/slideLayout8.xml"/><Relationship Id="rId6" Type="http://schemas.openxmlformats.org/officeDocument/2006/relationships/image" Target="../media/image18.jpeg"/><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FA0497-B1B8-A20D-0040-9DAA387ACDA0}"/>
              </a:ext>
            </a:extLst>
          </p:cNvPr>
          <p:cNvSpPr>
            <a:spLocks noGrp="1"/>
          </p:cNvSpPr>
          <p:nvPr>
            <p:ph type="ctrTitle"/>
          </p:nvPr>
        </p:nvSpPr>
        <p:spPr/>
        <p:txBody>
          <a:bodyPr/>
          <a:lstStyle/>
          <a:p>
            <a:r>
              <a:rPr lang="el-GR" b="1" i="1" dirty="0">
                <a:effectLst>
                  <a:outerShdw blurRad="38100" dist="38100" dir="2700000" algn="tl">
                    <a:srgbClr val="000000">
                      <a:alpha val="43137"/>
                    </a:srgbClr>
                  </a:outerShdw>
                </a:effectLst>
                <a:latin typeface="Candara Light" panose="020E0502030303020204" pitchFamily="34" charset="0"/>
              </a:rPr>
              <a:t>Το Κουκλοθέατρο Στην Αφρική </a:t>
            </a:r>
          </a:p>
        </p:txBody>
      </p:sp>
      <p:graphicFrame>
        <p:nvGraphicFramePr>
          <p:cNvPr id="6" name="Διάγραμμα 5">
            <a:extLst>
              <a:ext uri="{FF2B5EF4-FFF2-40B4-BE49-F238E27FC236}">
                <a16:creationId xmlns:a16="http://schemas.microsoft.com/office/drawing/2014/main" id="{F1291E74-4007-EA39-49D6-6E9377EE3ABD}"/>
              </a:ext>
            </a:extLst>
          </p:cNvPr>
          <p:cNvGraphicFramePr/>
          <p:nvPr>
            <p:extLst>
              <p:ext uri="{D42A27DB-BD31-4B8C-83A1-F6EECF244321}">
                <p14:modId xmlns:p14="http://schemas.microsoft.com/office/powerpoint/2010/main" val="2182170789"/>
              </p:ext>
            </p:extLst>
          </p:nvPr>
        </p:nvGraphicFramePr>
        <p:xfrm>
          <a:off x="7273255" y="427840"/>
          <a:ext cx="4420998" cy="39092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Πίνακας 6">
            <a:extLst>
              <a:ext uri="{FF2B5EF4-FFF2-40B4-BE49-F238E27FC236}">
                <a16:creationId xmlns:a16="http://schemas.microsoft.com/office/drawing/2014/main" id="{BFE95C67-28A1-2553-C9DE-4132EC897891}"/>
              </a:ext>
            </a:extLst>
          </p:cNvPr>
          <p:cNvGraphicFramePr>
            <a:graphicFrameLocks noGrp="1"/>
          </p:cNvGraphicFramePr>
          <p:nvPr>
            <p:extLst>
              <p:ext uri="{D42A27DB-BD31-4B8C-83A1-F6EECF244321}">
                <p14:modId xmlns:p14="http://schemas.microsoft.com/office/powerpoint/2010/main" val="347931568"/>
              </p:ext>
            </p:extLst>
          </p:nvPr>
        </p:nvGraphicFramePr>
        <p:xfrm>
          <a:off x="9764785" y="4864350"/>
          <a:ext cx="2206305" cy="1742574"/>
        </p:xfrm>
        <a:graphic>
          <a:graphicData uri="http://schemas.openxmlformats.org/drawingml/2006/table">
            <a:tbl>
              <a:tblPr firstRow="1" bandRow="1">
                <a:tableStyleId>{073A0DAA-6AF3-43AB-8588-CEC1D06C72B9}</a:tableStyleId>
              </a:tblPr>
              <a:tblGrid>
                <a:gridCol w="2206305">
                  <a:extLst>
                    <a:ext uri="{9D8B030D-6E8A-4147-A177-3AD203B41FA5}">
                      <a16:colId xmlns:a16="http://schemas.microsoft.com/office/drawing/2014/main" val="4026494633"/>
                    </a:ext>
                  </a:extLst>
                </a:gridCol>
              </a:tblGrid>
              <a:tr h="580858">
                <a:tc>
                  <a:txBody>
                    <a:bodyPr/>
                    <a:lstStyle/>
                    <a:p>
                      <a:r>
                        <a:rPr lang="el-GR" sz="1600" dirty="0">
                          <a:latin typeface="Candara Light" panose="020E0502030303020204" pitchFamily="34" charset="0"/>
                        </a:rPr>
                        <a:t>Μαθήτρια Β’2 Γυμνασίου </a:t>
                      </a:r>
                    </a:p>
                  </a:txBody>
                  <a:tcPr/>
                </a:tc>
                <a:extLst>
                  <a:ext uri="{0D108BD9-81ED-4DB2-BD59-A6C34878D82A}">
                    <a16:rowId xmlns:a16="http://schemas.microsoft.com/office/drawing/2014/main" val="3877446766"/>
                  </a:ext>
                </a:extLst>
              </a:tr>
              <a:tr h="580858">
                <a:tc>
                  <a:txBody>
                    <a:bodyPr/>
                    <a:lstStyle/>
                    <a:p>
                      <a:r>
                        <a:rPr lang="el-GR" sz="1600" dirty="0">
                          <a:latin typeface="Candara Light" panose="020E0502030303020204" pitchFamily="34" charset="0"/>
                        </a:rPr>
                        <a:t>Εκπαιδευτηρίων Γεωργίου Ζώη </a:t>
                      </a:r>
                    </a:p>
                  </a:txBody>
                  <a:tcPr/>
                </a:tc>
                <a:extLst>
                  <a:ext uri="{0D108BD9-81ED-4DB2-BD59-A6C34878D82A}">
                    <a16:rowId xmlns:a16="http://schemas.microsoft.com/office/drawing/2014/main" val="979161189"/>
                  </a:ext>
                </a:extLst>
              </a:tr>
              <a:tr h="580858">
                <a:tc>
                  <a:txBody>
                    <a:bodyPr/>
                    <a:lstStyle/>
                    <a:p>
                      <a:r>
                        <a:rPr lang="el-GR" sz="1600" dirty="0">
                          <a:latin typeface="Candara Light" panose="020E0502030303020204" pitchFamily="34" charset="0"/>
                        </a:rPr>
                        <a:t>Χριστίνα Μιχαέλα Κώνστα</a:t>
                      </a:r>
                    </a:p>
                  </a:txBody>
                  <a:tcPr/>
                </a:tc>
                <a:extLst>
                  <a:ext uri="{0D108BD9-81ED-4DB2-BD59-A6C34878D82A}">
                    <a16:rowId xmlns:a16="http://schemas.microsoft.com/office/drawing/2014/main" val="725850026"/>
                  </a:ext>
                </a:extLst>
              </a:tr>
            </a:tbl>
          </a:graphicData>
        </a:graphic>
      </p:graphicFrame>
      <p:graphicFrame>
        <p:nvGraphicFramePr>
          <p:cNvPr id="10" name="Διάγραμμα 9">
            <a:extLst>
              <a:ext uri="{FF2B5EF4-FFF2-40B4-BE49-F238E27FC236}">
                <a16:creationId xmlns:a16="http://schemas.microsoft.com/office/drawing/2014/main" id="{4E9CC94C-EE61-A271-A497-1C0AC5FC87B7}"/>
              </a:ext>
            </a:extLst>
          </p:cNvPr>
          <p:cNvGraphicFramePr/>
          <p:nvPr>
            <p:extLst>
              <p:ext uri="{D42A27DB-BD31-4B8C-83A1-F6EECF244321}">
                <p14:modId xmlns:p14="http://schemas.microsoft.com/office/powerpoint/2010/main" val="799564792"/>
              </p:ext>
            </p:extLst>
          </p:nvPr>
        </p:nvGraphicFramePr>
        <p:xfrm>
          <a:off x="723318" y="343949"/>
          <a:ext cx="4553358" cy="514004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142846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07CE65-EF52-FBB2-EB62-06824FE9A405}"/>
              </a:ext>
            </a:extLst>
          </p:cNvPr>
          <p:cNvSpPr>
            <a:spLocks noGrp="1"/>
          </p:cNvSpPr>
          <p:nvPr>
            <p:ph type="title"/>
          </p:nvPr>
        </p:nvSpPr>
        <p:spPr>
          <a:xfrm>
            <a:off x="86686" y="373311"/>
            <a:ext cx="4191698" cy="5876487"/>
          </a:xfrm>
        </p:spPr>
        <p:txBody>
          <a:bodyPr>
            <a:normAutofit/>
          </a:bodyPr>
          <a:lstStyle/>
          <a:p>
            <a:r>
              <a:rPr lang="el-GR" b="1" i="1" dirty="0">
                <a:latin typeface="Candara Light" panose="020E0502030303020204" pitchFamily="34" charset="0"/>
              </a:rPr>
              <a:t>Η γέννηση του κουκλοθεάτρου στην Αφρική μέσα από παραδοσιακούς (τοπικούς) μύθους</a:t>
            </a:r>
            <a:br>
              <a:rPr lang="el-GR" b="1" i="1" dirty="0">
                <a:latin typeface="Candara Light" panose="020E0502030303020204" pitchFamily="34" charset="0"/>
              </a:rPr>
            </a:br>
            <a:br>
              <a:rPr lang="el-GR" b="1" i="1" dirty="0">
                <a:latin typeface="Candara Light" panose="020E0502030303020204" pitchFamily="34" charset="0"/>
              </a:rPr>
            </a:br>
            <a:br>
              <a:rPr lang="el-GR" b="1" i="1" dirty="0">
                <a:latin typeface="Candara Light" panose="020E0502030303020204" pitchFamily="34" charset="0"/>
              </a:rPr>
            </a:br>
            <a:br>
              <a:rPr lang="el-GR" b="1" i="1" dirty="0">
                <a:latin typeface="Candara Light" panose="020E0502030303020204" pitchFamily="34" charset="0"/>
              </a:rPr>
            </a:br>
            <a:br>
              <a:rPr lang="el-GR" b="1" i="1" dirty="0">
                <a:latin typeface="Candara Light" panose="020E0502030303020204" pitchFamily="34" charset="0"/>
              </a:rPr>
            </a:br>
            <a:br>
              <a:rPr lang="el-GR" b="1" i="1" dirty="0">
                <a:latin typeface="Candara Light" panose="020E0502030303020204" pitchFamily="34" charset="0"/>
              </a:rPr>
            </a:br>
            <a:br>
              <a:rPr lang="el-GR" b="1" i="1" dirty="0">
                <a:latin typeface="Candara Light" panose="020E0502030303020204" pitchFamily="34" charset="0"/>
              </a:rPr>
            </a:br>
            <a:r>
              <a:rPr lang="el-GR" sz="1300" b="1" i="1" dirty="0">
                <a:latin typeface="Candara Light" panose="020E0502030303020204" pitchFamily="34" charset="0"/>
              </a:rPr>
              <a:t>Περισσότερες πληροφορίες στο </a:t>
            </a:r>
            <a:r>
              <a:rPr lang="en-US" sz="1300" b="1" i="1" dirty="0">
                <a:latin typeface="Candara Light" panose="020E0502030303020204" pitchFamily="34" charset="0"/>
              </a:rPr>
              <a:t>: </a:t>
            </a:r>
            <a:r>
              <a:rPr lang="en-US" sz="1300" b="1" i="1" dirty="0">
                <a:latin typeface="Candara Light" panose="020E0502030303020204" pitchFamily="34" charset="0"/>
                <a:hlinkClick r:id="rId2"/>
              </a:rPr>
              <a:t>https://www.southworld.net/africa-puppet-theatre/</a:t>
            </a:r>
            <a:r>
              <a:rPr lang="en-US" sz="1300" b="1" i="1" dirty="0">
                <a:latin typeface="Candara Light" panose="020E0502030303020204" pitchFamily="34" charset="0"/>
              </a:rPr>
              <a:t> </a:t>
            </a:r>
            <a:endParaRPr lang="el-GR" sz="1300" b="1" i="1" dirty="0">
              <a:latin typeface="Candara Light" panose="020E0502030303020204" pitchFamily="34" charset="0"/>
            </a:endParaRPr>
          </a:p>
        </p:txBody>
      </p:sp>
      <p:sp>
        <p:nvSpPr>
          <p:cNvPr id="3" name="Θέση περιεχομένου 2">
            <a:extLst>
              <a:ext uri="{FF2B5EF4-FFF2-40B4-BE49-F238E27FC236}">
                <a16:creationId xmlns:a16="http://schemas.microsoft.com/office/drawing/2014/main" id="{6B4BB14A-6886-C30C-B2D9-44615F61563B}"/>
              </a:ext>
            </a:extLst>
          </p:cNvPr>
          <p:cNvSpPr>
            <a:spLocks noGrp="1"/>
          </p:cNvSpPr>
          <p:nvPr>
            <p:ph idx="1"/>
          </p:nvPr>
        </p:nvSpPr>
        <p:spPr>
          <a:xfrm>
            <a:off x="4278384" y="75500"/>
            <a:ext cx="7826930" cy="6409189"/>
          </a:xfrm>
        </p:spPr>
        <p:txBody>
          <a:bodyPr>
            <a:normAutofit fontScale="25000" lnSpcReduction="20000"/>
          </a:bodyPr>
          <a:lstStyle/>
          <a:p>
            <a:endParaRPr lang="el-GR" dirty="0"/>
          </a:p>
          <a:p>
            <a:r>
              <a:rPr lang="el-GR" sz="8000" dirty="0">
                <a:solidFill>
                  <a:schemeClr val="tx2"/>
                </a:solidFill>
              </a:rPr>
              <a:t>Σύμφωνα με έναν μύθο του </a:t>
            </a:r>
            <a:r>
              <a:rPr lang="el-GR" sz="8000" dirty="0">
                <a:solidFill>
                  <a:srgbClr val="C19D1E"/>
                </a:solidFill>
              </a:rPr>
              <a:t>λαού </a:t>
            </a:r>
            <a:r>
              <a:rPr lang="el-GR" sz="8000" dirty="0" err="1">
                <a:solidFill>
                  <a:srgbClr val="C19D1E"/>
                </a:solidFill>
              </a:rPr>
              <a:t>Ibibio</a:t>
            </a:r>
            <a:r>
              <a:rPr lang="el-GR" sz="8000" dirty="0">
                <a:solidFill>
                  <a:srgbClr val="C19D1E"/>
                </a:solidFill>
              </a:rPr>
              <a:t> </a:t>
            </a:r>
            <a:r>
              <a:rPr lang="el-GR" sz="8000" dirty="0">
                <a:solidFill>
                  <a:schemeClr val="tx2"/>
                </a:solidFill>
              </a:rPr>
              <a:t>της νοτιοανατολικής Νιγηρίας, το κουκλοθέατρο γεννήθηκε στη χώρα των νεκρών. Μια μέρα, ένας ζωντανός άνδρας κατέβηκε στη χώρα των νεκρών και είδε ένα από αυτά τα σόου. Όταν επέστρεψε στη χώρα των ζωντανών, τους δίδαξε αυτή την τέχνη. Ωστόσο, αυτό προκάλεσε τον θάνατό του.</a:t>
            </a:r>
          </a:p>
          <a:p>
            <a:r>
              <a:rPr lang="el-GR" sz="8000" dirty="0">
                <a:solidFill>
                  <a:srgbClr val="C19D1E"/>
                </a:solidFill>
              </a:rPr>
              <a:t>Στην Αγκόλα</a:t>
            </a:r>
            <a:r>
              <a:rPr lang="el-GR" sz="8000" dirty="0">
                <a:solidFill>
                  <a:schemeClr val="tx2"/>
                </a:solidFill>
              </a:rPr>
              <a:t>, ένας </a:t>
            </a:r>
            <a:r>
              <a:rPr lang="el-GR" sz="8000" dirty="0">
                <a:solidFill>
                  <a:srgbClr val="9999FF"/>
                </a:solidFill>
              </a:rPr>
              <a:t>θρύλος του </a:t>
            </a:r>
            <a:r>
              <a:rPr lang="el-GR" sz="8000" dirty="0" err="1">
                <a:solidFill>
                  <a:srgbClr val="9999FF"/>
                </a:solidFill>
              </a:rPr>
              <a:t>Ambundu</a:t>
            </a:r>
            <a:r>
              <a:rPr lang="el-GR" sz="8000" dirty="0">
                <a:solidFill>
                  <a:srgbClr val="9999FF"/>
                </a:solidFill>
              </a:rPr>
              <a:t> </a:t>
            </a:r>
            <a:r>
              <a:rPr lang="el-GR" sz="8000" dirty="0">
                <a:solidFill>
                  <a:schemeClr val="tx2"/>
                </a:solidFill>
              </a:rPr>
              <a:t>λέει για τον θάνατο μιας γυναίκας, η οποία όταν επρόκειτο να ταφεί, επανήλθε στη ζωή και άρχισε να μιλάει. Επέστρεψε στο χωριό της και πήγε στο σπίτι ενός σκαλιστή και πήρε στην κατοχή της ένα μικρό άγαλμα που το εμπότισε με μαγικές ουσίες. Ως αποτέλεσμα, η φιγούρα ζωντάνεψε και άρχισε να παράγει εικόνες που δείχνουν κρυμμένα αντικείμενα.</a:t>
            </a:r>
          </a:p>
          <a:p>
            <a:r>
              <a:rPr lang="el-GR" sz="8000" dirty="0">
                <a:solidFill>
                  <a:srgbClr val="C19D1E"/>
                </a:solidFill>
              </a:rPr>
              <a:t>Στη Γουινέα</a:t>
            </a:r>
            <a:r>
              <a:rPr lang="el-GR" sz="8000" dirty="0">
                <a:solidFill>
                  <a:schemeClr val="tx2"/>
                </a:solidFill>
              </a:rPr>
              <a:t>, λέγεται ότι η γέννηση της μαριονέτας προκλήθηκε από την εμφάνιση ενός μυστηριώδους αντικειμένου ομιλίας που βρέθηκε στο νερό. Μια γυναίκα το πήγε στο χωριό και το έδειξε σε όλους εκεί, αλλά το μυστηριώδες αντικείμενο δεν μιλούσε. Μετά από αυτό, η γυναίκα αποφάσισε να διώξει τους άντρες. Το αντικείμενο άρχισε τότε να μιλάει, λέγοντας τη θλιβερή του ιστορία και πώς δεν είχε σύζυγο, με αποτέλεσμα να παραμείνει στο νερό.</a:t>
            </a:r>
          </a:p>
          <a:p>
            <a:r>
              <a:rPr lang="el-GR" sz="8000" dirty="0">
                <a:solidFill>
                  <a:srgbClr val="C19D1E"/>
                </a:solidFill>
              </a:rPr>
              <a:t>Στο Μαλάουι</a:t>
            </a:r>
            <a:r>
              <a:rPr lang="el-GR" sz="8000" dirty="0">
                <a:solidFill>
                  <a:schemeClr val="tx2"/>
                </a:solidFill>
              </a:rPr>
              <a:t>, ένας </a:t>
            </a:r>
            <a:r>
              <a:rPr lang="el-GR" sz="8000" dirty="0">
                <a:solidFill>
                  <a:srgbClr val="9999FF"/>
                </a:solidFill>
              </a:rPr>
              <a:t>θρύλος του </a:t>
            </a:r>
            <a:r>
              <a:rPr lang="el-GR" sz="8000" dirty="0" err="1">
                <a:solidFill>
                  <a:srgbClr val="9999FF"/>
                </a:solidFill>
              </a:rPr>
              <a:t>Chewa</a:t>
            </a:r>
            <a:r>
              <a:rPr lang="el-GR" sz="8000" dirty="0">
                <a:solidFill>
                  <a:srgbClr val="9999FF"/>
                </a:solidFill>
              </a:rPr>
              <a:t> </a:t>
            </a:r>
            <a:r>
              <a:rPr lang="el-GR" sz="8000" dirty="0">
                <a:solidFill>
                  <a:schemeClr val="tx2"/>
                </a:solidFill>
              </a:rPr>
              <a:t>λέει πώς ένας άντρας που δεν είχε παιδιά άρχισε να διαμορφώνει δύο μικρά αγαλματίδια από πηλό. Ένα βράδυ, ήρθαν στη ζωή και άρχισαν να συμπεριφέρονται σαν άνθρωποι. Αυτό συνεχίστηκε μέχρι που δεν υπάκουσαν την μητέρα τους και έφυγαν ακολουθώντας μέσω ενός μονοπατιού. Βράχηκαν από ένα σύννεφο και έγιναν για άλλη μια φορά ο πηλός από τον οποίο είχαν φτιαχτεί.</a:t>
            </a:r>
          </a:p>
        </p:txBody>
      </p:sp>
    </p:spTree>
    <p:extLst>
      <p:ext uri="{BB962C8B-B14F-4D97-AF65-F5344CB8AC3E}">
        <p14:creationId xmlns:p14="http://schemas.microsoft.com/office/powerpoint/2010/main" val="2320685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Θέση κειμένου 4">
            <a:extLst>
              <a:ext uri="{FF2B5EF4-FFF2-40B4-BE49-F238E27FC236}">
                <a16:creationId xmlns:a16="http://schemas.microsoft.com/office/drawing/2014/main" id="{6F412392-29A1-F161-B45E-15CB9807BBB0}"/>
              </a:ext>
            </a:extLst>
          </p:cNvPr>
          <p:cNvSpPr>
            <a:spLocks noGrp="1"/>
          </p:cNvSpPr>
          <p:nvPr>
            <p:ph type="body" idx="1"/>
          </p:nvPr>
        </p:nvSpPr>
        <p:spPr>
          <a:xfrm>
            <a:off x="839788" y="456369"/>
            <a:ext cx="5157787" cy="823912"/>
          </a:xfrm>
        </p:spPr>
        <p:txBody>
          <a:bodyPr anchor="ctr">
            <a:noAutofit/>
          </a:bodyPr>
          <a:lstStyle/>
          <a:p>
            <a:pPr algn="ctr"/>
            <a:r>
              <a:rPr lang="el-GR" i="1" u="sng" dirty="0">
                <a:effectLst>
                  <a:outerShdw blurRad="38100" dist="38100" dir="2700000" algn="tl">
                    <a:srgbClr val="000000">
                      <a:alpha val="43137"/>
                    </a:srgbClr>
                  </a:outerShdw>
                </a:effectLst>
                <a:latin typeface="Candara Light" panose="020E0502030303020204" pitchFamily="34" charset="0"/>
              </a:rPr>
              <a:t>Τι είναι η Αφρικανική Μαριονέτα;</a:t>
            </a:r>
            <a:endParaRPr lang="el-GR" i="1" u="sng" dirty="0">
              <a:effectLst>
                <a:outerShdw blurRad="38100" dist="38100" dir="2700000" algn="tl">
                  <a:srgbClr val="000000">
                    <a:alpha val="43137"/>
                  </a:srgbClr>
                </a:outerShdw>
              </a:effectLst>
            </a:endParaRPr>
          </a:p>
        </p:txBody>
      </p:sp>
      <p:sp>
        <p:nvSpPr>
          <p:cNvPr id="3" name="Θέση περιεχομένου 2">
            <a:extLst>
              <a:ext uri="{FF2B5EF4-FFF2-40B4-BE49-F238E27FC236}">
                <a16:creationId xmlns:a16="http://schemas.microsoft.com/office/drawing/2014/main" id="{A0DFA88D-8705-15AF-0962-8BB44BB0633D}"/>
              </a:ext>
            </a:extLst>
          </p:cNvPr>
          <p:cNvSpPr>
            <a:spLocks noGrp="1"/>
          </p:cNvSpPr>
          <p:nvPr>
            <p:ph sz="half" idx="2"/>
          </p:nvPr>
        </p:nvSpPr>
        <p:spPr>
          <a:xfrm>
            <a:off x="839788" y="1280281"/>
            <a:ext cx="5157787" cy="5121350"/>
          </a:xfrm>
        </p:spPr>
        <p:txBody>
          <a:bodyPr>
            <a:normAutofit/>
          </a:bodyPr>
          <a:lstStyle/>
          <a:p>
            <a:r>
              <a:rPr lang="el-GR" sz="2200" dirty="0">
                <a:solidFill>
                  <a:schemeClr val="tx2"/>
                </a:solidFill>
              </a:rPr>
              <a:t>Ένας εκτεταμένος ορισμός της αφρικανικής μαριονέτας που προσφέρει η </a:t>
            </a:r>
            <a:r>
              <a:rPr lang="el-GR" sz="2200" dirty="0" err="1">
                <a:solidFill>
                  <a:srgbClr val="C19D1E"/>
                </a:solidFill>
              </a:rPr>
              <a:t>Esther</a:t>
            </a:r>
            <a:r>
              <a:rPr lang="el-GR" sz="2200" dirty="0">
                <a:solidFill>
                  <a:srgbClr val="C19D1E"/>
                </a:solidFill>
              </a:rPr>
              <a:t> A. </a:t>
            </a:r>
            <a:r>
              <a:rPr lang="el-GR" sz="2200" dirty="0" err="1">
                <a:solidFill>
                  <a:srgbClr val="C19D1E"/>
                </a:solidFill>
              </a:rPr>
              <a:t>Dagan</a:t>
            </a:r>
            <a:r>
              <a:rPr lang="el-GR" sz="2200" dirty="0">
                <a:solidFill>
                  <a:srgbClr val="C19D1E"/>
                </a:solidFill>
              </a:rPr>
              <a:t> </a:t>
            </a:r>
            <a:r>
              <a:rPr lang="el-GR" sz="2200" dirty="0">
                <a:solidFill>
                  <a:schemeClr val="tx2"/>
                </a:solidFill>
              </a:rPr>
              <a:t>είναι ο εξής</a:t>
            </a:r>
            <a:r>
              <a:rPr lang="en-US" sz="2200" dirty="0">
                <a:solidFill>
                  <a:schemeClr val="tx2"/>
                </a:solidFill>
              </a:rPr>
              <a:t>:</a:t>
            </a:r>
            <a:r>
              <a:rPr lang="el-GR" sz="2200" dirty="0">
                <a:solidFill>
                  <a:srgbClr val="C19D1E"/>
                </a:solidFill>
              </a:rPr>
              <a:t> </a:t>
            </a:r>
            <a:r>
              <a:rPr lang="el-GR" sz="2200" dirty="0">
                <a:solidFill>
                  <a:schemeClr val="tx2"/>
                </a:solidFill>
              </a:rPr>
              <a:t>«</a:t>
            </a:r>
            <a:r>
              <a:rPr lang="el-GR" sz="2200" i="1" dirty="0">
                <a:solidFill>
                  <a:schemeClr val="tx2"/>
                </a:solidFill>
              </a:rPr>
              <a:t>ένα γλυπτό αντικείμενο μιας ανθρωπόμορφης ή/και ζωόμορφης εικόνας, αρθρωμένης ή μη, που χειρίζεται ο άνθρωπος σε ένα τελετουργικό ή κοσμικό δράμα, προκειμένου να εμψυχωθεί η ιστορία ενός χαρακτήρα σε έναν τραγικό, λυρικό ή σατιρικό διάλογο</a:t>
            </a:r>
            <a:r>
              <a:rPr lang="el-GR" sz="2200" dirty="0">
                <a:solidFill>
                  <a:schemeClr val="tx2"/>
                </a:solidFill>
              </a:rPr>
              <a:t>».</a:t>
            </a:r>
          </a:p>
        </p:txBody>
      </p:sp>
      <p:sp>
        <p:nvSpPr>
          <p:cNvPr id="6" name="Θέση κειμένου 5">
            <a:extLst>
              <a:ext uri="{FF2B5EF4-FFF2-40B4-BE49-F238E27FC236}">
                <a16:creationId xmlns:a16="http://schemas.microsoft.com/office/drawing/2014/main" id="{3956A490-C559-494D-4386-5E061E6E8834}"/>
              </a:ext>
            </a:extLst>
          </p:cNvPr>
          <p:cNvSpPr>
            <a:spLocks noGrp="1"/>
          </p:cNvSpPr>
          <p:nvPr>
            <p:ph type="body" sz="quarter" idx="3"/>
          </p:nvPr>
        </p:nvSpPr>
        <p:spPr>
          <a:xfrm>
            <a:off x="6169024" y="456369"/>
            <a:ext cx="5183188" cy="823912"/>
          </a:xfrm>
        </p:spPr>
        <p:txBody>
          <a:bodyPr anchor="ctr">
            <a:normAutofit fontScale="77500" lnSpcReduction="20000"/>
          </a:bodyPr>
          <a:lstStyle/>
          <a:p>
            <a:pPr algn="ctr"/>
            <a:endParaRPr lang="el-GR" dirty="0"/>
          </a:p>
          <a:p>
            <a:pPr algn="ctr"/>
            <a:r>
              <a:rPr lang="el-GR" i="1" u="sng" dirty="0">
                <a:effectLst>
                  <a:outerShdw blurRad="38100" dist="38100" dir="2700000" algn="tl">
                    <a:srgbClr val="000000">
                      <a:alpha val="43137"/>
                    </a:srgbClr>
                  </a:outerShdw>
                </a:effectLst>
                <a:latin typeface="Candara Light" panose="020E0502030303020204" pitchFamily="34" charset="0"/>
              </a:rPr>
              <a:t>Που χρησιμοποιούνταν η Αφρικάνικη Μαριονέτα;</a:t>
            </a:r>
          </a:p>
          <a:p>
            <a:pPr algn="ctr"/>
            <a:endParaRPr lang="el-GR" dirty="0"/>
          </a:p>
        </p:txBody>
      </p:sp>
      <p:sp>
        <p:nvSpPr>
          <p:cNvPr id="7" name="Θέση περιεχομένου 6">
            <a:extLst>
              <a:ext uri="{FF2B5EF4-FFF2-40B4-BE49-F238E27FC236}">
                <a16:creationId xmlns:a16="http://schemas.microsoft.com/office/drawing/2014/main" id="{FBC98172-2320-54CE-EFA3-DE2915E4E162}"/>
              </a:ext>
            </a:extLst>
          </p:cNvPr>
          <p:cNvSpPr>
            <a:spLocks noGrp="1"/>
          </p:cNvSpPr>
          <p:nvPr>
            <p:ph sz="quarter" idx="4"/>
          </p:nvPr>
        </p:nvSpPr>
        <p:spPr>
          <a:xfrm>
            <a:off x="6172200" y="1280281"/>
            <a:ext cx="5183188" cy="5121350"/>
          </a:xfrm>
        </p:spPr>
        <p:txBody>
          <a:bodyPr>
            <a:normAutofit/>
          </a:bodyPr>
          <a:lstStyle/>
          <a:p>
            <a:r>
              <a:rPr lang="el-GR" sz="2100" dirty="0"/>
              <a:t>Οι μαριονέτες στην αφρικανική κοινωνία συνδέονται στενά με τις διάφορες λειτουργίες τους. Αυτές οι λειτουργίες και η σχετική σημασία τους στην κοινωνία χαρακτηρίζονται από την ιστορική διαδικασία που έφερε αυτά τα αντικείμενα από την παράδοση στον μοντερνισμό. Μπορούν να ομαδοποιηθούν κάτω από αυτές τις επικεφαλίδες:</a:t>
            </a:r>
          </a:p>
          <a:p>
            <a:r>
              <a:rPr lang="el-GR" sz="2100" dirty="0">
                <a:solidFill>
                  <a:srgbClr val="FF9966"/>
                </a:solidFill>
              </a:rPr>
              <a:t>τελετουργικές</a:t>
            </a:r>
          </a:p>
          <a:p>
            <a:r>
              <a:rPr lang="el-GR" sz="2100" dirty="0">
                <a:solidFill>
                  <a:srgbClr val="FF9966"/>
                </a:solidFill>
              </a:rPr>
              <a:t>ψυχαγωγικές </a:t>
            </a:r>
          </a:p>
          <a:p>
            <a:r>
              <a:rPr lang="el-GR" sz="2100" dirty="0">
                <a:solidFill>
                  <a:srgbClr val="FF9966"/>
                </a:solidFill>
              </a:rPr>
              <a:t>εκπαιδευτικές</a:t>
            </a:r>
          </a:p>
        </p:txBody>
      </p:sp>
    </p:spTree>
    <p:extLst>
      <p:ext uri="{BB962C8B-B14F-4D97-AF65-F5344CB8AC3E}">
        <p14:creationId xmlns:p14="http://schemas.microsoft.com/office/powerpoint/2010/main" val="2162052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BE98FC-034C-658B-4B00-6B02341C966B}"/>
              </a:ext>
            </a:extLst>
          </p:cNvPr>
          <p:cNvSpPr>
            <a:spLocks noGrp="1"/>
          </p:cNvSpPr>
          <p:nvPr>
            <p:ph type="title"/>
          </p:nvPr>
        </p:nvSpPr>
        <p:spPr>
          <a:xfrm>
            <a:off x="374084" y="2449585"/>
            <a:ext cx="3932237" cy="2046555"/>
          </a:xfrm>
        </p:spPr>
        <p:txBody>
          <a:bodyPr>
            <a:normAutofit fontScale="90000"/>
          </a:bodyPr>
          <a:lstStyle/>
          <a:p>
            <a:r>
              <a:rPr lang="el-GR" b="1" i="1" dirty="0">
                <a:latin typeface="Candara Light" panose="020E0502030303020204" pitchFamily="34" charset="0"/>
              </a:rPr>
              <a:t>Σημαντικά πρόσωπα βεβαιώνουν την ύπαρξη του κουκλοθέατρου στην Αφρική από τις αρχές του 19</a:t>
            </a:r>
            <a:r>
              <a:rPr lang="el-GR" b="1" i="1" baseline="30000" dirty="0">
                <a:latin typeface="Candara Light" panose="020E0502030303020204" pitchFamily="34" charset="0"/>
              </a:rPr>
              <a:t>ου</a:t>
            </a:r>
            <a:r>
              <a:rPr lang="el-GR" b="1" i="1" dirty="0">
                <a:latin typeface="Candara Light" panose="020E0502030303020204" pitchFamily="34" charset="0"/>
              </a:rPr>
              <a:t> αιώνα</a:t>
            </a:r>
          </a:p>
        </p:txBody>
      </p:sp>
      <p:sp>
        <p:nvSpPr>
          <p:cNvPr id="3" name="Θέση περιεχομένου 2">
            <a:extLst>
              <a:ext uri="{FF2B5EF4-FFF2-40B4-BE49-F238E27FC236}">
                <a16:creationId xmlns:a16="http://schemas.microsoft.com/office/drawing/2014/main" id="{D1DD1652-61ED-47A1-BB6E-8BCD1E4D0DA6}"/>
              </a:ext>
            </a:extLst>
          </p:cNvPr>
          <p:cNvSpPr>
            <a:spLocks noGrp="1"/>
          </p:cNvSpPr>
          <p:nvPr>
            <p:ph idx="1"/>
          </p:nvPr>
        </p:nvSpPr>
        <p:spPr>
          <a:xfrm>
            <a:off x="5016616" y="318782"/>
            <a:ext cx="6652469" cy="5981350"/>
          </a:xfrm>
        </p:spPr>
        <p:txBody>
          <a:bodyPr>
            <a:normAutofit fontScale="40000" lnSpcReduction="20000"/>
          </a:bodyPr>
          <a:lstStyle/>
          <a:p>
            <a:pPr marL="0" indent="0">
              <a:buNone/>
            </a:pPr>
            <a:r>
              <a:rPr lang="el-GR" sz="4500" dirty="0">
                <a:solidFill>
                  <a:schemeClr val="tx2"/>
                </a:solidFill>
              </a:rPr>
              <a:t>Οι τέχνες του κουκλοθέατρου ασκούνται στην Αφρική για πολύ μεγάλο χρονικό διάστημα, πιθανώς για αιώνες. Η τεκμηρίωση ξεκίνησε στις αρχές του 19ου αιώνα, το 1829, όταν ο Άγγλος </a:t>
            </a:r>
            <a:r>
              <a:rPr lang="de-DE" sz="4500" dirty="0">
                <a:solidFill>
                  <a:srgbClr val="C19D1E"/>
                </a:solidFill>
              </a:rPr>
              <a:t>Hugh </a:t>
            </a:r>
            <a:r>
              <a:rPr lang="de-DE" sz="4500" dirty="0" err="1">
                <a:solidFill>
                  <a:srgbClr val="C19D1E"/>
                </a:solidFill>
              </a:rPr>
              <a:t>Clapperton</a:t>
            </a:r>
            <a:r>
              <a:rPr lang="de-DE" sz="4500" dirty="0">
                <a:solidFill>
                  <a:srgbClr val="C19D1E"/>
                </a:solidFill>
              </a:rPr>
              <a:t> </a:t>
            </a:r>
            <a:r>
              <a:rPr lang="el-GR" sz="4500" dirty="0">
                <a:solidFill>
                  <a:schemeClr val="tx2"/>
                </a:solidFill>
              </a:rPr>
              <a:t>περιέγραψε μια εκπληκτική παράσταση κούκλας βόα που είδε στη Νιγηρία. Στη Σαχάρα, το 1853, ο ζωγράφος και συγγραφέας </a:t>
            </a:r>
            <a:r>
              <a:rPr lang="el-GR" sz="4500" dirty="0" err="1">
                <a:solidFill>
                  <a:srgbClr val="C19D1E"/>
                </a:solidFill>
              </a:rPr>
              <a:t>Eugène</a:t>
            </a:r>
            <a:r>
              <a:rPr lang="el-GR" sz="4500" dirty="0">
                <a:solidFill>
                  <a:srgbClr val="C19D1E"/>
                </a:solidFill>
              </a:rPr>
              <a:t> </a:t>
            </a:r>
            <a:r>
              <a:rPr lang="el-GR" sz="4500" dirty="0" err="1">
                <a:solidFill>
                  <a:srgbClr val="C19D1E"/>
                </a:solidFill>
              </a:rPr>
              <a:t>Fromentin</a:t>
            </a:r>
            <a:r>
              <a:rPr lang="el-GR" sz="4500" dirty="0">
                <a:solidFill>
                  <a:srgbClr val="C19D1E"/>
                </a:solidFill>
              </a:rPr>
              <a:t> </a:t>
            </a:r>
            <a:r>
              <a:rPr lang="el-GR" sz="4500" dirty="0">
                <a:solidFill>
                  <a:schemeClr val="tx2"/>
                </a:solidFill>
              </a:rPr>
              <a:t>συνάντησε δύο γερασμένους διασκεδαστές, πιθανώς καταγωγής </a:t>
            </a:r>
            <a:r>
              <a:rPr lang="el-GR" sz="4500" dirty="0" err="1">
                <a:solidFill>
                  <a:schemeClr val="tx2"/>
                </a:solidFill>
              </a:rPr>
              <a:t>Hausa</a:t>
            </a:r>
            <a:r>
              <a:rPr lang="el-GR" sz="4500" dirty="0">
                <a:solidFill>
                  <a:schemeClr val="tx2"/>
                </a:solidFill>
              </a:rPr>
              <a:t>, που ταξίδευαν από τον Νίγηρα ή τη Νιγηρία με τα μουλάρια τους, κουβαλώντας μια σειρά από μαριονέτες και μουσικά όργανα. Ο Γάλλος </a:t>
            </a:r>
            <a:r>
              <a:rPr lang="el-GR" sz="4500" dirty="0" err="1">
                <a:solidFill>
                  <a:srgbClr val="C19D1E"/>
                </a:solidFill>
              </a:rPr>
              <a:t>Paul</a:t>
            </a:r>
            <a:r>
              <a:rPr lang="el-GR" sz="4500" dirty="0">
                <a:solidFill>
                  <a:srgbClr val="C19D1E"/>
                </a:solidFill>
              </a:rPr>
              <a:t> </a:t>
            </a:r>
            <a:r>
              <a:rPr lang="el-GR" sz="4500" dirty="0" err="1">
                <a:solidFill>
                  <a:srgbClr val="C19D1E"/>
                </a:solidFill>
              </a:rPr>
              <a:t>Soleillet</a:t>
            </a:r>
            <a:r>
              <a:rPr lang="el-GR" sz="4500" dirty="0">
                <a:solidFill>
                  <a:srgbClr val="C19D1E"/>
                </a:solidFill>
              </a:rPr>
              <a:t> </a:t>
            </a:r>
            <a:r>
              <a:rPr lang="el-GR" sz="4500" dirty="0">
                <a:solidFill>
                  <a:schemeClr val="tx2"/>
                </a:solidFill>
              </a:rPr>
              <a:t>αναφέρει έναν θίασο τριών ατόμων «</a:t>
            </a:r>
            <a:r>
              <a:rPr lang="el-GR" sz="4500" dirty="0" err="1">
                <a:solidFill>
                  <a:schemeClr val="tx2"/>
                </a:solidFill>
              </a:rPr>
              <a:t>guignol</a:t>
            </a:r>
            <a:r>
              <a:rPr lang="el-GR" sz="4500" dirty="0">
                <a:solidFill>
                  <a:schemeClr val="tx2"/>
                </a:solidFill>
              </a:rPr>
              <a:t>» (γάντι-κούκλα) που ταξίδεψε με κανό στον ποταμό Νίγηρα το 1878. </a:t>
            </a:r>
          </a:p>
          <a:p>
            <a:pPr marL="0" indent="0">
              <a:buNone/>
            </a:pPr>
            <a:r>
              <a:rPr lang="el-GR" sz="4500" dirty="0">
                <a:solidFill>
                  <a:schemeClr val="tx2"/>
                </a:solidFill>
              </a:rPr>
              <a:t>Στα τέλη του αιώνα, η Γαλλική αποστολή της Σαχάρας του </a:t>
            </a:r>
            <a:r>
              <a:rPr lang="el-GR" sz="4500" dirty="0" err="1">
                <a:solidFill>
                  <a:srgbClr val="C19D1E"/>
                </a:solidFill>
              </a:rPr>
              <a:t>Foureau-Lamy</a:t>
            </a:r>
            <a:r>
              <a:rPr lang="el-GR" sz="4500" dirty="0">
                <a:solidFill>
                  <a:schemeClr val="tx2"/>
                </a:solidFill>
              </a:rPr>
              <a:t> ήταν μάρτυρες </a:t>
            </a:r>
            <a:r>
              <a:rPr lang="el-GR" sz="4500" dirty="0" err="1">
                <a:solidFill>
                  <a:schemeClr val="tx2"/>
                </a:solidFill>
              </a:rPr>
              <a:t>κουκλοθεάτρων</a:t>
            </a:r>
            <a:r>
              <a:rPr lang="el-GR" sz="4500" dirty="0">
                <a:solidFill>
                  <a:schemeClr val="tx2"/>
                </a:solidFill>
              </a:rPr>
              <a:t> στην </a:t>
            </a:r>
            <a:r>
              <a:rPr lang="el-GR" sz="4500" dirty="0" err="1">
                <a:solidFill>
                  <a:schemeClr val="tx2"/>
                </a:solidFill>
              </a:rPr>
              <a:t>Ιφερουάν</a:t>
            </a:r>
            <a:r>
              <a:rPr lang="el-GR" sz="4500" dirty="0">
                <a:solidFill>
                  <a:schemeClr val="tx2"/>
                </a:solidFill>
              </a:rPr>
              <a:t> και </a:t>
            </a:r>
            <a:r>
              <a:rPr lang="el-GR" sz="4500" dirty="0" err="1">
                <a:solidFill>
                  <a:schemeClr val="tx2"/>
                </a:solidFill>
              </a:rPr>
              <a:t>Zinder</a:t>
            </a:r>
            <a:r>
              <a:rPr lang="el-GR" sz="4500" dirty="0">
                <a:solidFill>
                  <a:schemeClr val="tx2"/>
                </a:solidFill>
              </a:rPr>
              <a:t> (Νίγηρας). </a:t>
            </a:r>
          </a:p>
          <a:p>
            <a:pPr marL="0" indent="0">
              <a:buNone/>
            </a:pPr>
            <a:r>
              <a:rPr lang="el-GR" sz="4500" dirty="0">
                <a:solidFill>
                  <a:schemeClr val="tx2"/>
                </a:solidFill>
              </a:rPr>
              <a:t>Στο πρώτο μισό του 20ού αιώνα, μαθαίνουμε για την ύπαρξη αφρικανικών μαριονετών μέσω του </a:t>
            </a:r>
            <a:r>
              <a:rPr lang="el-GR" sz="4500" dirty="0" err="1">
                <a:solidFill>
                  <a:srgbClr val="C19D1E"/>
                </a:solidFill>
              </a:rPr>
              <a:t>Maurice</a:t>
            </a:r>
            <a:r>
              <a:rPr lang="el-GR" sz="4500" dirty="0">
                <a:solidFill>
                  <a:srgbClr val="C19D1E"/>
                </a:solidFill>
              </a:rPr>
              <a:t> </a:t>
            </a:r>
            <a:r>
              <a:rPr lang="el-GR" sz="4500" dirty="0" err="1">
                <a:solidFill>
                  <a:srgbClr val="C19D1E"/>
                </a:solidFill>
              </a:rPr>
              <a:t>Delafosse</a:t>
            </a:r>
            <a:r>
              <a:rPr lang="el-GR" sz="4500" dirty="0">
                <a:solidFill>
                  <a:srgbClr val="C19D1E"/>
                </a:solidFill>
              </a:rPr>
              <a:t> </a:t>
            </a:r>
            <a:r>
              <a:rPr lang="el-GR" sz="4500" dirty="0">
                <a:solidFill>
                  <a:schemeClr val="tx2"/>
                </a:solidFill>
              </a:rPr>
              <a:t>στο </a:t>
            </a:r>
            <a:r>
              <a:rPr lang="el-GR" sz="4500" dirty="0" err="1">
                <a:solidFill>
                  <a:schemeClr val="tx2"/>
                </a:solidFill>
              </a:rPr>
              <a:t>Tehini</a:t>
            </a:r>
            <a:r>
              <a:rPr lang="el-GR" sz="4500" dirty="0">
                <a:solidFill>
                  <a:schemeClr val="tx2"/>
                </a:solidFill>
              </a:rPr>
              <a:t> (Ακτή Ελεφαντοστού) το 1908, μέσω του Άγγλου </a:t>
            </a:r>
            <a:r>
              <a:rPr lang="el-GR" sz="4500" dirty="0" err="1">
                <a:solidFill>
                  <a:srgbClr val="C19D1E"/>
                </a:solidFill>
              </a:rPr>
              <a:t>Douglas</a:t>
            </a:r>
            <a:r>
              <a:rPr lang="el-GR" sz="4500" dirty="0">
                <a:solidFill>
                  <a:srgbClr val="C19D1E"/>
                </a:solidFill>
              </a:rPr>
              <a:t> </a:t>
            </a:r>
            <a:r>
              <a:rPr lang="el-GR" sz="4500" dirty="0" err="1">
                <a:solidFill>
                  <a:srgbClr val="C19D1E"/>
                </a:solidFill>
              </a:rPr>
              <a:t>Alexander</a:t>
            </a:r>
            <a:r>
              <a:rPr lang="el-GR" sz="4500" dirty="0">
                <a:solidFill>
                  <a:srgbClr val="C19D1E"/>
                </a:solidFill>
              </a:rPr>
              <a:t> </a:t>
            </a:r>
            <a:r>
              <a:rPr lang="el-GR" sz="4500" dirty="0">
                <a:solidFill>
                  <a:schemeClr val="tx2"/>
                </a:solidFill>
              </a:rPr>
              <a:t>στην περιοχή του </a:t>
            </a:r>
            <a:r>
              <a:rPr lang="el-GR" sz="4500" dirty="0" err="1">
                <a:solidFill>
                  <a:schemeClr val="tx2"/>
                </a:solidFill>
              </a:rPr>
              <a:t>Borno</a:t>
            </a:r>
            <a:r>
              <a:rPr lang="el-GR" sz="4500" dirty="0">
                <a:solidFill>
                  <a:schemeClr val="tx2"/>
                </a:solidFill>
              </a:rPr>
              <a:t> στη Νιγηρία το 1910, μέσω των εθνογράφων και τη γλωσσική αποστολή </a:t>
            </a:r>
            <a:r>
              <a:rPr lang="el-GR" sz="4500" dirty="0" err="1">
                <a:solidFill>
                  <a:srgbClr val="C19D1E"/>
                </a:solidFill>
              </a:rPr>
              <a:t>Dakar-Djibouti</a:t>
            </a:r>
            <a:r>
              <a:rPr lang="el-GR" sz="4500" dirty="0">
                <a:solidFill>
                  <a:schemeClr val="tx2"/>
                </a:solidFill>
              </a:rPr>
              <a:t> στο Μάλι από το 1931 έως το 1933, και επίσης μέσω του Άγγλου </a:t>
            </a:r>
            <a:r>
              <a:rPr lang="el-GR" sz="4500" dirty="0">
                <a:solidFill>
                  <a:srgbClr val="C19D1E"/>
                </a:solidFill>
              </a:rPr>
              <a:t>R.E. </a:t>
            </a:r>
            <a:r>
              <a:rPr lang="el-GR" sz="4500" dirty="0" err="1">
                <a:solidFill>
                  <a:srgbClr val="C19D1E"/>
                </a:solidFill>
              </a:rPr>
              <a:t>Ellison</a:t>
            </a:r>
            <a:r>
              <a:rPr lang="el-GR" sz="4500" dirty="0">
                <a:solidFill>
                  <a:schemeClr val="tx2"/>
                </a:solidFill>
              </a:rPr>
              <a:t>, ο οποίος δημοσίευσε τα ευρήματά του το 1935 στο περιοδικό </a:t>
            </a:r>
            <a:r>
              <a:rPr lang="el-GR" sz="4500" dirty="0" err="1">
                <a:solidFill>
                  <a:schemeClr val="tx2"/>
                </a:solidFill>
              </a:rPr>
              <a:t>Nigerian</a:t>
            </a:r>
            <a:r>
              <a:rPr lang="el-GR" sz="4500" dirty="0">
                <a:solidFill>
                  <a:schemeClr val="tx2"/>
                </a:solidFill>
              </a:rPr>
              <a:t> </a:t>
            </a:r>
            <a:r>
              <a:rPr lang="el-GR" sz="4500" dirty="0" err="1">
                <a:solidFill>
                  <a:schemeClr val="tx2"/>
                </a:solidFill>
              </a:rPr>
              <a:t>Field</a:t>
            </a:r>
            <a:r>
              <a:rPr lang="el-GR" sz="4500" dirty="0">
                <a:solidFill>
                  <a:schemeClr val="tx2"/>
                </a:solidFill>
              </a:rPr>
              <a:t>.</a:t>
            </a:r>
            <a:endParaRPr lang="en-US" sz="4500" dirty="0">
              <a:solidFill>
                <a:schemeClr val="tx2"/>
              </a:solidFill>
            </a:endParaRPr>
          </a:p>
          <a:p>
            <a:pPr marL="0" indent="0">
              <a:buNone/>
            </a:pPr>
            <a:endParaRPr lang="el-GR" sz="2200" b="1" i="1" dirty="0">
              <a:solidFill>
                <a:schemeClr val="tx1">
                  <a:lumMod val="95000"/>
                </a:schemeClr>
              </a:solidFill>
              <a:hlinkClick r:id="rId2">
                <a:extLst>
                  <a:ext uri="{A12FA001-AC4F-418D-AE19-62706E023703}">
                    <ahyp:hlinkClr xmlns:ahyp="http://schemas.microsoft.com/office/drawing/2018/hyperlinkcolor" val="tx"/>
                  </a:ext>
                </a:extLst>
              </a:hlinkClick>
            </a:endParaRPr>
          </a:p>
          <a:p>
            <a:pPr marL="0" indent="0">
              <a:buNone/>
            </a:pPr>
            <a:endParaRPr lang="el-GR" sz="2200" b="1" i="1" dirty="0">
              <a:solidFill>
                <a:schemeClr val="tx1">
                  <a:lumMod val="95000"/>
                </a:schemeClr>
              </a:solidFill>
              <a:hlinkClick r:id="rId2">
                <a:extLst>
                  <a:ext uri="{A12FA001-AC4F-418D-AE19-62706E023703}">
                    <ahyp:hlinkClr xmlns:ahyp="http://schemas.microsoft.com/office/drawing/2018/hyperlinkcolor" val="tx"/>
                  </a:ext>
                </a:extLst>
              </a:hlinkClick>
            </a:endParaRPr>
          </a:p>
          <a:p>
            <a:pPr marL="0" indent="0">
              <a:buNone/>
            </a:pPr>
            <a:endParaRPr lang="el-GR" sz="2200" b="1" i="1" dirty="0">
              <a:solidFill>
                <a:schemeClr val="tx1">
                  <a:lumMod val="95000"/>
                </a:schemeClr>
              </a:solidFill>
              <a:hlinkClick r:id="rId2">
                <a:extLst>
                  <a:ext uri="{A12FA001-AC4F-418D-AE19-62706E023703}">
                    <ahyp:hlinkClr xmlns:ahyp="http://schemas.microsoft.com/office/drawing/2018/hyperlinkcolor" val="tx"/>
                  </a:ext>
                </a:extLst>
              </a:hlinkClick>
            </a:endParaRPr>
          </a:p>
          <a:p>
            <a:pPr marL="0" indent="0">
              <a:buNone/>
            </a:pPr>
            <a:r>
              <a:rPr lang="de-DE" sz="2200" b="1" i="1" dirty="0">
                <a:solidFill>
                  <a:schemeClr val="tx1">
                    <a:lumMod val="95000"/>
                  </a:schemeClr>
                </a:solidFill>
                <a:hlinkClick r:id="rId2">
                  <a:extLst>
                    <a:ext uri="{A12FA001-AC4F-418D-AE19-62706E023703}">
                      <ahyp:hlinkClr xmlns:ahyp="http://schemas.microsoft.com/office/drawing/2018/hyperlinkcolor" val="tx"/>
                    </a:ext>
                  </a:extLst>
                </a:hlinkClick>
              </a:rPr>
              <a:t> </a:t>
            </a:r>
            <a:r>
              <a:rPr lang="el-GR" sz="2200" b="1" i="1" dirty="0">
                <a:solidFill>
                  <a:schemeClr val="tx1">
                    <a:lumMod val="95000"/>
                  </a:schemeClr>
                </a:solidFill>
                <a:hlinkClick r:id="rId2">
                  <a:extLst>
                    <a:ext uri="{A12FA001-AC4F-418D-AE19-62706E023703}">
                      <ahyp:hlinkClr xmlns:ahyp="http://schemas.microsoft.com/office/drawing/2018/hyperlinkcolor" val="tx"/>
                    </a:ext>
                  </a:extLst>
                </a:hlinkClick>
              </a:rPr>
              <a:t>Περισσότερες πληροφορίες στο </a:t>
            </a:r>
            <a:r>
              <a:rPr lang="en-US" sz="2200" b="1" i="1" dirty="0">
                <a:solidFill>
                  <a:schemeClr val="tx1">
                    <a:lumMod val="95000"/>
                  </a:schemeClr>
                </a:solidFill>
                <a:hlinkClick r:id="rId2">
                  <a:extLst>
                    <a:ext uri="{A12FA001-AC4F-418D-AE19-62706E023703}">
                      <ahyp:hlinkClr xmlns:ahyp="http://schemas.microsoft.com/office/drawing/2018/hyperlinkcolor" val="tx"/>
                    </a:ext>
                  </a:extLst>
                </a:hlinkClick>
              </a:rPr>
              <a:t>: </a:t>
            </a:r>
            <a:r>
              <a:rPr lang="el-GR" sz="2200" b="1" i="1" dirty="0">
                <a:solidFill>
                  <a:schemeClr val="tx1">
                    <a:lumMod val="95000"/>
                  </a:schemeClr>
                </a:solidFill>
                <a:hlinkClick r:id="rId2">
                  <a:extLst>
                    <a:ext uri="{A12FA001-AC4F-418D-AE19-62706E023703}">
                      <ahyp:hlinkClr xmlns:ahyp="http://schemas.microsoft.com/office/drawing/2018/hyperlinkcolor" val="tx"/>
                    </a:ext>
                  </a:extLst>
                </a:hlinkClick>
              </a:rPr>
              <a:t> </a:t>
            </a:r>
            <a:r>
              <a:rPr lang="de-DE" sz="2200" dirty="0">
                <a:solidFill>
                  <a:srgbClr val="0563C1"/>
                </a:solidFill>
                <a:hlinkClick r:id="rId2">
                  <a:extLst>
                    <a:ext uri="{A12FA001-AC4F-418D-AE19-62706E023703}">
                      <ahyp:hlinkClr xmlns:ahyp="http://schemas.microsoft.com/office/drawing/2018/hyperlinkcolor" val="tx"/>
                    </a:ext>
                  </a:extLst>
                </a:hlinkClick>
              </a:rPr>
              <a:t>https://wepa.unima.org/en/africa/</a:t>
            </a:r>
            <a:r>
              <a:rPr lang="de-DE" sz="2200" dirty="0">
                <a:solidFill>
                  <a:schemeClr val="tx2"/>
                </a:solidFill>
              </a:rPr>
              <a:t> </a:t>
            </a:r>
            <a:endParaRPr lang="el-GR" sz="2200" dirty="0">
              <a:solidFill>
                <a:schemeClr val="tx2"/>
              </a:solidFill>
            </a:endParaRPr>
          </a:p>
        </p:txBody>
      </p:sp>
      <p:pic>
        <p:nvPicPr>
          <p:cNvPr id="5" name="Εικόνα 4">
            <a:extLst>
              <a:ext uri="{FF2B5EF4-FFF2-40B4-BE49-F238E27FC236}">
                <a16:creationId xmlns:a16="http://schemas.microsoft.com/office/drawing/2014/main" id="{6EBCB843-7E8C-98CD-38ED-EB1C7D7CF7B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20556807">
            <a:off x="144228" y="83890"/>
            <a:ext cx="1659406" cy="209825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Εικόνα 5">
            <a:extLst>
              <a:ext uri="{FF2B5EF4-FFF2-40B4-BE49-F238E27FC236}">
                <a16:creationId xmlns:a16="http://schemas.microsoft.com/office/drawing/2014/main" id="{9F30441E-DF2D-802A-BEB2-AE73E4CB988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346150">
            <a:off x="2308219" y="97531"/>
            <a:ext cx="1640128" cy="204848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Εικόνα 6">
            <a:extLst>
              <a:ext uri="{FF2B5EF4-FFF2-40B4-BE49-F238E27FC236}">
                <a16:creationId xmlns:a16="http://schemas.microsoft.com/office/drawing/2014/main" id="{AC64AC76-C4FB-87D3-081E-6A4241EAE4C3}"/>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668693">
            <a:off x="2227202" y="4813096"/>
            <a:ext cx="1802163" cy="170698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8" name="Εικόνα 7">
            <a:extLst>
              <a:ext uri="{FF2B5EF4-FFF2-40B4-BE49-F238E27FC236}">
                <a16:creationId xmlns:a16="http://schemas.microsoft.com/office/drawing/2014/main" id="{BB00B88F-AA40-95E7-7AE2-7BDAB9772618}"/>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rot="20501620">
            <a:off x="170236" y="4825962"/>
            <a:ext cx="1435149" cy="215164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363124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8061A4A-4E85-E751-46D4-189F343E5418}"/>
              </a:ext>
            </a:extLst>
          </p:cNvPr>
          <p:cNvSpPr>
            <a:spLocks noGrp="1"/>
          </p:cNvSpPr>
          <p:nvPr>
            <p:ph type="title"/>
          </p:nvPr>
        </p:nvSpPr>
        <p:spPr>
          <a:xfrm>
            <a:off x="230260" y="2496819"/>
            <a:ext cx="4414532" cy="1438275"/>
          </a:xfrm>
        </p:spPr>
        <p:txBody>
          <a:bodyPr>
            <a:noAutofit/>
          </a:bodyPr>
          <a:lstStyle/>
          <a:p>
            <a:pPr algn="ctr"/>
            <a:r>
              <a:rPr lang="el-GR" b="1" i="1" dirty="0">
                <a:latin typeface="Candara Light" panose="020E0502030303020204" pitchFamily="34" charset="0"/>
              </a:rPr>
              <a:t>Το κουκλοθέατρο στην υπηρεσία της επιστήμης</a:t>
            </a:r>
            <a:br>
              <a:rPr lang="el-GR" b="1" i="1" dirty="0">
                <a:latin typeface="Candara Light" panose="020E0502030303020204" pitchFamily="34" charset="0"/>
              </a:rPr>
            </a:br>
            <a:r>
              <a:rPr lang="en-US" dirty="0">
                <a:solidFill>
                  <a:srgbClr val="9999FF"/>
                </a:solidFill>
                <a:latin typeface="+mn-lt"/>
                <a:ea typeface="+mn-ea"/>
                <a:cs typeface="+mn-cs"/>
              </a:rPr>
              <a:t>Puppets against AIDS</a:t>
            </a:r>
            <a:endParaRPr lang="el-GR" dirty="0">
              <a:solidFill>
                <a:srgbClr val="9999FF"/>
              </a:solidFill>
              <a:latin typeface="+mn-lt"/>
              <a:ea typeface="+mn-ea"/>
              <a:cs typeface="+mn-cs"/>
            </a:endParaRPr>
          </a:p>
        </p:txBody>
      </p:sp>
      <p:sp>
        <p:nvSpPr>
          <p:cNvPr id="3" name="Θέση περιεχομένου 2">
            <a:extLst>
              <a:ext uri="{FF2B5EF4-FFF2-40B4-BE49-F238E27FC236}">
                <a16:creationId xmlns:a16="http://schemas.microsoft.com/office/drawing/2014/main" id="{0063772D-37FA-CE34-AECC-C1CD3D1303B4}"/>
              </a:ext>
            </a:extLst>
          </p:cNvPr>
          <p:cNvSpPr>
            <a:spLocks noGrp="1"/>
          </p:cNvSpPr>
          <p:nvPr>
            <p:ph idx="1"/>
          </p:nvPr>
        </p:nvSpPr>
        <p:spPr>
          <a:xfrm>
            <a:off x="4533026" y="402673"/>
            <a:ext cx="7486651" cy="5855514"/>
          </a:xfrm>
        </p:spPr>
        <p:txBody>
          <a:bodyPr>
            <a:normAutofit fontScale="92500" lnSpcReduction="10000"/>
          </a:bodyPr>
          <a:lstStyle/>
          <a:p>
            <a:r>
              <a:rPr lang="el-GR" sz="1900" dirty="0">
                <a:solidFill>
                  <a:schemeClr val="tx2"/>
                </a:solidFill>
              </a:rPr>
              <a:t>Στα τέλη της δεκαετίας του 1980, το Αφρικανικό Ερευνητικό και Εκπαιδευτικό Πρόγραμμα Κουκλοθέατρου (AREPP) ίδρυσε το </a:t>
            </a:r>
            <a:r>
              <a:rPr lang="el-GR" sz="1900" dirty="0">
                <a:solidFill>
                  <a:srgbClr val="9999FF"/>
                </a:solidFill>
              </a:rPr>
              <a:t>«</a:t>
            </a:r>
            <a:r>
              <a:rPr lang="el-GR" sz="1900" dirty="0" err="1">
                <a:solidFill>
                  <a:srgbClr val="9999FF"/>
                </a:solidFill>
              </a:rPr>
              <a:t>Puppets</a:t>
            </a:r>
            <a:r>
              <a:rPr lang="el-GR" sz="1900" dirty="0">
                <a:solidFill>
                  <a:srgbClr val="9999FF"/>
                </a:solidFill>
              </a:rPr>
              <a:t> </a:t>
            </a:r>
            <a:r>
              <a:rPr lang="el-GR" sz="1900" dirty="0" err="1">
                <a:solidFill>
                  <a:srgbClr val="9999FF"/>
                </a:solidFill>
              </a:rPr>
              <a:t>Against</a:t>
            </a:r>
            <a:r>
              <a:rPr lang="el-GR" sz="1900" dirty="0">
                <a:solidFill>
                  <a:srgbClr val="9999FF"/>
                </a:solidFill>
              </a:rPr>
              <a:t> AIDS»</a:t>
            </a:r>
            <a:r>
              <a:rPr lang="el-GR" sz="1900" dirty="0">
                <a:solidFill>
                  <a:schemeClr val="tx2"/>
                </a:solidFill>
              </a:rPr>
              <a:t>, ένα κουκλοθέατρο που επισκέφτηκε αφρικανικά χωριά και πόλεις για να ενθαρρύνει τα μέλη του κοινού να χρησιμοποιούν προφυλακτικά για την πρόληψη της μετάδοσης του HIV/AIDS.</a:t>
            </a:r>
            <a:endParaRPr lang="en-US" sz="1900" dirty="0">
              <a:solidFill>
                <a:schemeClr val="tx2"/>
              </a:solidFill>
            </a:endParaRPr>
          </a:p>
          <a:p>
            <a:r>
              <a:rPr lang="el-GR" sz="1900" dirty="0">
                <a:solidFill>
                  <a:schemeClr val="tx2"/>
                </a:solidFill>
              </a:rPr>
              <a:t>Την 1η Δεκεμβρίου 1988, για να </a:t>
            </a:r>
            <a:r>
              <a:rPr lang="el-GR" sz="1900" dirty="0" err="1">
                <a:solidFill>
                  <a:schemeClr val="tx2"/>
                </a:solidFill>
              </a:rPr>
              <a:t>συμπέσει</a:t>
            </a:r>
            <a:r>
              <a:rPr lang="el-GR" sz="1900" dirty="0">
                <a:solidFill>
                  <a:schemeClr val="tx2"/>
                </a:solidFill>
              </a:rPr>
              <a:t> με την Παγκόσμια Ημέρα κατά του AIDS στο </a:t>
            </a:r>
            <a:r>
              <a:rPr lang="de-DE" sz="1900" dirty="0">
                <a:solidFill>
                  <a:schemeClr val="tx2"/>
                </a:solidFill>
              </a:rPr>
              <a:t>Johannesburg </a:t>
            </a:r>
            <a:r>
              <a:rPr lang="el-GR" sz="1900" dirty="0">
                <a:solidFill>
                  <a:schemeClr val="tx2"/>
                </a:solidFill>
              </a:rPr>
              <a:t>της Νότιας Αφρικής, ο εκπαιδευτικός και </a:t>
            </a:r>
            <a:r>
              <a:rPr lang="el-GR" sz="1900" dirty="0" err="1">
                <a:solidFill>
                  <a:schemeClr val="tx2"/>
                </a:solidFill>
              </a:rPr>
              <a:t>κουκλοπαίκτης</a:t>
            </a:r>
            <a:r>
              <a:rPr lang="el-GR" sz="1900" dirty="0">
                <a:solidFill>
                  <a:schemeClr val="tx2"/>
                </a:solidFill>
              </a:rPr>
              <a:t> </a:t>
            </a:r>
            <a:r>
              <a:rPr lang="el-GR" sz="1900" dirty="0" err="1">
                <a:solidFill>
                  <a:srgbClr val="C19D1E"/>
                </a:solidFill>
              </a:rPr>
              <a:t>Gary</a:t>
            </a:r>
            <a:r>
              <a:rPr lang="el-GR" sz="1900" dirty="0">
                <a:solidFill>
                  <a:srgbClr val="C19D1E"/>
                </a:solidFill>
              </a:rPr>
              <a:t> </a:t>
            </a:r>
            <a:r>
              <a:rPr lang="el-GR" sz="1900" dirty="0" err="1">
                <a:solidFill>
                  <a:srgbClr val="C19D1E"/>
                </a:solidFill>
              </a:rPr>
              <a:t>Friedman</a:t>
            </a:r>
            <a:r>
              <a:rPr lang="el-GR" sz="1900" dirty="0">
                <a:solidFill>
                  <a:srgbClr val="C19D1E"/>
                </a:solidFill>
              </a:rPr>
              <a:t> </a:t>
            </a:r>
            <a:r>
              <a:rPr lang="el-GR" sz="1900" dirty="0">
                <a:solidFill>
                  <a:schemeClr val="tx2"/>
                </a:solidFill>
              </a:rPr>
              <a:t>παρουσίασε το </a:t>
            </a:r>
            <a:r>
              <a:rPr lang="el-GR" sz="1900" dirty="0" err="1">
                <a:solidFill>
                  <a:srgbClr val="9999FF"/>
                </a:solidFill>
              </a:rPr>
              <a:t>Puppets</a:t>
            </a:r>
            <a:r>
              <a:rPr lang="el-GR" sz="1900" dirty="0">
                <a:solidFill>
                  <a:srgbClr val="9999FF"/>
                </a:solidFill>
              </a:rPr>
              <a:t> </a:t>
            </a:r>
            <a:r>
              <a:rPr lang="el-GR" sz="1900" dirty="0" err="1">
                <a:solidFill>
                  <a:srgbClr val="9999FF"/>
                </a:solidFill>
              </a:rPr>
              <a:t>Against</a:t>
            </a:r>
            <a:r>
              <a:rPr lang="el-GR" sz="1900" dirty="0">
                <a:solidFill>
                  <a:srgbClr val="9999FF"/>
                </a:solidFill>
              </a:rPr>
              <a:t> AIDS</a:t>
            </a:r>
            <a:r>
              <a:rPr lang="el-GR" sz="1900" dirty="0">
                <a:solidFill>
                  <a:schemeClr val="tx2"/>
                </a:solidFill>
              </a:rPr>
              <a:t>. </a:t>
            </a:r>
            <a:r>
              <a:rPr lang="en-US" sz="1900" dirty="0">
                <a:solidFill>
                  <a:schemeClr val="tx2"/>
                </a:solidFill>
              </a:rPr>
              <a:t>O </a:t>
            </a:r>
            <a:r>
              <a:rPr lang="el-GR" sz="1900" dirty="0" err="1">
                <a:solidFill>
                  <a:schemeClr val="tx2"/>
                </a:solidFill>
              </a:rPr>
              <a:t>Friedman</a:t>
            </a:r>
            <a:r>
              <a:rPr lang="el-GR" sz="1900" dirty="0">
                <a:solidFill>
                  <a:schemeClr val="tx2"/>
                </a:solidFill>
              </a:rPr>
              <a:t> σπούδασε κουκλοθέατρο για έξι χρόνια στο International </a:t>
            </a:r>
            <a:r>
              <a:rPr lang="el-GR" sz="1900" dirty="0" err="1">
                <a:solidFill>
                  <a:schemeClr val="tx2"/>
                </a:solidFill>
              </a:rPr>
              <a:t>Institut</a:t>
            </a:r>
            <a:r>
              <a:rPr lang="el-GR" sz="1900" dirty="0">
                <a:solidFill>
                  <a:schemeClr val="tx2"/>
                </a:solidFill>
              </a:rPr>
              <a:t> de </a:t>
            </a:r>
            <a:r>
              <a:rPr lang="el-GR" sz="1900" dirty="0" err="1">
                <a:solidFill>
                  <a:schemeClr val="tx2"/>
                </a:solidFill>
              </a:rPr>
              <a:t>la</a:t>
            </a:r>
            <a:r>
              <a:rPr lang="el-GR" sz="1900" dirty="0">
                <a:solidFill>
                  <a:schemeClr val="tx2"/>
                </a:solidFill>
              </a:rPr>
              <a:t> </a:t>
            </a:r>
            <a:r>
              <a:rPr lang="el-GR" sz="1900" dirty="0" err="1">
                <a:solidFill>
                  <a:schemeClr val="tx2"/>
                </a:solidFill>
              </a:rPr>
              <a:t>Marionnette</a:t>
            </a:r>
            <a:r>
              <a:rPr lang="el-GR" sz="1900" dirty="0">
                <a:solidFill>
                  <a:schemeClr val="tx2"/>
                </a:solidFill>
              </a:rPr>
              <a:t> στο </a:t>
            </a:r>
            <a:r>
              <a:rPr lang="el-GR" sz="1900" dirty="0" err="1">
                <a:solidFill>
                  <a:schemeClr val="tx2"/>
                </a:solidFill>
              </a:rPr>
              <a:t>Charleville-Mézières</a:t>
            </a:r>
            <a:r>
              <a:rPr lang="el-GR" sz="1900" dirty="0">
                <a:solidFill>
                  <a:schemeClr val="tx2"/>
                </a:solidFill>
              </a:rPr>
              <a:t> της Γαλλίας, όπου συνάντησε τον μέντορά του, τον δημιουργό του </a:t>
            </a:r>
            <a:r>
              <a:rPr lang="el-GR" sz="1900" dirty="0" err="1">
                <a:solidFill>
                  <a:schemeClr val="tx2"/>
                </a:solidFill>
              </a:rPr>
              <a:t>Muppet</a:t>
            </a:r>
            <a:r>
              <a:rPr lang="el-GR" sz="1900" dirty="0">
                <a:solidFill>
                  <a:schemeClr val="tx2"/>
                </a:solidFill>
              </a:rPr>
              <a:t>, </a:t>
            </a:r>
            <a:r>
              <a:rPr lang="el-GR" sz="1900" dirty="0" err="1">
                <a:solidFill>
                  <a:srgbClr val="C19D1E"/>
                </a:solidFill>
              </a:rPr>
              <a:t>Jim</a:t>
            </a:r>
            <a:r>
              <a:rPr lang="el-GR" sz="1900" dirty="0">
                <a:solidFill>
                  <a:srgbClr val="C19D1E"/>
                </a:solidFill>
              </a:rPr>
              <a:t> </a:t>
            </a:r>
            <a:r>
              <a:rPr lang="el-GR" sz="1900" dirty="0" err="1">
                <a:solidFill>
                  <a:srgbClr val="C19D1E"/>
                </a:solidFill>
              </a:rPr>
              <a:t>Henson</a:t>
            </a:r>
            <a:r>
              <a:rPr lang="el-GR" sz="1900" dirty="0">
                <a:solidFill>
                  <a:schemeClr val="tx2"/>
                </a:solidFill>
              </a:rPr>
              <a:t>. Το </a:t>
            </a:r>
            <a:r>
              <a:rPr lang="el-GR" sz="1900" dirty="0" err="1">
                <a:solidFill>
                  <a:srgbClr val="9999FF"/>
                </a:solidFill>
              </a:rPr>
              <a:t>Puppets</a:t>
            </a:r>
            <a:r>
              <a:rPr lang="el-GR" sz="1900" dirty="0">
                <a:solidFill>
                  <a:srgbClr val="9999FF"/>
                </a:solidFill>
              </a:rPr>
              <a:t> </a:t>
            </a:r>
            <a:r>
              <a:rPr lang="el-GR" sz="1900" dirty="0" err="1">
                <a:solidFill>
                  <a:srgbClr val="9999FF"/>
                </a:solidFill>
              </a:rPr>
              <a:t>Against</a:t>
            </a:r>
            <a:r>
              <a:rPr lang="el-GR" sz="1900" dirty="0">
                <a:solidFill>
                  <a:srgbClr val="9999FF"/>
                </a:solidFill>
              </a:rPr>
              <a:t> AIDS</a:t>
            </a:r>
            <a:r>
              <a:rPr lang="el-GR" sz="1900" dirty="0">
                <a:solidFill>
                  <a:schemeClr val="tx2"/>
                </a:solidFill>
              </a:rPr>
              <a:t>, αποτελούνταν τελικά από 400 </a:t>
            </a:r>
            <a:r>
              <a:rPr lang="el-GR" sz="1900" dirty="0" err="1">
                <a:solidFill>
                  <a:schemeClr val="tx2"/>
                </a:solidFill>
              </a:rPr>
              <a:t>κουκλοπαίκτες</a:t>
            </a:r>
            <a:r>
              <a:rPr lang="el-GR" sz="1900" dirty="0">
                <a:solidFill>
                  <a:schemeClr val="tx2"/>
                </a:solidFill>
              </a:rPr>
              <a:t>. Η AREPP εκπαίδευσε επίσης συμμετέχοντες σε ομάδες επιτόπιας εργασίας για να σχεδιάσουν τις δικές τους κούκλες και να εκτελέσουν απλές παραστάσεις κουκλοθέατρου</a:t>
            </a:r>
            <a:r>
              <a:rPr lang="en-US" sz="1900" dirty="0">
                <a:solidFill>
                  <a:schemeClr val="tx2"/>
                </a:solidFill>
              </a:rPr>
              <a:t>.</a:t>
            </a:r>
          </a:p>
          <a:p>
            <a:r>
              <a:rPr lang="el-GR" sz="1900" dirty="0">
                <a:solidFill>
                  <a:schemeClr val="tx2"/>
                </a:solidFill>
              </a:rPr>
              <a:t>Η οργάνωση έκανε το κουκλοθέατρό της στο δρόμο προς χωριά και πόλεις στη Ζιμπάμπουε, τη Ζάμπια, την Κένυα, την Μποτσουάνα και τη Ναμίμπια</a:t>
            </a:r>
            <a:r>
              <a:rPr lang="en-US" sz="1900" dirty="0">
                <a:solidFill>
                  <a:schemeClr val="tx2"/>
                </a:solidFill>
              </a:rPr>
              <a:t>.</a:t>
            </a:r>
            <a:r>
              <a:rPr lang="el-GR" sz="1900" dirty="0">
                <a:solidFill>
                  <a:schemeClr val="tx2"/>
                </a:solidFill>
              </a:rPr>
              <a:t> Ο </a:t>
            </a:r>
            <a:r>
              <a:rPr lang="el-GR" sz="1900" dirty="0" err="1">
                <a:solidFill>
                  <a:srgbClr val="C19D1E"/>
                </a:solidFill>
              </a:rPr>
              <a:t>Friedman</a:t>
            </a:r>
            <a:r>
              <a:rPr lang="el-GR" sz="1900" dirty="0">
                <a:solidFill>
                  <a:schemeClr val="tx2"/>
                </a:solidFill>
              </a:rPr>
              <a:t>, ο δημιουργός και ο αρχικός διευθυντής του </a:t>
            </a:r>
            <a:r>
              <a:rPr lang="el-GR" sz="1900" dirty="0" err="1">
                <a:solidFill>
                  <a:srgbClr val="9999FF"/>
                </a:solidFill>
              </a:rPr>
              <a:t>Puppets</a:t>
            </a:r>
            <a:r>
              <a:rPr lang="el-GR" sz="1900" dirty="0">
                <a:solidFill>
                  <a:srgbClr val="9999FF"/>
                </a:solidFill>
              </a:rPr>
              <a:t> </a:t>
            </a:r>
            <a:r>
              <a:rPr lang="el-GR" sz="1900" dirty="0" err="1">
                <a:solidFill>
                  <a:srgbClr val="9999FF"/>
                </a:solidFill>
              </a:rPr>
              <a:t>Against</a:t>
            </a:r>
            <a:r>
              <a:rPr lang="el-GR" sz="1900" dirty="0">
                <a:solidFill>
                  <a:srgbClr val="9999FF"/>
                </a:solidFill>
              </a:rPr>
              <a:t> AIDS</a:t>
            </a:r>
            <a:r>
              <a:rPr lang="el-GR" sz="1900" dirty="0">
                <a:solidFill>
                  <a:schemeClr val="tx2"/>
                </a:solidFill>
              </a:rPr>
              <a:t>, εκπαίδευσε Κενυάτες </a:t>
            </a:r>
            <a:r>
              <a:rPr lang="el-GR" sz="1900" dirty="0" err="1">
                <a:solidFill>
                  <a:schemeClr val="tx2"/>
                </a:solidFill>
              </a:rPr>
              <a:t>κουκλοπαίκτες</a:t>
            </a:r>
            <a:r>
              <a:rPr lang="el-GR" sz="1900" dirty="0">
                <a:solidFill>
                  <a:schemeClr val="tx2"/>
                </a:solidFill>
              </a:rPr>
              <a:t> να διαδώσουν το μήνυμα της πρόληψης του AIDS στις φτωχές και αγροτικές πόλεις της Κένυας, όπου οι κάτοικοι σπάνια είχαν πρόσβαση στην τηλεόραση.</a:t>
            </a:r>
            <a:endParaRPr lang="en-US" sz="1900" dirty="0">
              <a:solidFill>
                <a:schemeClr val="tx2"/>
              </a:solidFill>
            </a:endParaRPr>
          </a:p>
          <a:p>
            <a:endParaRPr lang="en-US" sz="1200" b="1" dirty="0">
              <a:solidFill>
                <a:schemeClr val="tx2"/>
              </a:solidFill>
            </a:endParaRPr>
          </a:p>
          <a:p>
            <a:pPr marL="0" indent="0">
              <a:buNone/>
            </a:pPr>
            <a:endParaRPr lang="en-US" sz="1200" b="1" dirty="0">
              <a:solidFill>
                <a:schemeClr val="tx2"/>
              </a:solidFill>
            </a:endParaRPr>
          </a:p>
          <a:p>
            <a:pPr marL="0" indent="0">
              <a:buNone/>
            </a:pPr>
            <a:r>
              <a:rPr lang="el-GR" sz="1200" b="1" dirty="0">
                <a:solidFill>
                  <a:schemeClr val="tx2"/>
                </a:solidFill>
              </a:rPr>
              <a:t>Περισσότερες πληροφορίες στο : </a:t>
            </a:r>
            <a:r>
              <a:rPr lang="de-DE" sz="1200" b="1" dirty="0">
                <a:solidFill>
                  <a:schemeClr val="tx2"/>
                </a:solidFill>
                <a:hlinkClick r:id="rId2"/>
              </a:rPr>
              <a:t>https://en.wikipedia.org/wiki/Puppets_Against_AIDS</a:t>
            </a:r>
            <a:r>
              <a:rPr lang="de-DE" sz="1200" b="1" dirty="0">
                <a:solidFill>
                  <a:schemeClr val="tx2"/>
                </a:solidFill>
              </a:rPr>
              <a:t> </a:t>
            </a:r>
            <a:endParaRPr lang="en-US" sz="1200" b="1" dirty="0">
              <a:solidFill>
                <a:schemeClr val="tx2"/>
              </a:solidFill>
            </a:endParaRPr>
          </a:p>
          <a:p>
            <a:endParaRPr lang="el-GR" sz="1600" dirty="0">
              <a:solidFill>
                <a:schemeClr val="tx2"/>
              </a:solidFill>
            </a:endParaRPr>
          </a:p>
        </p:txBody>
      </p:sp>
      <p:pic>
        <p:nvPicPr>
          <p:cNvPr id="5" name="Εικόνα 4">
            <a:extLst>
              <a:ext uri="{FF2B5EF4-FFF2-40B4-BE49-F238E27FC236}">
                <a16:creationId xmlns:a16="http://schemas.microsoft.com/office/drawing/2014/main" id="{353461C1-F364-A8D3-4CC7-971A58E5183B}"/>
              </a:ext>
            </a:extLst>
          </p:cNvPr>
          <p:cNvPicPr>
            <a:picLocks noChangeAspect="1"/>
          </p:cNvPicPr>
          <p:nvPr/>
        </p:nvPicPr>
        <p:blipFill>
          <a:blip r:embed="rId3"/>
          <a:stretch>
            <a:fillRect/>
          </a:stretch>
        </p:blipFill>
        <p:spPr>
          <a:xfrm>
            <a:off x="342026" y="402672"/>
            <a:ext cx="2095500" cy="1571625"/>
          </a:xfrm>
          <a:prstGeom prst="rect">
            <a:avLst/>
          </a:prstGeom>
        </p:spPr>
      </p:pic>
      <p:pic>
        <p:nvPicPr>
          <p:cNvPr id="6" name="Εικόνα 5">
            <a:extLst>
              <a:ext uri="{FF2B5EF4-FFF2-40B4-BE49-F238E27FC236}">
                <a16:creationId xmlns:a16="http://schemas.microsoft.com/office/drawing/2014/main" id="{1221CA6D-D720-290D-57E0-7F40F692C8DF}"/>
              </a:ext>
            </a:extLst>
          </p:cNvPr>
          <p:cNvPicPr>
            <a:picLocks noChangeAspect="1"/>
          </p:cNvPicPr>
          <p:nvPr/>
        </p:nvPicPr>
        <p:blipFill>
          <a:blip r:embed="rId4"/>
          <a:stretch>
            <a:fillRect/>
          </a:stretch>
        </p:blipFill>
        <p:spPr>
          <a:xfrm>
            <a:off x="2219412" y="834379"/>
            <a:ext cx="2095500" cy="1438275"/>
          </a:xfrm>
          <a:prstGeom prst="rect">
            <a:avLst/>
          </a:prstGeom>
        </p:spPr>
      </p:pic>
      <p:pic>
        <p:nvPicPr>
          <p:cNvPr id="7" name="Εικόνα 6">
            <a:extLst>
              <a:ext uri="{FF2B5EF4-FFF2-40B4-BE49-F238E27FC236}">
                <a16:creationId xmlns:a16="http://schemas.microsoft.com/office/drawing/2014/main" id="{993C8B2C-BA00-FF4C-912F-E9492A4BC89F}"/>
              </a:ext>
            </a:extLst>
          </p:cNvPr>
          <p:cNvPicPr>
            <a:picLocks noChangeAspect="1"/>
          </p:cNvPicPr>
          <p:nvPr/>
        </p:nvPicPr>
        <p:blipFill>
          <a:blip r:embed="rId5"/>
          <a:stretch>
            <a:fillRect/>
          </a:stretch>
        </p:blipFill>
        <p:spPr>
          <a:xfrm>
            <a:off x="342026" y="4457616"/>
            <a:ext cx="2376007" cy="1566005"/>
          </a:xfrm>
          <a:prstGeom prst="rect">
            <a:avLst/>
          </a:prstGeom>
        </p:spPr>
      </p:pic>
    </p:spTree>
    <p:extLst>
      <p:ext uri="{BB962C8B-B14F-4D97-AF65-F5344CB8AC3E}">
        <p14:creationId xmlns:p14="http://schemas.microsoft.com/office/powerpoint/2010/main" val="1614998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7BB29E-2B99-6317-F25C-AF0A6B5AD515}"/>
              </a:ext>
            </a:extLst>
          </p:cNvPr>
          <p:cNvSpPr>
            <a:spLocks noGrp="1"/>
          </p:cNvSpPr>
          <p:nvPr>
            <p:ph type="title"/>
          </p:nvPr>
        </p:nvSpPr>
        <p:spPr>
          <a:xfrm>
            <a:off x="383897" y="2501291"/>
            <a:ext cx="4448162" cy="1341556"/>
          </a:xfrm>
        </p:spPr>
        <p:txBody>
          <a:bodyPr>
            <a:noAutofit/>
          </a:bodyPr>
          <a:lstStyle/>
          <a:p>
            <a:r>
              <a:rPr lang="el-GR" sz="2800" b="1" i="1" dirty="0">
                <a:effectLst>
                  <a:outerShdw blurRad="38100" dist="38100" dir="2700000" algn="tl">
                    <a:srgbClr val="000000">
                      <a:alpha val="43137"/>
                    </a:srgbClr>
                  </a:outerShdw>
                </a:effectLst>
                <a:latin typeface="Candara Light" panose="020E0502030303020204" pitchFamily="34" charset="0"/>
              </a:rPr>
              <a:t>Η εξέλιξη του κουκλοθέατρου στην Αφρική</a:t>
            </a:r>
            <a:br>
              <a:rPr lang="el-GR" sz="2800" b="1" i="1" dirty="0">
                <a:effectLst>
                  <a:outerShdw blurRad="38100" dist="38100" dir="2700000" algn="tl">
                    <a:srgbClr val="000000">
                      <a:alpha val="43137"/>
                    </a:srgbClr>
                  </a:outerShdw>
                </a:effectLst>
                <a:latin typeface="Candara Light" panose="020E0502030303020204" pitchFamily="34" charset="0"/>
              </a:rPr>
            </a:br>
            <a:r>
              <a:rPr lang="de-DE" sz="2800" i="1" dirty="0">
                <a:solidFill>
                  <a:srgbClr val="9999FF"/>
                </a:solidFill>
                <a:latin typeface="+mn-lt"/>
                <a:ea typeface="+mn-ea"/>
                <a:cs typeface="+mn-cs"/>
              </a:rPr>
              <a:t>Handspring Puppet Company</a:t>
            </a:r>
            <a:endParaRPr lang="el-GR" sz="2800" i="1" dirty="0">
              <a:solidFill>
                <a:srgbClr val="9999FF"/>
              </a:solidFill>
              <a:latin typeface="+mn-lt"/>
              <a:ea typeface="+mn-ea"/>
              <a:cs typeface="+mn-cs"/>
            </a:endParaRPr>
          </a:p>
        </p:txBody>
      </p:sp>
      <p:sp>
        <p:nvSpPr>
          <p:cNvPr id="3" name="Θέση περιεχομένου 2">
            <a:extLst>
              <a:ext uri="{FF2B5EF4-FFF2-40B4-BE49-F238E27FC236}">
                <a16:creationId xmlns:a16="http://schemas.microsoft.com/office/drawing/2014/main" id="{93A5081C-3666-821B-E70A-566CC1C3933D}"/>
              </a:ext>
            </a:extLst>
          </p:cNvPr>
          <p:cNvSpPr>
            <a:spLocks noGrp="1"/>
          </p:cNvSpPr>
          <p:nvPr>
            <p:ph idx="1"/>
          </p:nvPr>
        </p:nvSpPr>
        <p:spPr>
          <a:xfrm>
            <a:off x="4832059" y="458510"/>
            <a:ext cx="7172587" cy="6177181"/>
          </a:xfrm>
        </p:spPr>
        <p:txBody>
          <a:bodyPr>
            <a:normAutofit fontScale="92500" lnSpcReduction="20000"/>
          </a:bodyPr>
          <a:lstStyle/>
          <a:p>
            <a:r>
              <a:rPr lang="el-GR" sz="3000" dirty="0"/>
              <a:t>Η </a:t>
            </a:r>
            <a:r>
              <a:rPr lang="de-DE" sz="3000" dirty="0">
                <a:solidFill>
                  <a:srgbClr val="9999FF"/>
                </a:solidFill>
              </a:rPr>
              <a:t>Handspring Puppet Company </a:t>
            </a:r>
            <a:r>
              <a:rPr lang="el-GR" sz="3000" dirty="0"/>
              <a:t>είναι μια εταιρεία παραστάσεων και σχεδίου κουκλοθέατρου που ιδρύθηκε το 1981 από τους </a:t>
            </a:r>
            <a:r>
              <a:rPr lang="de-DE" sz="3000" dirty="0">
                <a:solidFill>
                  <a:srgbClr val="C19D1E"/>
                </a:solidFill>
              </a:rPr>
              <a:t>Adrian Kohler, Basil Jones</a:t>
            </a:r>
            <a:r>
              <a:rPr lang="de-DE" sz="3000" dirty="0">
                <a:solidFill>
                  <a:schemeClr val="tx2"/>
                </a:solidFill>
              </a:rPr>
              <a:t>,</a:t>
            </a:r>
            <a:r>
              <a:rPr lang="de-DE" sz="3000" dirty="0">
                <a:solidFill>
                  <a:srgbClr val="C19D1E"/>
                </a:solidFill>
              </a:rPr>
              <a:t> Jon Weinberg </a:t>
            </a:r>
            <a:r>
              <a:rPr lang="el-GR" sz="3000" dirty="0">
                <a:solidFill>
                  <a:schemeClr val="tx2"/>
                </a:solidFill>
              </a:rPr>
              <a:t>και</a:t>
            </a:r>
            <a:r>
              <a:rPr lang="el-GR" sz="3000" dirty="0">
                <a:solidFill>
                  <a:srgbClr val="C19D1E"/>
                </a:solidFill>
              </a:rPr>
              <a:t> </a:t>
            </a:r>
            <a:r>
              <a:rPr lang="de-DE" sz="3000" dirty="0">
                <a:solidFill>
                  <a:srgbClr val="C19D1E"/>
                </a:solidFill>
              </a:rPr>
              <a:t>Jill Joubert</a:t>
            </a:r>
            <a:r>
              <a:rPr lang="de-DE" sz="3000" dirty="0"/>
              <a:t>,</a:t>
            </a:r>
            <a:r>
              <a:rPr lang="el-GR" sz="3000" dirty="0"/>
              <a:t> με έδρα το Κέιπ Τάουν της Νότιας Αφρικής.</a:t>
            </a:r>
            <a:endParaRPr lang="en-US" sz="3000" dirty="0"/>
          </a:p>
          <a:p>
            <a:pPr marL="0" indent="0">
              <a:buNone/>
            </a:pPr>
            <a:endParaRPr lang="el-GR" sz="3000" dirty="0"/>
          </a:p>
          <a:p>
            <a:pPr marL="0" indent="0">
              <a:buNone/>
            </a:pPr>
            <a:r>
              <a:rPr lang="el-GR" sz="3000" dirty="0"/>
              <a:t>             Μερικές παραστάσεις τους </a:t>
            </a:r>
            <a:r>
              <a:rPr lang="en-US" sz="3000" dirty="0"/>
              <a:t>:</a:t>
            </a:r>
            <a:endParaRPr lang="el-GR" sz="3000" dirty="0"/>
          </a:p>
          <a:p>
            <a:r>
              <a:rPr lang="en-US" sz="3000" dirty="0"/>
              <a:t>Episodes of an Easter Rising</a:t>
            </a:r>
          </a:p>
          <a:p>
            <a:r>
              <a:rPr lang="en-US" sz="3000" dirty="0" err="1"/>
              <a:t>Ubu</a:t>
            </a:r>
            <a:r>
              <a:rPr lang="en-US" sz="3000" dirty="0"/>
              <a:t> and the Truth Commission</a:t>
            </a:r>
          </a:p>
          <a:p>
            <a:r>
              <a:rPr lang="de-DE" sz="3000" dirty="0" err="1"/>
              <a:t>Tall</a:t>
            </a:r>
            <a:r>
              <a:rPr lang="de-DE" sz="3000" dirty="0"/>
              <a:t> </a:t>
            </a:r>
            <a:r>
              <a:rPr lang="de-DE" sz="3000" dirty="0" err="1"/>
              <a:t>Horse</a:t>
            </a:r>
            <a:endParaRPr lang="de-DE" sz="3000" dirty="0"/>
          </a:p>
          <a:p>
            <a:r>
              <a:rPr lang="de-DE" sz="3000" dirty="0"/>
              <a:t>War </a:t>
            </a:r>
            <a:r>
              <a:rPr lang="de-DE" sz="3000" dirty="0" err="1"/>
              <a:t>Horse</a:t>
            </a:r>
            <a:endParaRPr lang="de-DE" sz="3000" dirty="0"/>
          </a:p>
          <a:p>
            <a:r>
              <a:rPr lang="en-US" sz="3000" dirty="0"/>
              <a:t>Or You Could Kiss Me</a:t>
            </a:r>
            <a:endParaRPr lang="el-GR" sz="3000" dirty="0"/>
          </a:p>
          <a:p>
            <a:pPr marL="0" indent="0">
              <a:buNone/>
            </a:pPr>
            <a:endParaRPr lang="en-US" sz="1600" b="1" dirty="0"/>
          </a:p>
          <a:p>
            <a:pPr marL="0" indent="0">
              <a:buNone/>
            </a:pPr>
            <a:endParaRPr lang="el-GR" sz="1600" b="1" dirty="0"/>
          </a:p>
          <a:p>
            <a:pPr marL="0" indent="0">
              <a:lnSpc>
                <a:spcPct val="100000"/>
              </a:lnSpc>
              <a:buNone/>
            </a:pPr>
            <a:r>
              <a:rPr lang="el-GR" sz="1200" b="1" dirty="0">
                <a:solidFill>
                  <a:schemeClr val="tx2"/>
                </a:solidFill>
              </a:rPr>
              <a:t>Περισσότερες πληροφορίες στο</a:t>
            </a:r>
            <a:r>
              <a:rPr lang="en-US" sz="1200" b="1" dirty="0">
                <a:solidFill>
                  <a:schemeClr val="tx2"/>
                </a:solidFill>
              </a:rPr>
              <a:t> site </a:t>
            </a:r>
            <a:r>
              <a:rPr lang="el-GR" sz="1200" b="1" dirty="0">
                <a:solidFill>
                  <a:schemeClr val="tx2"/>
                </a:solidFill>
              </a:rPr>
              <a:t>τους </a:t>
            </a:r>
            <a:r>
              <a:rPr lang="en-US" sz="1200" b="1" dirty="0">
                <a:solidFill>
                  <a:schemeClr val="tx2"/>
                </a:solidFill>
              </a:rPr>
              <a:t>: </a:t>
            </a:r>
            <a:r>
              <a:rPr lang="en-US" sz="1200" b="1" dirty="0">
                <a:solidFill>
                  <a:schemeClr val="accent1"/>
                </a:solidFill>
                <a:hlinkClick r:id="rId2">
                  <a:extLst>
                    <a:ext uri="{A12FA001-AC4F-418D-AE19-62706E023703}">
                      <ahyp:hlinkClr xmlns:ahyp="http://schemas.microsoft.com/office/drawing/2018/hyperlinkcolor" val="tx"/>
                    </a:ext>
                  </a:extLst>
                </a:hlinkClick>
              </a:rPr>
              <a:t>https://www.handspringpuppet.com/</a:t>
            </a:r>
            <a:r>
              <a:rPr lang="en-US" sz="1200" b="1" dirty="0">
                <a:solidFill>
                  <a:schemeClr val="accent1"/>
                </a:solidFill>
              </a:rPr>
              <a:t>  </a:t>
            </a:r>
            <a:r>
              <a:rPr lang="el-GR" sz="1200" b="1" dirty="0">
                <a:solidFill>
                  <a:schemeClr val="accent1"/>
                </a:solidFill>
              </a:rPr>
              <a:t>ή </a:t>
            </a:r>
            <a:r>
              <a:rPr lang="de-DE" sz="1200" b="1" dirty="0">
                <a:solidFill>
                  <a:schemeClr val="accent1"/>
                </a:solidFill>
                <a:hlinkClick r:id="rId3">
                  <a:extLst>
                    <a:ext uri="{A12FA001-AC4F-418D-AE19-62706E023703}">
                      <ahyp:hlinkClr xmlns:ahyp="http://schemas.microsoft.com/office/drawing/2018/hyperlinkcolor" val="tx"/>
                    </a:ext>
                  </a:extLst>
                </a:hlinkClick>
              </a:rPr>
              <a:t>https://en.wikipedia.org/wiki/Handspring_Puppet_Company</a:t>
            </a:r>
            <a:r>
              <a:rPr lang="el-GR" sz="1200" b="1" dirty="0">
                <a:solidFill>
                  <a:schemeClr val="accent1"/>
                </a:solidFill>
              </a:rPr>
              <a:t> </a:t>
            </a:r>
          </a:p>
        </p:txBody>
      </p:sp>
      <p:pic>
        <p:nvPicPr>
          <p:cNvPr id="5" name="Εικόνα 4">
            <a:extLst>
              <a:ext uri="{FF2B5EF4-FFF2-40B4-BE49-F238E27FC236}">
                <a16:creationId xmlns:a16="http://schemas.microsoft.com/office/drawing/2014/main" id="{0BF98B40-F80D-38D4-DBE4-9E05B8E45DB8}"/>
              </a:ext>
            </a:extLst>
          </p:cNvPr>
          <p:cNvPicPr>
            <a:picLocks noChangeAspect="1"/>
          </p:cNvPicPr>
          <p:nvPr/>
        </p:nvPicPr>
        <p:blipFill>
          <a:blip r:embed="rId4"/>
          <a:stretch>
            <a:fillRect/>
          </a:stretch>
        </p:blipFill>
        <p:spPr>
          <a:xfrm>
            <a:off x="479061" y="341065"/>
            <a:ext cx="2095500" cy="2028825"/>
          </a:xfrm>
          <a:prstGeom prst="rect">
            <a:avLst/>
          </a:prstGeom>
          <a:ln>
            <a:noFill/>
          </a:ln>
          <a:effectLst>
            <a:outerShdw blurRad="292100" dist="139700" dir="2700000" algn="tl" rotWithShape="0">
              <a:srgbClr val="333333">
                <a:alpha val="65000"/>
              </a:srgbClr>
            </a:outerShdw>
          </a:effectLst>
        </p:spPr>
      </p:pic>
      <p:pic>
        <p:nvPicPr>
          <p:cNvPr id="6" name="Εικόνα 5">
            <a:extLst>
              <a:ext uri="{FF2B5EF4-FFF2-40B4-BE49-F238E27FC236}">
                <a16:creationId xmlns:a16="http://schemas.microsoft.com/office/drawing/2014/main" id="{3261647D-11F4-913D-DC4A-1C0260F1BB7B}"/>
              </a:ext>
            </a:extLst>
          </p:cNvPr>
          <p:cNvPicPr>
            <a:picLocks noChangeAspect="1"/>
          </p:cNvPicPr>
          <p:nvPr/>
        </p:nvPicPr>
        <p:blipFill>
          <a:blip r:embed="rId5"/>
          <a:stretch>
            <a:fillRect/>
          </a:stretch>
        </p:blipFill>
        <p:spPr>
          <a:xfrm>
            <a:off x="383897" y="3974248"/>
            <a:ext cx="2548655" cy="1702965"/>
          </a:xfrm>
          <a:prstGeom prst="rect">
            <a:avLst/>
          </a:prstGeom>
          <a:ln>
            <a:noFill/>
          </a:ln>
          <a:effectLst>
            <a:outerShdw blurRad="292100" dist="139700" dir="2700000" algn="tl" rotWithShape="0">
              <a:srgbClr val="333333">
                <a:alpha val="65000"/>
              </a:srgbClr>
            </a:outerShdw>
          </a:effectLst>
        </p:spPr>
      </p:pic>
      <p:pic>
        <p:nvPicPr>
          <p:cNvPr id="7" name="Εικόνα 6">
            <a:extLst>
              <a:ext uri="{FF2B5EF4-FFF2-40B4-BE49-F238E27FC236}">
                <a16:creationId xmlns:a16="http://schemas.microsoft.com/office/drawing/2014/main" id="{AB974B35-AA4A-1CB2-3507-35C544077F4D}"/>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393659" y="4640510"/>
            <a:ext cx="2438400" cy="1876425"/>
          </a:xfrm>
          <a:prstGeom prst="rect">
            <a:avLst/>
          </a:prstGeom>
          <a:ln>
            <a:noFill/>
          </a:ln>
          <a:effectLst>
            <a:outerShdw blurRad="292100" dist="139700" dir="2700000" algn="tl" rotWithShape="0">
              <a:srgbClr val="333333">
                <a:alpha val="65000"/>
              </a:srgbClr>
            </a:outerShdw>
          </a:effectLst>
        </p:spPr>
      </p:pic>
      <p:pic>
        <p:nvPicPr>
          <p:cNvPr id="8" name="Εικόνα 7">
            <a:extLst>
              <a:ext uri="{FF2B5EF4-FFF2-40B4-BE49-F238E27FC236}">
                <a16:creationId xmlns:a16="http://schemas.microsoft.com/office/drawing/2014/main" id="{37F601D3-3101-DF9C-CE49-DA4BD86983F7}"/>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439543" y="788521"/>
            <a:ext cx="2392516" cy="1594014"/>
          </a:xfrm>
          <a:prstGeom prst="rect">
            <a:avLst/>
          </a:prstGeom>
        </p:spPr>
      </p:pic>
    </p:spTree>
    <p:extLst>
      <p:ext uri="{BB962C8B-B14F-4D97-AF65-F5344CB8AC3E}">
        <p14:creationId xmlns:p14="http://schemas.microsoft.com/office/powerpoint/2010/main" val="1565221190"/>
      </p:ext>
    </p:extLst>
  </p:cSld>
  <p:clrMapOvr>
    <a:masterClrMapping/>
  </p:clrMapOvr>
</p:sld>
</file>

<file path=ppt/theme/theme1.xml><?xml version="1.0" encoding="utf-8"?>
<a:theme xmlns:a="http://schemas.openxmlformats.org/drawingml/2006/main" name="Θέμα του Office">
  <a:themeElements>
    <a:clrScheme name="Θέμα του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Θέμα του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2013 - 2022 Theme</Template>
  <TotalTime>168</TotalTime>
  <Words>1051</Words>
  <Application>Microsoft Office PowerPoint</Application>
  <PresentationFormat>Ευρεία οθόνη</PresentationFormat>
  <Paragraphs>48</Paragraphs>
  <Slides>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6</vt:i4>
      </vt:variant>
    </vt:vector>
  </HeadingPairs>
  <TitlesOfParts>
    <vt:vector size="11" baseType="lpstr">
      <vt:lpstr>Arial</vt:lpstr>
      <vt:lpstr>Calibri</vt:lpstr>
      <vt:lpstr>Calibri Light</vt:lpstr>
      <vt:lpstr>Candara Light</vt:lpstr>
      <vt:lpstr>Θέμα του Office</vt:lpstr>
      <vt:lpstr>Το Κουκλοθέατρο Στην Αφρική </vt:lpstr>
      <vt:lpstr>Η γέννηση του κουκλοθεάτρου στην Αφρική μέσα από παραδοσιακούς (τοπικούς) μύθους       Περισσότερες πληροφορίες στο : https://www.southworld.net/africa-puppet-theatre/ </vt:lpstr>
      <vt:lpstr>Παρουσίαση του PowerPoint</vt:lpstr>
      <vt:lpstr>Σημαντικά πρόσωπα βεβαιώνουν την ύπαρξη του κουκλοθέατρου στην Αφρική από τις αρχές του 19ου αιώνα</vt:lpstr>
      <vt:lpstr>Το κουκλοθέατρο στην υπηρεσία της επιστήμης Puppets against AIDS</vt:lpstr>
      <vt:lpstr>Η εξέλιξη του κουκλοθέατρου στην Αφρική Handspring Puppet Company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Κουκλοθέατρο Στην Αφρική</dc:title>
  <dc:creator>John Konstas</dc:creator>
  <cp:lastModifiedBy>John Konstas</cp:lastModifiedBy>
  <cp:revision>5</cp:revision>
  <dcterms:created xsi:type="dcterms:W3CDTF">2023-11-18T14:55:21Z</dcterms:created>
  <dcterms:modified xsi:type="dcterms:W3CDTF">2023-11-18T17:43:31Z</dcterms:modified>
</cp:coreProperties>
</file>