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57" r:id="rId3"/>
    <p:sldId id="258" r:id="rId4"/>
    <p:sldId id="265" r:id="rId5"/>
    <p:sldId id="266" r:id="rId6"/>
    <p:sldId id="259" r:id="rId7"/>
    <p:sldId id="268" r:id="rId8"/>
    <p:sldId id="267" r:id="rId9"/>
    <p:sldId id="260" r:id="rId10"/>
    <p:sldId id="269" r:id="rId11"/>
    <p:sldId id="261" r:id="rId12"/>
    <p:sldId id="272" r:id="rId13"/>
    <p:sldId id="270" r:id="rId14"/>
    <p:sldId id="271" r:id="rId15"/>
    <p:sldId id="262" r:id="rId16"/>
    <p:sldId id="273" r:id="rId17"/>
    <p:sldId id="276" r:id="rId18"/>
    <p:sldId id="263" r:id="rId19"/>
    <p:sldId id="274" r:id="rId20"/>
    <p:sldId id="275" r:id="rId21"/>
    <p:sldId id="264" r:id="rId22"/>
    <p:sldId id="277" r:id="rId23"/>
    <p:sldId id="278" r:id="rId24"/>
    <p:sldId id="279" r:id="rId25"/>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1" autoAdjust="0"/>
    <p:restoredTop sz="94622" autoAdjust="0"/>
  </p:normalViewPr>
  <p:slideViewPr>
    <p:cSldViewPr>
      <p:cViewPr varScale="1">
        <p:scale>
          <a:sx n="82" d="100"/>
          <a:sy n="82" d="100"/>
        </p:scale>
        <p:origin x="-1530" y="-96"/>
      </p:cViewPr>
      <p:guideLst>
        <p:guide orient="horz" pos="2160"/>
        <p:guide pos="2880"/>
      </p:guideLst>
    </p:cSldViewPr>
  </p:slideViewPr>
  <p:outlineViewPr>
    <p:cViewPr>
      <p:scale>
        <a:sx n="33" d="100"/>
        <a:sy n="33" d="100"/>
      </p:scale>
      <p:origin x="0" y="14208"/>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 Θέση κεφαλίδας"/>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l-GR"/>
          </a:p>
        </p:txBody>
      </p:sp>
      <p:sp>
        <p:nvSpPr>
          <p:cNvPr id="3" name="2 - Θέση ημερομηνίας"/>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9B4600C-F40C-4169-BADC-D05557800B03}" type="datetimeFigureOut">
              <a:rPr lang="el-GR" smtClean="0"/>
              <a:pPr/>
              <a:t>13/2/2017</a:t>
            </a:fld>
            <a:endParaRPr lang="el-GR"/>
          </a:p>
        </p:txBody>
      </p:sp>
      <p:sp>
        <p:nvSpPr>
          <p:cNvPr id="4" name="3 - Θέση εικόνας διαφάνειας"/>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l-GR"/>
          </a:p>
        </p:txBody>
      </p:sp>
      <p:sp>
        <p:nvSpPr>
          <p:cNvPr id="5" name="4 - Θέση σημειώσεων"/>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l-GR" smtClean="0"/>
              <a:t>Kλικ για επεξεργασία των στυλ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6" name="5 - Θέση υποσέλιδου"/>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l-GR"/>
          </a:p>
        </p:txBody>
      </p:sp>
      <p:sp>
        <p:nvSpPr>
          <p:cNvPr id="7" name="6 - Θέση αριθμού διαφάνειας"/>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962BBE6-C01A-4C97-BF8B-381264F4214C}" type="slidenum">
              <a:rPr lang="el-GR" smtClean="0"/>
              <a:pPr/>
              <a:t>‹#›</a:t>
            </a:fld>
            <a:endParaRPr lang="el-G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a:t>
            </a:fld>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2</a:t>
            </a:fld>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3</a:t>
            </a:fld>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4</a:t>
            </a:fld>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5</a:t>
            </a:fld>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6</a:t>
            </a:fld>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7</a:t>
            </a:fld>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8</a:t>
            </a:fld>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9</a:t>
            </a:fld>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10</a:t>
            </a:fld>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11</a:t>
            </a:fld>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12</a:t>
            </a:fld>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13</a:t>
            </a:fld>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14</a:t>
            </a:fld>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15</a:t>
            </a:fld>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16</a:t>
            </a:fld>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17</a:t>
            </a:fld>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18</a:t>
            </a:fld>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19</a:t>
            </a:fld>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20</a:t>
            </a:fld>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21</a:t>
            </a:fld>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22</a:t>
            </a:fld>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Θέση εικόνας διαφάνειας"/>
          <p:cNvSpPr>
            <a:spLocks noGrp="1" noRot="1" noChangeAspect="1"/>
          </p:cNvSpPr>
          <p:nvPr>
            <p:ph type="sldImg"/>
          </p:nvPr>
        </p:nvSpPr>
        <p:spPr/>
      </p:sp>
      <p:sp>
        <p:nvSpPr>
          <p:cNvPr id="3" name="2 - Θέση σημειώσεων"/>
          <p:cNvSpPr>
            <a:spLocks noGrp="1"/>
          </p:cNvSpPr>
          <p:nvPr>
            <p:ph type="body" idx="1"/>
          </p:nvPr>
        </p:nvSpPr>
        <p:spPr/>
        <p:txBody>
          <a:bodyPr>
            <a:normAutofit/>
          </a:bodyPr>
          <a:lstStyle/>
          <a:p>
            <a:endParaRPr lang="el-GR"/>
          </a:p>
        </p:txBody>
      </p:sp>
      <p:sp>
        <p:nvSpPr>
          <p:cNvPr id="4" name="3 - Θέση αριθμού διαφάνειας"/>
          <p:cNvSpPr>
            <a:spLocks noGrp="1"/>
          </p:cNvSpPr>
          <p:nvPr>
            <p:ph type="sldNum" sz="quarter" idx="10"/>
          </p:nvPr>
        </p:nvSpPr>
        <p:spPr/>
        <p:txBody>
          <a:bodyPr/>
          <a:lstStyle/>
          <a:p>
            <a:fld id="{9962BBE6-C01A-4C97-BF8B-381264F4214C}" type="slidenum">
              <a:rPr lang="el-GR" smtClean="0"/>
              <a:pPr/>
              <a:t>23</a:t>
            </a:fld>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2130425"/>
            <a:ext cx="7772400" cy="1470025"/>
          </a:xfrm>
        </p:spPr>
        <p:txBody>
          <a:bodyPr/>
          <a:lstStyle/>
          <a:p>
            <a:r>
              <a:rPr lang="el-GR" smtClean="0"/>
              <a:t>Κάντε κλικ για επεξεργασία του τίτλου</a:t>
            </a:r>
            <a:endParaRPr lang="el-GR"/>
          </a:p>
        </p:txBody>
      </p:sp>
      <p:sp>
        <p:nvSpPr>
          <p:cNvPr id="3" name="2 - Υπότιτλος"/>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p:txBody>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722313" y="4406900"/>
            <a:ext cx="7772400" cy="1362075"/>
          </a:xfrm>
        </p:spPr>
        <p:txBody>
          <a:bodyPr anchor="t"/>
          <a:lstStyle>
            <a:lvl1pPr algn="l">
              <a:defRPr sz="4000" b="1" cap="all"/>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Κάντε κλικ για να επεξεργαστείτε τα στυλ κειμένου του υποδείγματος</a:t>
            </a: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περιεχομένου"/>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περιεχομένου"/>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4" name="3 - Θέση περιεχομένου"/>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5" name="4 - Θέση κειμένου"/>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Κάντε κλικ για να επεξεργαστείτε τα στυλ κειμένου του υποδείγματος</a:t>
            </a:r>
          </a:p>
        </p:txBody>
      </p:sp>
      <p:sp>
        <p:nvSpPr>
          <p:cNvPr id="6" name="5 - Θέση περιεχομένου"/>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7" name="6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457200" y="273050"/>
            <a:ext cx="3008313" cy="1162050"/>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περιεχομένου"/>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κειμένου"/>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1792288" y="4800600"/>
            <a:ext cx="5486400" cy="566738"/>
          </a:xfrm>
        </p:spPr>
        <p:txBody>
          <a:bodyPr anchor="b"/>
          <a:lstStyle>
            <a:lvl1pPr algn="l">
              <a:defRPr sz="2000" b="1"/>
            </a:lvl1pPr>
          </a:lstStyle>
          <a:p>
            <a:r>
              <a:rPr lang="el-GR" smtClean="0"/>
              <a:t>Κάντε κλικ για επεξεργασία του τίτλου</a:t>
            </a:r>
            <a:endParaRPr lang="el-GR"/>
          </a:p>
        </p:txBody>
      </p:sp>
      <p:sp>
        <p:nvSpPr>
          <p:cNvPr id="3" name="2 - Θέση εικόνας"/>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Κάντε κλικ για να επεξεργαστείτε τα στυλ κειμένου του υποδείγματος</a:t>
            </a:r>
          </a:p>
        </p:txBody>
      </p:sp>
      <p:sp>
        <p:nvSpPr>
          <p:cNvPr id="5" name="4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6629400" y="274638"/>
            <a:ext cx="2057400" cy="5851525"/>
          </a:xfrm>
        </p:spPr>
        <p:txBody>
          <a:bodyPr vert="eaVert"/>
          <a:lstStyle/>
          <a:p>
            <a:r>
              <a:rPr lang="el-GR" smtClean="0"/>
              <a:t>Κάντε κλικ για επεξεργασία του τίτλου</a:t>
            </a:r>
            <a:endParaRPr lang="el-GR"/>
          </a:p>
        </p:txBody>
      </p:sp>
      <p:sp>
        <p:nvSpPr>
          <p:cNvPr id="3" name="2 - Θέση κατακόρυφου κειμένου"/>
          <p:cNvSpPr>
            <a:spLocks noGrp="1"/>
          </p:cNvSpPr>
          <p:nvPr>
            <p:ph type="body" orient="vert" idx="1"/>
          </p:nvPr>
        </p:nvSpPr>
        <p:spPr>
          <a:xfrm>
            <a:off x="457200" y="274638"/>
            <a:ext cx="6019800" cy="5851525"/>
          </a:xfrm>
        </p:spPr>
        <p:txBody>
          <a:bodyPr vert="eaVert"/>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10"/>
          </p:nvPr>
        </p:nvSpPr>
        <p:spPr/>
        <p:txBody>
          <a:body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D3F1D1C4-C2D9-4231-9FB2-B2D9D97AA41D}" type="slidenum">
              <a:rPr lang="el-GR" smtClean="0"/>
              <a:pPr/>
              <a:t>‹#›</a:t>
            </a:fld>
            <a:endParaRPr lang="el-G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lumMod val="50000"/>
            <a:lumOff val="50000"/>
          </a:schemeClr>
        </a:solidFill>
        <a:effectLst/>
      </p:bgPr>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l-GR" smtClean="0"/>
              <a:t>Κάντε κλικ για επεξεργασία του τίτλου</a:t>
            </a:r>
            <a:endParaRPr lang="el-GR"/>
          </a:p>
        </p:txBody>
      </p:sp>
      <p:sp>
        <p:nvSpPr>
          <p:cNvPr id="3" name="2 - Θέση κειμένου"/>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l-GR" smtClean="0"/>
              <a:t>Κάντε κλικ για να επεξεργαστείτε τα στυλ κειμένου του υποδείγματος</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l-GR"/>
          </a:p>
        </p:txBody>
      </p:sp>
      <p:sp>
        <p:nvSpPr>
          <p:cNvPr id="4" name="3 - Θέση ημερομηνίας"/>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42CEA3-3058-4D43-AE35-B3DA76CB4003}" type="datetimeFigureOut">
              <a:rPr lang="el-GR" smtClean="0"/>
              <a:pPr/>
              <a:t>13/2/2017</a:t>
            </a:fld>
            <a:endParaRPr lang="el-GR"/>
          </a:p>
        </p:txBody>
      </p:sp>
      <p:sp>
        <p:nvSpPr>
          <p:cNvPr id="5" name="4 - Θέση υποσέλιδου"/>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3F1D1C4-C2D9-4231-9FB2-B2D9D97AA41D}" type="slidenum">
              <a:rPr lang="el-GR" smtClean="0"/>
              <a:pPr/>
              <a:t>‹#›</a:t>
            </a:fld>
            <a:endParaRPr lang="el-G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332657"/>
            <a:ext cx="7772400" cy="3267794"/>
          </a:xfrm>
        </p:spPr>
        <p:txBody>
          <a:bodyPr/>
          <a:lstStyle/>
          <a:p>
            <a:r>
              <a:rPr lang="el-GR" b="1" u="sng" dirty="0" smtClean="0"/>
              <a:t>ΠΟΛΙΤΙΚΗ ΠΑΙΔΕΙΑ</a:t>
            </a:r>
            <a:r>
              <a:rPr lang="en-US" b="1" u="sng" dirty="0" smtClean="0"/>
              <a:t/>
            </a:r>
            <a:br>
              <a:rPr lang="en-US" b="1" u="sng" dirty="0" smtClean="0"/>
            </a:br>
            <a:r>
              <a:rPr lang="el-GR" b="1" u="sng" dirty="0" smtClean="0"/>
              <a:t>Α’ ΛΥΚΕΙΟΥ</a:t>
            </a:r>
            <a:br>
              <a:rPr lang="el-GR" b="1" u="sng" dirty="0" smtClean="0"/>
            </a:br>
            <a:r>
              <a:rPr lang="el-GR" b="1" u="sng" dirty="0" smtClean="0"/>
              <a:t>κεφ.12</a:t>
            </a:r>
            <a:endParaRPr lang="el-GR" dirty="0"/>
          </a:p>
        </p:txBody>
      </p:sp>
      <p:sp>
        <p:nvSpPr>
          <p:cNvPr id="3" name="2 - Υπότιτλος"/>
          <p:cNvSpPr>
            <a:spLocks noGrp="1"/>
          </p:cNvSpPr>
          <p:nvPr>
            <p:ph type="subTitle" idx="1"/>
          </p:nvPr>
        </p:nvSpPr>
        <p:spPr>
          <a:xfrm>
            <a:off x="323528" y="5157192"/>
            <a:ext cx="8352928" cy="600472"/>
          </a:xfrm>
        </p:spPr>
        <p:txBody>
          <a:bodyPr/>
          <a:lstStyle/>
          <a:p>
            <a:pPr algn="l"/>
            <a:r>
              <a:rPr lang="el-GR" b="1" dirty="0" smtClean="0">
                <a:solidFill>
                  <a:schemeClr val="tx1"/>
                </a:solidFill>
              </a:rPr>
              <a:t>Υπεύθυνος  Καθηγητής</a:t>
            </a:r>
            <a:r>
              <a:rPr lang="en-US" b="1" dirty="0" smtClean="0">
                <a:solidFill>
                  <a:schemeClr val="tx1"/>
                </a:solidFill>
              </a:rPr>
              <a:t>: </a:t>
            </a:r>
            <a:r>
              <a:rPr lang="el-GR" b="1" dirty="0" smtClean="0">
                <a:solidFill>
                  <a:schemeClr val="tx1"/>
                </a:solidFill>
              </a:rPr>
              <a:t>Τεό Παπαντωνόπουλος</a:t>
            </a:r>
          </a:p>
          <a:p>
            <a:endParaRPr lang="el-GR"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04665"/>
            <a:ext cx="7772400" cy="648071"/>
          </a:xfrm>
        </p:spPr>
        <p:txBody>
          <a:bodyPr>
            <a:normAutofit fontScale="90000"/>
          </a:bodyPr>
          <a:lstStyle/>
          <a:p>
            <a:r>
              <a:rPr lang="el-GR" b="1" u="sng" dirty="0" smtClean="0"/>
              <a:t>12.1   Η μετανάστευση</a:t>
            </a:r>
            <a:r>
              <a:rPr lang="el-GR" dirty="0" smtClean="0"/>
              <a:t/>
            </a:r>
            <a:br>
              <a:rPr lang="el-GR" dirty="0" smtClean="0"/>
            </a:br>
            <a:endParaRPr lang="el-GR" dirty="0"/>
          </a:p>
        </p:txBody>
      </p:sp>
      <p:sp>
        <p:nvSpPr>
          <p:cNvPr id="3" name="2 - Υπότιτλος"/>
          <p:cNvSpPr>
            <a:spLocks noGrp="1"/>
          </p:cNvSpPr>
          <p:nvPr>
            <p:ph type="subTitle" idx="1"/>
          </p:nvPr>
        </p:nvSpPr>
        <p:spPr>
          <a:xfrm>
            <a:off x="539552" y="980728"/>
            <a:ext cx="8280920" cy="5328592"/>
          </a:xfrm>
        </p:spPr>
        <p:txBody>
          <a:bodyPr>
            <a:normAutofit fontScale="70000" lnSpcReduction="20000"/>
          </a:bodyPr>
          <a:lstStyle/>
          <a:p>
            <a:pPr algn="just"/>
            <a:r>
              <a:rPr lang="el-GR" sz="3400" b="1" dirty="0" smtClean="0">
                <a:solidFill>
                  <a:schemeClr val="tx1"/>
                </a:solidFill>
              </a:rPr>
              <a:t>12.1.1 Κατηγορίες και αίτια της μετανάστευσης</a:t>
            </a:r>
            <a:endParaRPr lang="el-GR" sz="3400" dirty="0" smtClean="0">
              <a:solidFill>
                <a:schemeClr val="tx1"/>
              </a:solidFill>
            </a:endParaRPr>
          </a:p>
          <a:p>
            <a:pPr algn="just"/>
            <a:r>
              <a:rPr lang="el-GR" sz="3400" dirty="0" smtClean="0">
                <a:solidFill>
                  <a:schemeClr val="tx1"/>
                </a:solidFill>
              </a:rPr>
              <a:t>Η μετανάστευση είναι η μετακίνηση ανθρώπων είτε μεμονωμένα είτε κατά ομάδες για οικονομικούς λόγους (εργασία) ή για εκπαιδευτικούς (σπουδές) ή για κοινωνικούς (ευκαιρίες για πιο ποιοτική ζωή). Τα είδη της μετανάστευσης είναι : </a:t>
            </a:r>
          </a:p>
          <a:p>
            <a:pPr algn="just"/>
            <a:r>
              <a:rPr lang="el-GR" sz="3400" b="1" dirty="0" smtClean="0">
                <a:solidFill>
                  <a:schemeClr val="tx1"/>
                </a:solidFill>
              </a:rPr>
              <a:t>α) εξωτερική </a:t>
            </a:r>
            <a:r>
              <a:rPr lang="el-GR" sz="3400" dirty="0" smtClean="0">
                <a:solidFill>
                  <a:schemeClr val="tx1"/>
                </a:solidFill>
              </a:rPr>
              <a:t>: είναι η μετακίνηση σε άλλη χώρα. Χώρα προέλευσης είναι η χώρα από την οποία μεταναστεύει κάποιος και χώρα υποδοχής εκείνη στην οποία καταλήγει. Αν η μετανάστευση γίνεται προς χώρες της ίδιας ηπείρου, ονομάζεται ηπειρωτική, ενώ προς χώρες άλλης ηπείρου ονομάζεται υπερπόντια.</a:t>
            </a:r>
          </a:p>
          <a:p>
            <a:pPr algn="just"/>
            <a:r>
              <a:rPr lang="el-GR" sz="3400" b="1" dirty="0" smtClean="0">
                <a:solidFill>
                  <a:schemeClr val="tx1"/>
                </a:solidFill>
              </a:rPr>
              <a:t>β) εσωτερική </a:t>
            </a:r>
            <a:r>
              <a:rPr lang="el-GR" sz="3400" dirty="0" smtClean="0">
                <a:solidFill>
                  <a:schemeClr val="tx1"/>
                </a:solidFill>
              </a:rPr>
              <a:t>: είναι η μετακίνηση από μία περιοχή σε άλλη εντός της ίδιας χώρας. Μπορεί να είναι εκούσια όταν γίνεται με τη θέληση των ατόμων ή ακούσια (πρόσφυγες) ή οικολογική για περιβαλλοντικούς λόγους.</a:t>
            </a:r>
          </a:p>
          <a:p>
            <a:pPr algn="just"/>
            <a:endParaRPr lang="el-GR" dirty="0">
              <a:solidFill>
                <a:schemeClr val="tx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548681"/>
            <a:ext cx="7772400" cy="792087"/>
          </a:xfrm>
        </p:spPr>
        <p:txBody>
          <a:bodyPr>
            <a:normAutofit fontScale="90000"/>
          </a:bodyPr>
          <a:lstStyle/>
          <a:p>
            <a:r>
              <a:rPr lang="el-GR" b="1" dirty="0" smtClean="0"/>
              <a:t>12.1.2 Κοινωνικές και οικονομικές συνέπειες </a:t>
            </a:r>
            <a:r>
              <a:rPr lang="el-GR" dirty="0" smtClean="0"/>
              <a:t/>
            </a:r>
            <a:br>
              <a:rPr lang="el-GR" dirty="0" smtClean="0"/>
            </a:br>
            <a:endParaRPr lang="el-GR" dirty="0"/>
          </a:p>
        </p:txBody>
      </p:sp>
      <p:sp>
        <p:nvSpPr>
          <p:cNvPr id="3" name="2 - Υπότιτλος"/>
          <p:cNvSpPr>
            <a:spLocks noGrp="1"/>
          </p:cNvSpPr>
          <p:nvPr>
            <p:ph type="subTitle" idx="1"/>
          </p:nvPr>
        </p:nvSpPr>
        <p:spPr>
          <a:xfrm>
            <a:off x="179512" y="1484784"/>
            <a:ext cx="8712968" cy="4896544"/>
          </a:xfrm>
        </p:spPr>
        <p:txBody>
          <a:bodyPr>
            <a:normAutofit/>
          </a:bodyPr>
          <a:lstStyle/>
          <a:p>
            <a:pPr algn="just"/>
            <a:r>
              <a:rPr lang="el-GR" dirty="0" smtClean="0">
                <a:solidFill>
                  <a:schemeClr val="tx1"/>
                </a:solidFill>
              </a:rPr>
              <a:t>Η μετανάστευση γίνεται αρμονικά εφόσον επιλύει προβλήματα στο εσωτερικό της χώρας προέλευσης και της χώρας υποδοχής, για παράδειγμα όταν μία χώρα υποδοχής ζητά εργατικό δυναμικό, διότι η οικονομία της αναπτύσσεται και όταν η χώρα προέλευσης έχει υψηλή ανεργία. Χρειάζεται κιόλας συντονισμός και από τις δύο χώρες για να μην υπάρχουν προβλήματα, οπότε η μετανάστευση πρέπει να γίνεται σχεδιασμένα.</a:t>
            </a:r>
          </a:p>
          <a:p>
            <a:pPr algn="just"/>
            <a:endParaRPr lang="el-GR" dirty="0" smtClean="0">
              <a:solidFill>
                <a:schemeClr val="tx1"/>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76672"/>
            <a:ext cx="8229600" cy="5904656"/>
          </a:xfrm>
        </p:spPr>
        <p:txBody>
          <a:bodyPr>
            <a:normAutofit fontScale="92500"/>
          </a:bodyPr>
          <a:lstStyle/>
          <a:p>
            <a:pPr algn="just"/>
            <a:r>
              <a:rPr lang="el-GR" dirty="0" smtClean="0"/>
              <a:t>Η μη σχεδιασμένη μετανάστευση έχει συνέπειες και για τον εγχώριο πληθυσμό της χώρας υποδοχής και για τους ίδιους τους μετανάστες, και οικονομικές και κοινωνικές, όπως : </a:t>
            </a:r>
          </a:p>
          <a:p>
            <a:pPr algn="just">
              <a:buNone/>
            </a:pPr>
            <a:r>
              <a:rPr lang="el-GR" dirty="0" smtClean="0"/>
              <a:t>α) αναπτύσσονται απόψεις ότι για την ανεργία ευθύνονται μόνο οι μετανάστες. Η ανεργία οφείλεται κυρίως στην οικονομική κρίση που οδηγεί σε μείωση της παραγωγικής δραστηριότητας και των επενδύσεων. Εξάλλου οι μετανάστες εργάζονται σε τομείς που απαξιούν οι ημεδαποί (π.χ. αγροτικές εργασίες, φροντίδα ηλικιωμένων, οικοδομή κλπ).</a:t>
            </a:r>
          </a:p>
          <a:p>
            <a:endParaRPr lang="el-GR"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04664"/>
            <a:ext cx="8229600" cy="5721499"/>
          </a:xfrm>
        </p:spPr>
        <p:txBody>
          <a:bodyPr/>
          <a:lstStyle/>
          <a:p>
            <a:pPr algn="just">
              <a:buNone/>
            </a:pPr>
            <a:r>
              <a:rPr lang="el-GR" dirty="0" smtClean="0"/>
              <a:t>β) η μετανάστευση οδηγεί στην εκμετάλλευσή τους (κοινωνικό ντόπινγκ), δηλαδή εργάζονται με χαμηλότερες αμοιβές και χωρίς ασφάλιση.</a:t>
            </a:r>
          </a:p>
          <a:p>
            <a:pPr algn="just">
              <a:buNone/>
            </a:pPr>
            <a:endParaRPr lang="el-GR" dirty="0" smtClean="0"/>
          </a:p>
          <a:p>
            <a:pPr algn="just">
              <a:buNone/>
            </a:pPr>
            <a:r>
              <a:rPr lang="el-GR" dirty="0" smtClean="0"/>
              <a:t>γ) τα δικαιώματα των μεταναστών περιορίζονται, κάτι που είναι μεγάλη πρόκληση για τη δημοκρατική πολιτεία, η οποία θα πρέπει να φροντίζει για τα δικαιώματα όλων των πολιτών και των μεταναστών και την πρόσβασή τους σε υπηρεσίες εκπαίδευσης, υγείας κλπ.</a:t>
            </a:r>
          </a:p>
          <a:p>
            <a:pPr algn="just"/>
            <a:endParaRPr lang="el-GR" dirty="0" smtClean="0"/>
          </a:p>
          <a:p>
            <a:endParaRPr lang="el-G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04665"/>
            <a:ext cx="7772400" cy="1080119"/>
          </a:xfrm>
        </p:spPr>
        <p:txBody>
          <a:bodyPr>
            <a:normAutofit fontScale="90000"/>
          </a:bodyPr>
          <a:lstStyle/>
          <a:p>
            <a:r>
              <a:rPr lang="el-GR" b="1" u="sng" dirty="0" smtClean="0"/>
              <a:t>12.2 Οι πρόσφυγες και η συμφωνία Σένγκεν</a:t>
            </a:r>
            <a:r>
              <a:rPr lang="el-GR" dirty="0" smtClean="0"/>
              <a:t/>
            </a:r>
            <a:br>
              <a:rPr lang="el-GR" dirty="0" smtClean="0"/>
            </a:br>
            <a:endParaRPr lang="el-GR" dirty="0"/>
          </a:p>
        </p:txBody>
      </p:sp>
      <p:sp>
        <p:nvSpPr>
          <p:cNvPr id="3" name="2 - Υπότιτλος"/>
          <p:cNvSpPr>
            <a:spLocks noGrp="1"/>
          </p:cNvSpPr>
          <p:nvPr>
            <p:ph type="subTitle" idx="1"/>
          </p:nvPr>
        </p:nvSpPr>
        <p:spPr>
          <a:xfrm>
            <a:off x="467544" y="1484784"/>
            <a:ext cx="8424936" cy="4680520"/>
          </a:xfrm>
        </p:spPr>
        <p:txBody>
          <a:bodyPr>
            <a:normAutofit fontScale="85000" lnSpcReduction="10000"/>
          </a:bodyPr>
          <a:lstStyle/>
          <a:p>
            <a:pPr algn="just"/>
            <a:r>
              <a:rPr lang="el-GR" dirty="0" smtClean="0">
                <a:solidFill>
                  <a:schemeClr val="tx1"/>
                </a:solidFill>
              </a:rPr>
              <a:t>Η διαφορά του πρόσφυγα από το μετανάστη είναι : </a:t>
            </a:r>
          </a:p>
          <a:p>
            <a:pPr algn="just"/>
            <a:r>
              <a:rPr lang="el-GR" dirty="0" smtClean="0">
                <a:solidFill>
                  <a:schemeClr val="tx1"/>
                </a:solidFill>
              </a:rPr>
              <a:t>α) ο πρόσφυγας εγκαταλείπει τη χώρα του για να αποφύγει δίωξη για πολιτικούς, εθνικούς ή θρησκευτικούς λόγους ενώ ο μετανάστης με τη θέλησή του.</a:t>
            </a:r>
          </a:p>
          <a:p>
            <a:pPr algn="just"/>
            <a:r>
              <a:rPr lang="el-GR" dirty="0" smtClean="0">
                <a:solidFill>
                  <a:schemeClr val="tx1"/>
                </a:solidFill>
              </a:rPr>
              <a:t>β) ο πρόσφυγας μπορεί να ζητήσει πολιτικό άσυλο (προστασία) ενώ ο μετανάστης άδεια παραμονής από την χώρα που θα φιλοξενηθεί.</a:t>
            </a:r>
          </a:p>
          <a:p>
            <a:pPr algn="just"/>
            <a:r>
              <a:rPr lang="el-GR" dirty="0" smtClean="0">
                <a:solidFill>
                  <a:schemeClr val="tx1"/>
                </a:solidFill>
              </a:rPr>
              <a:t>Το 1954 με τη συνθήκη της Γενεύης προστατεύονται τα δικαιώματα των προσφύγων. Στο ελληνικό σύνταγμα προβλέπεται ότι «απαγορεύεται» η έκδοση αλλοδαπού ο οποίος διώκεται για τη δράση του υπέρ της ελευθερίας. </a:t>
            </a:r>
            <a:endParaRPr lang="el-GR" dirty="0">
              <a:solidFill>
                <a:schemeClr val="tx1"/>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0"/>
            <a:ext cx="8229600" cy="5577483"/>
          </a:xfrm>
        </p:spPr>
        <p:txBody>
          <a:bodyPr>
            <a:normAutofit lnSpcReduction="10000"/>
          </a:bodyPr>
          <a:lstStyle/>
          <a:p>
            <a:pPr algn="just"/>
            <a:r>
              <a:rPr lang="el-GR" dirty="0" smtClean="0"/>
              <a:t>Στην Ελλάδα υπάρχει επίσης η υπηρεσία ασύλου η οποία ασχολείται με την εξέταση των αιτημάτων ασύλου για τους λόγους που προαναφέραμε.</a:t>
            </a:r>
          </a:p>
          <a:p>
            <a:pPr algn="just"/>
            <a:r>
              <a:rPr lang="el-GR" dirty="0" smtClean="0"/>
              <a:t>Η ανάγκη ελέγχου της μετακίνησης των προσφύγων για την Ευρώπη οδήγησε στη συμφωνία </a:t>
            </a:r>
            <a:r>
              <a:rPr lang="el-GR" dirty="0" err="1" smtClean="0"/>
              <a:t>Σένγκεν</a:t>
            </a:r>
            <a:r>
              <a:rPr lang="el-GR" dirty="0" smtClean="0"/>
              <a:t> (1985) με στόχο την προοδευτική κατάργηση των ελέγχων στα κοινά σύνορα και την ελεύθερη κυκλοφορία των πολιτών των κρατών που υπέγραψαν τη συμφωνία καθώς και η αστυνομική και δικαστική συνεργασία των χωρών αυτών. </a:t>
            </a:r>
          </a:p>
          <a:p>
            <a:pPr>
              <a:buNone/>
            </a:pPr>
            <a:endParaRPr lang="el-GR"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normAutofit fontScale="92500" lnSpcReduction="20000"/>
          </a:bodyPr>
          <a:lstStyle/>
          <a:p>
            <a:pPr algn="just">
              <a:buNone/>
            </a:pPr>
            <a:r>
              <a:rPr lang="el-GR" dirty="0" smtClean="0"/>
              <a:t>    </a:t>
            </a:r>
            <a:r>
              <a:rPr lang="el-GR" b="1" i="1" dirty="0" smtClean="0"/>
              <a:t>Οι κύριοι κανόνες της συμφωνίας αυτής περιλαμβάνουν :</a:t>
            </a:r>
          </a:p>
          <a:p>
            <a:pPr algn="just">
              <a:buNone/>
            </a:pPr>
            <a:r>
              <a:rPr lang="el-GR" dirty="0" smtClean="0"/>
              <a:t>1) άρση ελέγχων στα εσωτερικά σύνορα</a:t>
            </a:r>
          </a:p>
          <a:p>
            <a:pPr algn="just">
              <a:buNone/>
            </a:pPr>
            <a:r>
              <a:rPr lang="el-GR" dirty="0" smtClean="0"/>
              <a:t>2) κοινοί κανόνες για άτομα που διασχίζουν τα σύνορα των κρατών – μελών της Ε.Ε.</a:t>
            </a:r>
          </a:p>
          <a:p>
            <a:pPr algn="just">
              <a:buNone/>
            </a:pPr>
            <a:r>
              <a:rPr lang="el-GR" dirty="0" smtClean="0"/>
              <a:t>3) κοινοί κανόνες για την είσοδο και τη θεώρηση διαβατηρίου για σύντομες διαμονές</a:t>
            </a:r>
          </a:p>
          <a:p>
            <a:pPr algn="just">
              <a:buNone/>
            </a:pPr>
            <a:r>
              <a:rPr lang="el-GR" dirty="0" smtClean="0"/>
              <a:t>4) αστυνομική συνεργασία</a:t>
            </a:r>
          </a:p>
          <a:p>
            <a:pPr algn="just">
              <a:buNone/>
            </a:pPr>
            <a:r>
              <a:rPr lang="el-GR" dirty="0" smtClean="0"/>
              <a:t>5) δικαστική συνεργασία</a:t>
            </a:r>
          </a:p>
          <a:p>
            <a:pPr algn="just">
              <a:buNone/>
            </a:pPr>
            <a:r>
              <a:rPr lang="el-GR" dirty="0" smtClean="0"/>
              <a:t>6) δημιουργία ενός συστήματος πληροφόρησης (</a:t>
            </a:r>
            <a:r>
              <a:rPr lang="el-GR" dirty="0" err="1" smtClean="0"/>
              <a:t>Σένγκεν</a:t>
            </a:r>
            <a:r>
              <a:rPr lang="el-GR" dirty="0" smtClean="0"/>
              <a:t>) που παρέχει σε όλες τις χώρες τις ίδιες πληροφορίες.</a:t>
            </a:r>
          </a:p>
          <a:p>
            <a:endParaRPr lang="el-GR"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188641"/>
            <a:ext cx="7772400" cy="1224135"/>
          </a:xfrm>
        </p:spPr>
        <p:txBody>
          <a:bodyPr>
            <a:normAutofit fontScale="90000"/>
          </a:bodyPr>
          <a:lstStyle/>
          <a:p>
            <a:r>
              <a:rPr lang="el-GR" b="1" u="sng" dirty="0" smtClean="0"/>
              <a:t>12.3   Έλληνες και αλλοδαποί</a:t>
            </a:r>
            <a:r>
              <a:rPr lang="el-GR" dirty="0" smtClean="0"/>
              <a:t/>
            </a:r>
            <a:br>
              <a:rPr lang="el-GR" dirty="0" smtClean="0"/>
            </a:br>
            <a:endParaRPr lang="el-GR" dirty="0"/>
          </a:p>
        </p:txBody>
      </p:sp>
      <p:sp>
        <p:nvSpPr>
          <p:cNvPr id="3" name="2 - Υπότιτλος"/>
          <p:cNvSpPr>
            <a:spLocks noGrp="1"/>
          </p:cNvSpPr>
          <p:nvPr>
            <p:ph type="subTitle" idx="1"/>
          </p:nvPr>
        </p:nvSpPr>
        <p:spPr>
          <a:xfrm>
            <a:off x="899592" y="1268760"/>
            <a:ext cx="7344816" cy="4824536"/>
          </a:xfrm>
        </p:spPr>
        <p:txBody>
          <a:bodyPr>
            <a:normAutofit fontScale="85000" lnSpcReduction="20000"/>
          </a:bodyPr>
          <a:lstStyle/>
          <a:p>
            <a:pPr algn="just"/>
            <a:r>
              <a:rPr lang="el-GR" b="1" dirty="0" smtClean="0">
                <a:solidFill>
                  <a:schemeClr val="tx1"/>
                </a:solidFill>
              </a:rPr>
              <a:t>12.3.1 Η ελληνική ιθαγένεια</a:t>
            </a:r>
            <a:endParaRPr lang="el-GR" dirty="0" smtClean="0">
              <a:solidFill>
                <a:schemeClr val="tx1"/>
              </a:solidFill>
            </a:endParaRPr>
          </a:p>
          <a:p>
            <a:pPr algn="just"/>
            <a:r>
              <a:rPr lang="el-GR" dirty="0" smtClean="0">
                <a:solidFill>
                  <a:schemeClr val="tx1"/>
                </a:solidFill>
              </a:rPr>
              <a:t>Ιθαγένεια ή υπηκοότητα είναι ο νομικός δεσμός ενός προσώπου με ένα κράτος από και προς το οποίο προκύπτουν δικαιώματα και υποχρεώσεις. Η εθνικότητα δηλώνει το δεσμό ενός ατόμου με ένα ορισμένο έθνος. Η ιθαγένεια αποκτάται με δύο τρόπους : α) με βάση τη συγγένεια εξ αίματος ανεξάρτητα από τον τόπο γέννησης, β) με βάση τον τόπο γέννησης.</a:t>
            </a:r>
          </a:p>
          <a:p>
            <a:pPr algn="just"/>
            <a:r>
              <a:rPr lang="el-GR" dirty="0" smtClean="0">
                <a:solidFill>
                  <a:schemeClr val="tx1"/>
                </a:solidFill>
              </a:rPr>
              <a:t> </a:t>
            </a:r>
          </a:p>
          <a:p>
            <a:pPr algn="just"/>
            <a:r>
              <a:rPr lang="el-GR" dirty="0" smtClean="0">
                <a:solidFill>
                  <a:schemeClr val="tx1"/>
                </a:solidFill>
              </a:rPr>
              <a:t> </a:t>
            </a:r>
          </a:p>
          <a:p>
            <a:pPr algn="just"/>
            <a:r>
              <a:rPr lang="el-GR" dirty="0" smtClean="0">
                <a:solidFill>
                  <a:schemeClr val="tx1"/>
                </a:solidFill>
              </a:rPr>
              <a:t> </a:t>
            </a:r>
          </a:p>
          <a:p>
            <a:pPr algn="just"/>
            <a:r>
              <a:rPr lang="el-GR" dirty="0" smtClean="0">
                <a:solidFill>
                  <a:schemeClr val="tx1"/>
                </a:solidFill>
              </a:rPr>
              <a:t> </a:t>
            </a:r>
          </a:p>
          <a:p>
            <a:pPr algn="just"/>
            <a:endParaRPr lang="el-GR" dirty="0">
              <a:solidFill>
                <a:schemeClr val="tx1"/>
              </a:solidFil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04664"/>
            <a:ext cx="8229600" cy="5721499"/>
          </a:xfrm>
        </p:spPr>
        <p:txBody>
          <a:bodyPr>
            <a:normAutofit fontScale="85000" lnSpcReduction="10000"/>
          </a:bodyPr>
          <a:lstStyle/>
          <a:p>
            <a:pPr algn="just">
              <a:buNone/>
            </a:pPr>
            <a:r>
              <a:rPr lang="el-GR" b="1" dirty="0" smtClean="0"/>
              <a:t>12.3.2 Απόκτηση και απώλεια ελληνικής ιθαγένειας </a:t>
            </a:r>
            <a:endParaRPr lang="el-GR" dirty="0" smtClean="0"/>
          </a:p>
          <a:p>
            <a:pPr algn="just"/>
            <a:r>
              <a:rPr lang="el-GR" dirty="0" smtClean="0"/>
              <a:t>Η απόκτηση γίνεται με τη γέννηση, με αναγνώριση, με υιοθεσία, με κατάταξη στις ένοπλες δυνάμεις, με πολιτογράφηση (εγγραφή στα μητρώα πολιτών του κράτους) και με τιμητική πολιτογράφησης (με προεδρικό διάταγμα) για προσφορά σημαντικών υπηρεσιών στη χώρα.</a:t>
            </a:r>
          </a:p>
          <a:p>
            <a:pPr algn="just">
              <a:buNone/>
            </a:pPr>
            <a:endParaRPr lang="el-GR" dirty="0" smtClean="0"/>
          </a:p>
          <a:p>
            <a:pPr algn="just"/>
            <a:r>
              <a:rPr lang="el-GR" dirty="0" smtClean="0"/>
              <a:t>Η απώλεια της ελληνικής ιθαγένειας μπορεί να γίνει με κτήση αλλοδαπής ιθαγένειας, με έκπτωση (όταν κάποιος ενεργεί προς όφελος αλλοδαπού κράτους) και με δήλωση αποποίησης (με την ενηλικίωση το άτομο δηλώνει ότι δεν επιθυμεί να φέρει την ελληνική ιθαγένεια εξαιτίας της διαμονής του σε άλλη χώρα).</a:t>
            </a:r>
          </a:p>
          <a:p>
            <a:pPr algn="just">
              <a:buNone/>
            </a:pPr>
            <a:endParaRPr lang="el-GR"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3568" y="404664"/>
            <a:ext cx="7772400" cy="936103"/>
          </a:xfrm>
        </p:spPr>
        <p:txBody>
          <a:bodyPr>
            <a:normAutofit fontScale="90000"/>
          </a:bodyPr>
          <a:lstStyle/>
          <a:p>
            <a:r>
              <a:rPr lang="el-GR" sz="4000" b="1" u="sng" dirty="0" smtClean="0"/>
              <a:t>12.4 Δημοκρατικές αρχές για την κοινωνική συμβίωση</a:t>
            </a:r>
            <a:r>
              <a:rPr lang="el-GR" dirty="0" smtClean="0"/>
              <a:t/>
            </a:r>
            <a:br>
              <a:rPr lang="el-GR" dirty="0" smtClean="0"/>
            </a:br>
            <a:endParaRPr lang="el-GR" dirty="0"/>
          </a:p>
        </p:txBody>
      </p:sp>
      <p:sp>
        <p:nvSpPr>
          <p:cNvPr id="3" name="2 - Υπότιτλος"/>
          <p:cNvSpPr>
            <a:spLocks noGrp="1"/>
          </p:cNvSpPr>
          <p:nvPr>
            <p:ph type="subTitle" idx="1"/>
          </p:nvPr>
        </p:nvSpPr>
        <p:spPr>
          <a:xfrm>
            <a:off x="539552" y="1556792"/>
            <a:ext cx="8136904" cy="4752528"/>
          </a:xfrm>
        </p:spPr>
        <p:txBody>
          <a:bodyPr>
            <a:normAutofit fontScale="85000" lnSpcReduction="20000"/>
          </a:bodyPr>
          <a:lstStyle/>
          <a:p>
            <a:pPr algn="just"/>
            <a:r>
              <a:rPr lang="el-GR" sz="3800" b="1" dirty="0" smtClean="0">
                <a:solidFill>
                  <a:schemeClr val="tx1"/>
                </a:solidFill>
              </a:rPr>
              <a:t>12.4.1 Αλληλεγγύη και δικαιοσύνη</a:t>
            </a:r>
          </a:p>
          <a:p>
            <a:pPr algn="just"/>
            <a:endParaRPr lang="el-GR" sz="3800" dirty="0" smtClean="0">
              <a:solidFill>
                <a:schemeClr val="tx1"/>
              </a:solidFill>
            </a:endParaRPr>
          </a:p>
          <a:p>
            <a:pPr algn="just"/>
            <a:r>
              <a:rPr lang="el-GR" sz="3800" dirty="0" smtClean="0">
                <a:solidFill>
                  <a:schemeClr val="tx1"/>
                </a:solidFill>
              </a:rPr>
              <a:t>Η αλληλεγγύη και η δικαιοσύνη αποτελούν βάσεις για την ομαλή κοινωνική συμβίωση. Η αλληλεγγύη αποκτά ουσιαστική και καθολική υπόσταση στο </a:t>
            </a:r>
            <a:r>
              <a:rPr lang="el-GR" sz="3800" b="1" dirty="0" smtClean="0">
                <a:solidFill>
                  <a:schemeClr val="tx1"/>
                </a:solidFill>
              </a:rPr>
              <a:t>κράτος δικαίου</a:t>
            </a:r>
            <a:r>
              <a:rPr lang="el-GR" sz="3800" dirty="0" smtClean="0">
                <a:solidFill>
                  <a:schemeClr val="tx1"/>
                </a:solidFill>
              </a:rPr>
              <a:t> και το </a:t>
            </a:r>
            <a:r>
              <a:rPr lang="el-GR" sz="3800" b="1" dirty="0" smtClean="0">
                <a:solidFill>
                  <a:schemeClr val="tx1"/>
                </a:solidFill>
              </a:rPr>
              <a:t>δημοκρατικό πολίτευμα</a:t>
            </a:r>
            <a:r>
              <a:rPr lang="el-GR" sz="3800" dirty="0" smtClean="0">
                <a:solidFill>
                  <a:schemeClr val="tx1"/>
                </a:solidFill>
              </a:rPr>
              <a:t> που προϋποθέτει την </a:t>
            </a:r>
            <a:r>
              <a:rPr lang="el-GR" sz="3800" b="1" dirty="0" smtClean="0">
                <a:solidFill>
                  <a:schemeClr val="tx1"/>
                </a:solidFill>
              </a:rPr>
              <a:t>ελευθερία</a:t>
            </a:r>
            <a:r>
              <a:rPr lang="el-GR" sz="3800" dirty="0" smtClean="0">
                <a:solidFill>
                  <a:schemeClr val="tx1"/>
                </a:solidFill>
              </a:rPr>
              <a:t> και την </a:t>
            </a:r>
            <a:r>
              <a:rPr lang="el-GR" sz="3800" b="1" dirty="0" smtClean="0">
                <a:solidFill>
                  <a:schemeClr val="tx1"/>
                </a:solidFill>
              </a:rPr>
              <a:t>ισότητα</a:t>
            </a:r>
            <a:r>
              <a:rPr lang="el-GR" sz="3800" dirty="0" smtClean="0">
                <a:solidFill>
                  <a:schemeClr val="tx1"/>
                </a:solidFill>
              </a:rPr>
              <a:t>.</a:t>
            </a:r>
          </a:p>
          <a:p>
            <a:pPr algn="just"/>
            <a:endParaRPr lang="el-GR" sz="3800" dirty="0" smtClean="0">
              <a:solidFill>
                <a:schemeClr val="tx1"/>
              </a:solidFill>
            </a:endParaRPr>
          </a:p>
          <a:p>
            <a:pPr algn="just"/>
            <a:r>
              <a:rPr lang="el-GR" sz="3800" dirty="0" smtClean="0">
                <a:solidFill>
                  <a:schemeClr val="tx1"/>
                </a:solidFill>
              </a:rPr>
              <a:t> </a:t>
            </a:r>
          </a:p>
          <a:p>
            <a:pPr algn="just"/>
            <a:endParaRPr lang="el-GR" dirty="0">
              <a:solidFill>
                <a:schemeClr val="tx1"/>
              </a:solidFil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908720"/>
            <a:ext cx="8229600" cy="5217443"/>
          </a:xfrm>
        </p:spPr>
        <p:txBody>
          <a:bodyPr>
            <a:normAutofit lnSpcReduction="10000"/>
          </a:bodyPr>
          <a:lstStyle/>
          <a:p>
            <a:pPr algn="just"/>
            <a:r>
              <a:rPr lang="el-GR" dirty="0" smtClean="0"/>
              <a:t>Το κράτος δικαίου δεν είναι το «δίκαιο κράτος». Είναι το κράτος στο οποίο οι σχέσεις των πολιτών στηρίζονται και ρυθμίζονται από το Σύνταγμα και τους νόμους. Το κράτος δικαίου προστατεύει πρωταρχικά τον αδύναμο. Το κράτος δικαίου, στις σύγχρονες κοινωνίες είναι ένας μηχανισμός που περιορίζει τον εγωισμό και την ιδιοτέλεια των ανθρώπων κατά τη διεκδίκηση των συμφερόντων τους προς όφελος του κοινού καλού.</a:t>
            </a:r>
          </a:p>
          <a:p>
            <a:endParaRPr lang="el-GR"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404664"/>
            <a:ext cx="8229600" cy="6048672"/>
          </a:xfrm>
        </p:spPr>
        <p:txBody>
          <a:bodyPr>
            <a:normAutofit fontScale="92500" lnSpcReduction="10000"/>
          </a:bodyPr>
          <a:lstStyle/>
          <a:p>
            <a:pPr algn="just">
              <a:buNone/>
            </a:pPr>
            <a:r>
              <a:rPr lang="el-GR" sz="3400" b="1" dirty="0" smtClean="0"/>
              <a:t>12.4.2 Σεβασμός του «Άλλου» και ανεκτικότητα</a:t>
            </a:r>
          </a:p>
          <a:p>
            <a:pPr algn="just">
              <a:buNone/>
            </a:pPr>
            <a:endParaRPr lang="el-GR" dirty="0" smtClean="0"/>
          </a:p>
          <a:p>
            <a:pPr algn="just"/>
            <a:r>
              <a:rPr lang="el-GR" dirty="0" smtClean="0"/>
              <a:t>Στις σύγχρονες κοινωνίες συμβιώνουν άνθρωποι με διαφορετικές αξίες, κουλτούρες, αντιλήψεις και πεποιθήσεις. Η ομαλή και αρμονική συμβίωση όλων αυτών των ανθρώπων δεν μπορεί να καταστεί δυνατή, χωρίς τον </a:t>
            </a:r>
            <a:r>
              <a:rPr lang="el-GR" b="1" dirty="0" smtClean="0"/>
              <a:t>σεβασμό στον «Άλλο»</a:t>
            </a:r>
            <a:r>
              <a:rPr lang="el-GR" dirty="0" smtClean="0"/>
              <a:t> και χωρίς την </a:t>
            </a:r>
            <a:r>
              <a:rPr lang="el-GR" b="1" dirty="0" smtClean="0"/>
              <a:t>ανεκτικότητα στη διαφορετικότητα</a:t>
            </a:r>
            <a:r>
              <a:rPr lang="el-GR" dirty="0" smtClean="0"/>
              <a:t>. Ο «Άλλος» είναι ο διαφορετικός συνάνθρωπός μας στην κοινωνία, ο οποίος μπορεί να ασπάζεται διαφορετικό θρησκευτικό δόγμα, διαφορετικές αντιλήψεις για τη ζωή, διαφορετική ιδεολογία. </a:t>
            </a:r>
          </a:p>
          <a:p>
            <a:pPr algn="just">
              <a:buNone/>
            </a:pPr>
            <a:endParaRPr lang="el-GR" dirty="0" smtClean="0"/>
          </a:p>
          <a:p>
            <a:pPr algn="just">
              <a:buNone/>
            </a:pPr>
            <a:endParaRPr lang="el-GR" dirty="0" smtClean="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980728"/>
            <a:ext cx="8229600" cy="5145435"/>
          </a:xfrm>
        </p:spPr>
        <p:txBody>
          <a:bodyPr>
            <a:normAutofit lnSpcReduction="10000"/>
          </a:bodyPr>
          <a:lstStyle/>
          <a:p>
            <a:r>
              <a:rPr lang="el-GR" dirty="0" smtClean="0"/>
              <a:t>Οι διαιρετικές λογικές μέσα σε μια κοινωνία έχουν φέρει, στο παρελθόν, ολέθρια αποτελέσματα (ναζιστική θηριωδία Β' Παγκοσμίου Πολέμου κατά των Εβραίων). Ο σεβασμός στον «Άλλο», που είναι διαφορετικός, κατοχυρώνεται έμπρακτα μέσα από την ισότιμη συμμετοχή του στα κοινά, την ισότιμη πρόσβασή του στην εκπαίδευση και την υγεία, την δυνατότητά του να ασκήσει κάθε δικαίωμά του, όπως προκύπτει από το Σύνταγμα και τους νόμους.</a:t>
            </a:r>
          </a:p>
          <a:p>
            <a:endParaRPr lang="el-GR"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404665"/>
            <a:ext cx="7772400" cy="1008111"/>
          </a:xfrm>
        </p:spPr>
        <p:txBody>
          <a:bodyPr>
            <a:normAutofit fontScale="90000"/>
          </a:bodyPr>
          <a:lstStyle/>
          <a:p>
            <a:r>
              <a:rPr lang="el-GR" b="1" u="sng" dirty="0" smtClean="0"/>
              <a:t>12.4 Δημοκρατικές αρχές για την κοινωνική συμβίωση </a:t>
            </a:r>
            <a:r>
              <a:rPr lang="el-GR" dirty="0" smtClean="0"/>
              <a:t/>
            </a:r>
            <a:br>
              <a:rPr lang="el-GR" dirty="0" smtClean="0"/>
            </a:br>
            <a:endParaRPr lang="el-GR" dirty="0"/>
          </a:p>
        </p:txBody>
      </p:sp>
      <p:sp>
        <p:nvSpPr>
          <p:cNvPr id="3" name="2 - Υπότιτλος"/>
          <p:cNvSpPr>
            <a:spLocks noGrp="1"/>
          </p:cNvSpPr>
          <p:nvPr>
            <p:ph type="subTitle" idx="1"/>
          </p:nvPr>
        </p:nvSpPr>
        <p:spPr>
          <a:xfrm>
            <a:off x="323528" y="1484784"/>
            <a:ext cx="8424936" cy="4752528"/>
          </a:xfrm>
        </p:spPr>
        <p:txBody>
          <a:bodyPr>
            <a:normAutofit fontScale="92500" lnSpcReduction="20000"/>
          </a:bodyPr>
          <a:lstStyle/>
          <a:p>
            <a:pPr algn="just"/>
            <a:r>
              <a:rPr lang="el-GR" b="1" dirty="0" smtClean="0">
                <a:solidFill>
                  <a:schemeClr val="tx1"/>
                </a:solidFill>
              </a:rPr>
              <a:t>12.4.3 Πνεύμα διαλόγου και συνεργασίας </a:t>
            </a:r>
            <a:endParaRPr lang="el-GR" dirty="0" smtClean="0">
              <a:solidFill>
                <a:schemeClr val="tx1"/>
              </a:solidFill>
            </a:endParaRPr>
          </a:p>
          <a:p>
            <a:pPr algn="just"/>
            <a:endParaRPr lang="el-GR" dirty="0" smtClean="0">
              <a:solidFill>
                <a:schemeClr val="tx1"/>
              </a:solidFill>
            </a:endParaRPr>
          </a:p>
          <a:p>
            <a:pPr algn="just"/>
            <a:r>
              <a:rPr lang="el-GR" dirty="0" smtClean="0">
                <a:solidFill>
                  <a:schemeClr val="tx1"/>
                </a:solidFill>
              </a:rPr>
              <a:t>Ο διάλογος και η συνεργασία είναι απαραίτητες προϋποθέσεις για την ομαλή κοινωνική συμβίωση. Αποτελούν συστατικά στοιχεία της δημοκρατικής πολιτείας. Η ανυπαρξία διαλόγου και συνεργασίας οδηγεί στον ολοκληρωτισμό. Τα μέλη μιας κοινωνίας ανεξαρτήτως θρησκεύματος, εθνικότητας κτλ. πρέπει να συνδιαλέγονται και να συνεργάζονται. Διαφορετικά, η δημοκρατία θα χάσει την ουσία της.</a:t>
            </a:r>
          </a:p>
          <a:p>
            <a:pPr algn="just"/>
            <a:r>
              <a:rPr lang="el-GR" dirty="0" smtClean="0">
                <a:solidFill>
                  <a:schemeClr val="tx1"/>
                </a:solidFill>
              </a:rPr>
              <a:t>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0"/>
            <a:ext cx="8229600" cy="5577483"/>
          </a:xfrm>
        </p:spPr>
        <p:txBody>
          <a:bodyPr>
            <a:normAutofit/>
          </a:bodyPr>
          <a:lstStyle/>
          <a:p>
            <a:pPr algn="just">
              <a:buNone/>
            </a:pPr>
            <a:r>
              <a:rPr lang="el-GR" b="1" dirty="0" smtClean="0"/>
              <a:t>   12.4.4 Ειρηνική επίλυση διαφορών (προσώπων, ομάδων, κρατών)</a:t>
            </a:r>
          </a:p>
          <a:p>
            <a:pPr algn="just">
              <a:buNone/>
            </a:pPr>
            <a:endParaRPr lang="el-GR" dirty="0" smtClean="0"/>
          </a:p>
          <a:p>
            <a:pPr algn="just"/>
            <a:r>
              <a:rPr lang="el-GR" dirty="0" smtClean="0"/>
              <a:t>Η ειρηνική επίλυση των διαφορών αφορά όλους, πρόσωπα, ομάδες και κράτη. Ο διάλογος, ο συμβιβασμός, η διαιτησία ή ακόμη και η προσφυγή στα δικαστήρια οφείλουν να εξοβελίζουν τις όποιες διαθέσεις βίας. </a:t>
            </a:r>
          </a:p>
          <a:p>
            <a:endParaRPr lang="el-GR" dirty="0" smtClean="0"/>
          </a:p>
          <a:p>
            <a:endParaRPr lang="el-GR"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764704"/>
            <a:ext cx="8229600" cy="5361459"/>
          </a:xfrm>
        </p:spPr>
        <p:txBody>
          <a:bodyPr>
            <a:normAutofit/>
          </a:bodyPr>
          <a:lstStyle/>
          <a:p>
            <a:pPr algn="just"/>
            <a:r>
              <a:rPr lang="el-GR" dirty="0" smtClean="0"/>
              <a:t>Όσον αφορά τις διαφορές μεταξύ κρατών, ο </a:t>
            </a:r>
            <a:r>
              <a:rPr lang="el-GR" dirty="0" err="1" smtClean="0"/>
              <a:t>Κλαούζεβιτς</a:t>
            </a:r>
            <a:r>
              <a:rPr lang="el-GR" dirty="0" smtClean="0"/>
              <a:t> όρισε τον πόλεμο ως «συνέχιση της πολιτικής με άλλα μέσα». Στην πραγματικότητα, ο πόλεμος είναι η αποτυχία της πολιτικής. Ο πόλεμος δημιουργεί πολύ περισσότερα προβλήματα από όσα υποτίθεται ότι λύνει. Γι’ αυτό και πρέπει να εξαντλούνται όλες οι προσπάθειες για «</a:t>
            </a:r>
            <a:r>
              <a:rPr lang="el-GR" b="1" dirty="0" smtClean="0"/>
              <a:t>ειρηνική επίλυση των διαφορών</a:t>
            </a:r>
            <a:r>
              <a:rPr lang="el-GR" dirty="0" smtClean="0"/>
              <a:t>» στο πλαίσιο του Οργανισμού Ηνωμένων Εθνών.</a:t>
            </a:r>
          </a:p>
          <a:p>
            <a:endParaRPr lang="el-GR"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normAutofit fontScale="90000"/>
          </a:bodyPr>
          <a:lstStyle/>
          <a:p>
            <a:r>
              <a:rPr lang="el-GR" b="1" dirty="0" smtClean="0"/>
              <a:t>12.5 Ο ελληνισμός της διασποράς</a:t>
            </a:r>
            <a:r>
              <a:rPr lang="el-GR" dirty="0" smtClean="0"/>
              <a:t/>
            </a:r>
            <a:br>
              <a:rPr lang="el-GR" dirty="0" smtClean="0"/>
            </a:br>
            <a:endParaRPr lang="el-GR" dirty="0"/>
          </a:p>
        </p:txBody>
      </p:sp>
      <p:sp>
        <p:nvSpPr>
          <p:cNvPr id="3" name="2 - Θέση περιεχομένου"/>
          <p:cNvSpPr>
            <a:spLocks noGrp="1"/>
          </p:cNvSpPr>
          <p:nvPr>
            <p:ph idx="1"/>
          </p:nvPr>
        </p:nvSpPr>
        <p:spPr>
          <a:xfrm>
            <a:off x="457200" y="980728"/>
            <a:ext cx="8229600" cy="5544616"/>
          </a:xfrm>
        </p:spPr>
        <p:txBody>
          <a:bodyPr>
            <a:normAutofit fontScale="85000" lnSpcReduction="20000"/>
          </a:bodyPr>
          <a:lstStyle/>
          <a:p>
            <a:pPr algn="just">
              <a:buNone/>
            </a:pPr>
            <a:r>
              <a:rPr lang="el-GR" dirty="0" smtClean="0"/>
              <a:t>     Σήμερα, Έλληνες ζουν έξω από τα σύνορα της χώρας μας σε όλα τα μήκη και τα πλάτη του πλανήτη. Πρόκειται για τον «ελληνισμό της διασποράς». Υπάρχουν κάποια κοινά στοιχεία που τους ενώνουν και τους βοηθούν να διατηρήσουν την εθνική τους ταυτότητα :</a:t>
            </a:r>
          </a:p>
          <a:p>
            <a:pPr algn="just">
              <a:buNone/>
            </a:pPr>
            <a:r>
              <a:rPr lang="el-GR" dirty="0" smtClean="0"/>
              <a:t>α) </a:t>
            </a:r>
            <a:r>
              <a:rPr lang="el-GR" b="1" dirty="0" smtClean="0"/>
              <a:t>Η τήρηση των δεσμών τους με την Ελλάδα</a:t>
            </a:r>
            <a:r>
              <a:rPr lang="el-GR" dirty="0" smtClean="0"/>
              <a:t> : πολιτιστικές εκδηλώσεις και τουριστικές επισκέψεις επενδύσεις, δημιουργία επιχειρήσεων και προοπτικές για την ελληνική οικονομία. </a:t>
            </a:r>
          </a:p>
          <a:p>
            <a:pPr algn="just">
              <a:buNone/>
            </a:pPr>
            <a:r>
              <a:rPr lang="el-GR" dirty="0" smtClean="0"/>
              <a:t>β) </a:t>
            </a:r>
            <a:r>
              <a:rPr lang="el-GR" b="1" dirty="0" smtClean="0"/>
              <a:t>Η ορθόδοξη Εκκλησία</a:t>
            </a:r>
            <a:r>
              <a:rPr lang="el-GR" dirty="0" smtClean="0"/>
              <a:t>. Ανεξάρτητα από τις θρησκευτικές πεποιθήσεις του καθενός, η ορθόδοξη εκκλησία διαθέτει την οργάνωση και τα μέσα για να φτιάξει σχολεία, νοσοκομεία και να αποτελέσει σημείο συνάντησης και αναφοράς των Ελλήνων της διασποράς.</a:t>
            </a:r>
          </a:p>
          <a:p>
            <a:pPr>
              <a:buNone/>
            </a:pPr>
            <a:endParaRPr lang="el-GR"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620688"/>
            <a:ext cx="8229600" cy="5505475"/>
          </a:xfrm>
        </p:spPr>
        <p:txBody>
          <a:bodyPr>
            <a:normAutofit fontScale="85000" lnSpcReduction="10000"/>
          </a:bodyPr>
          <a:lstStyle/>
          <a:p>
            <a:pPr algn="just">
              <a:buNone/>
            </a:pPr>
            <a:r>
              <a:rPr lang="el-GR" dirty="0" smtClean="0"/>
              <a:t>    Οι κοινότητες των Ελλήνων στο εξωτερικό ονομάζονται </a:t>
            </a:r>
            <a:r>
              <a:rPr lang="el-GR" b="1" dirty="0" smtClean="0"/>
              <a:t>παροικίες </a:t>
            </a:r>
            <a:r>
              <a:rPr lang="el-GR" dirty="0" smtClean="0"/>
              <a:t>(το σύνολο και η οργάνωση ομοεθνών που κατοικούν σε ξένη χώρα). Οι Έλληνες δημιούργησαν παροικίες σε πολλά μέρη (Ιταλία, Γαλλία, Γερμανία, Αγγλία, Πολωνία, Κορσική, Αιθιοπία, Η.Π.Α., Αυστραλία, Βόρεια Αμερική, Γερμανία). </a:t>
            </a:r>
          </a:p>
          <a:p>
            <a:pPr algn="just">
              <a:buNone/>
            </a:pPr>
            <a:endParaRPr lang="el-GR" dirty="0" smtClean="0"/>
          </a:p>
          <a:p>
            <a:pPr algn="just">
              <a:buNone/>
            </a:pPr>
            <a:r>
              <a:rPr lang="el-GR" dirty="0" smtClean="0"/>
              <a:t>    Ο </a:t>
            </a:r>
            <a:r>
              <a:rPr lang="el-GR" b="1" dirty="0" smtClean="0"/>
              <a:t>Παρευξείνιος Ελληνισμός</a:t>
            </a:r>
            <a:r>
              <a:rPr lang="el-GR" dirty="0" smtClean="0"/>
              <a:t> είναι ο ελληνισμός που ζει σε περιοχές γύρω από τον Εύξεινο Πόντο ή κοντά σε αυτόν. Ο ελληνισμός στον Πόντο συρρικνώθηκε, λόγω της γενοκτονίας των Ελλήνων του Πόντου την περίοδο 1916-1923 από το </a:t>
            </a:r>
            <a:r>
              <a:rPr lang="el-GR" dirty="0" err="1" smtClean="0"/>
              <a:t>παντουρκικό</a:t>
            </a:r>
            <a:r>
              <a:rPr lang="el-GR" dirty="0" smtClean="0"/>
              <a:t> κίνημα, το οποίο είχε σκοπό τη δημιουργία μιας Τουρκίας στην οποία δεν θα υπήρχε κανένα άλλο έθνος εκτός από το τουρκικό. </a:t>
            </a:r>
          </a:p>
          <a:p>
            <a:endParaRPr lang="el-G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836712"/>
            <a:ext cx="8229600" cy="5289451"/>
          </a:xfrm>
        </p:spPr>
        <p:txBody>
          <a:bodyPr>
            <a:normAutofit lnSpcReduction="10000"/>
          </a:bodyPr>
          <a:lstStyle/>
          <a:p>
            <a:pPr algn="just"/>
            <a:r>
              <a:rPr lang="el-GR" dirty="0" smtClean="0"/>
              <a:t>Ο </a:t>
            </a:r>
            <a:r>
              <a:rPr lang="el-GR" b="1" dirty="0" smtClean="0"/>
              <a:t>ελληνισμός της Αλβανίας</a:t>
            </a:r>
            <a:r>
              <a:rPr lang="el-GR" dirty="0" smtClean="0"/>
              <a:t> είναι και αυτός ενεργός και οργανωμένος σε κοινότητες αν και έχει συρρικνωθεί λόγω της μετανάστευσης πολλών ομογενών στην Ελλάδα για σπουδές και εργασία. </a:t>
            </a:r>
          </a:p>
          <a:p>
            <a:pPr algn="just"/>
            <a:r>
              <a:rPr lang="el-GR" dirty="0" smtClean="0"/>
              <a:t>Ο ελληνισμός της διασποράς μπορεί, με πολιτική βούληση και σχεδιασμό, αφενός να προσφέρει ακόμη περισσότερα στην οικονομική ανάπτυξη της Ελλάδας και αφετέρου να διαδώσει τον ελληνικό πολιτισμό στα πέρατα της οικουμένης.</a:t>
            </a:r>
          </a:p>
          <a:p>
            <a:endParaRPr lang="el-GR"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ctrTitle"/>
          </p:nvPr>
        </p:nvSpPr>
        <p:spPr>
          <a:xfrm>
            <a:off x="685800" y="548680"/>
            <a:ext cx="7772400" cy="1440160"/>
          </a:xfrm>
        </p:spPr>
        <p:txBody>
          <a:bodyPr>
            <a:normAutofit fontScale="90000"/>
          </a:bodyPr>
          <a:lstStyle/>
          <a:p>
            <a:r>
              <a:rPr lang="el-GR" sz="3600" b="1" dirty="0" smtClean="0"/>
              <a:t>12.6   Έλληνες ευεργέτες και μεγάλες προσωπικότητες του Ελληνισμού</a:t>
            </a:r>
            <a:r>
              <a:rPr lang="el-GR" dirty="0" smtClean="0"/>
              <a:t/>
            </a:r>
            <a:br>
              <a:rPr lang="el-GR" dirty="0" smtClean="0"/>
            </a:br>
            <a:endParaRPr lang="el-GR" dirty="0"/>
          </a:p>
        </p:txBody>
      </p:sp>
      <p:sp>
        <p:nvSpPr>
          <p:cNvPr id="3" name="2 - Υπότιτλος"/>
          <p:cNvSpPr>
            <a:spLocks noGrp="1"/>
          </p:cNvSpPr>
          <p:nvPr>
            <p:ph type="subTitle" idx="1"/>
          </p:nvPr>
        </p:nvSpPr>
        <p:spPr>
          <a:xfrm>
            <a:off x="899592" y="1628800"/>
            <a:ext cx="7488832" cy="4464496"/>
          </a:xfrm>
        </p:spPr>
        <p:txBody>
          <a:bodyPr>
            <a:normAutofit fontScale="25000" lnSpcReduction="20000"/>
          </a:bodyPr>
          <a:lstStyle/>
          <a:p>
            <a:pPr algn="just"/>
            <a:r>
              <a:rPr lang="el-GR" sz="9600" dirty="0" smtClean="0">
                <a:solidFill>
                  <a:schemeClr val="tx1"/>
                </a:solidFill>
              </a:rPr>
              <a:t>Η έννοια της ευεργεσίας συνδέεται με τον </a:t>
            </a:r>
            <a:r>
              <a:rPr lang="el-GR" sz="9600" b="1" dirty="0" smtClean="0">
                <a:solidFill>
                  <a:schemeClr val="tx1"/>
                </a:solidFill>
              </a:rPr>
              <a:t>θεσμό της χορηγίας</a:t>
            </a:r>
            <a:r>
              <a:rPr lang="el-GR" sz="9600" dirty="0" smtClean="0">
                <a:solidFill>
                  <a:schemeClr val="tx1"/>
                </a:solidFill>
              </a:rPr>
              <a:t> στην Αρχαία Ελλάδα. Πλούσιοι πολίτες χρηματοδοτούσαν διάφορες λειτουργίες της πόλης (χορηγία, γυμνασιαρχία, τριηραρχία, εστίαση) και ανακηρύσσονταν ευεργέτες. Η </a:t>
            </a:r>
            <a:r>
              <a:rPr lang="el-GR" sz="9600" b="1" dirty="0" smtClean="0">
                <a:solidFill>
                  <a:schemeClr val="tx1"/>
                </a:solidFill>
              </a:rPr>
              <a:t>προσφορά</a:t>
            </a:r>
            <a:r>
              <a:rPr lang="el-GR" sz="9600" dirty="0" smtClean="0">
                <a:solidFill>
                  <a:schemeClr val="tx1"/>
                </a:solidFill>
              </a:rPr>
              <a:t> πλουσίων Ελλήνων κατευθύνθηκε, κυρίως, προς </a:t>
            </a:r>
            <a:r>
              <a:rPr lang="el-GR" sz="9600" b="1" dirty="0" smtClean="0">
                <a:solidFill>
                  <a:schemeClr val="tx1"/>
                </a:solidFill>
              </a:rPr>
              <a:t>τρεις τόπους</a:t>
            </a:r>
            <a:r>
              <a:rPr lang="el-GR" sz="9600" dirty="0" smtClean="0">
                <a:solidFill>
                  <a:schemeClr val="tx1"/>
                </a:solidFill>
              </a:rPr>
              <a:t>: </a:t>
            </a:r>
          </a:p>
          <a:p>
            <a:pPr marL="1371600" lvl="0" indent="-1371600" algn="l"/>
            <a:r>
              <a:rPr lang="el-GR" sz="9600" dirty="0" smtClean="0">
                <a:solidFill>
                  <a:schemeClr val="tx1"/>
                </a:solidFill>
              </a:rPr>
              <a:t>1. Τον τόπο κατοικίας, δηλαδή την παροικία που ζούσαν οι ευεργέτες. </a:t>
            </a:r>
          </a:p>
          <a:p>
            <a:pPr lvl="0" algn="just"/>
            <a:r>
              <a:rPr lang="el-GR" sz="9600" dirty="0" smtClean="0">
                <a:solidFill>
                  <a:schemeClr val="tx1"/>
                </a:solidFill>
              </a:rPr>
              <a:t>2. Τον τόπο καταγωγής τους, των ιδίων ή των προγόνων τους. </a:t>
            </a:r>
          </a:p>
          <a:p>
            <a:pPr lvl="0" algn="just"/>
            <a:r>
              <a:rPr lang="el-GR" sz="9600" dirty="0" smtClean="0">
                <a:solidFill>
                  <a:schemeClr val="tx1"/>
                </a:solidFill>
              </a:rPr>
              <a:t>3. Την Αθήνα, που από τις 13 Δεκεμβρίου 1833, έγινε πρωτεύουσα του κράτους.</a:t>
            </a:r>
          </a:p>
          <a:p>
            <a:pPr algn="just"/>
            <a:r>
              <a:rPr lang="el-GR" sz="9600" dirty="0" smtClean="0">
                <a:solidFill>
                  <a:schemeClr val="tx1"/>
                </a:solidFill>
              </a:rPr>
              <a:t> </a:t>
            </a:r>
          </a:p>
          <a:p>
            <a:r>
              <a:rPr lang="el-GR" dirty="0" smtClean="0">
                <a:solidFill>
                  <a:schemeClr val="tx1"/>
                </a:solidFill>
              </a:rPr>
              <a:t> </a:t>
            </a:r>
          </a:p>
          <a:p>
            <a:r>
              <a:rPr lang="el-GR" dirty="0" smtClean="0">
                <a:solidFill>
                  <a:schemeClr val="tx1"/>
                </a:solidFill>
              </a:rPr>
              <a:t> </a:t>
            </a:r>
          </a:p>
          <a:p>
            <a:r>
              <a:rPr lang="el-GR" dirty="0" smtClean="0">
                <a:solidFill>
                  <a:schemeClr val="tx1"/>
                </a:solidFill>
              </a:rPr>
              <a:t> </a:t>
            </a:r>
          </a:p>
          <a:p>
            <a:r>
              <a:rPr lang="el-GR" dirty="0" smtClean="0">
                <a:solidFill>
                  <a:schemeClr val="tx1"/>
                </a:solidFill>
              </a:rPr>
              <a:t> </a:t>
            </a:r>
          </a:p>
          <a:p>
            <a:r>
              <a:rPr lang="el-GR" dirty="0" smtClean="0">
                <a:solidFill>
                  <a:schemeClr val="tx1"/>
                </a:solidFill>
              </a:rPr>
              <a:t> </a:t>
            </a:r>
          </a:p>
          <a:p>
            <a:endParaRPr lang="el-GR"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548680"/>
            <a:ext cx="8229600" cy="5832648"/>
          </a:xfrm>
        </p:spPr>
        <p:txBody>
          <a:bodyPr>
            <a:normAutofit/>
          </a:bodyPr>
          <a:lstStyle/>
          <a:p>
            <a:pPr algn="just"/>
            <a:r>
              <a:rPr lang="el-GR" dirty="0" smtClean="0"/>
              <a:t>Οι ευεργέτες της πατρίδας είναι πολλοί. Κάποιοι διέθεσαν μέρος ή ολόκληρη την περιουσία τους στην πατρίδα. Ορισμένοι, όπως ο </a:t>
            </a:r>
            <a:r>
              <a:rPr lang="el-GR" dirty="0" err="1" smtClean="0"/>
              <a:t>Καπλάνης</a:t>
            </a:r>
            <a:r>
              <a:rPr lang="el-GR" dirty="0" smtClean="0"/>
              <a:t> και οι Ζωσιμάδες, προτίμησαν να μείνουν άγαμοι για να μην ελαττωθεί ο πλούτος που θα κληροδοτούσαν στον τόπο. Προσέφεραν χρήματα για σχολεία, εκκλησίες, δημόσια κτίρια, βιβλιοθήκες, νοσοκομεία, στάδια, εξοπλισμό, χρήματα στο κράτος κτλ. Χωρίς πρόθεση να αδικήσουμε την προσφορά τους αναφέρουμε ενδεικτικά: </a:t>
            </a:r>
          </a:p>
          <a:p>
            <a:endParaRPr lang="el-G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7200" y="836712"/>
            <a:ext cx="8229600" cy="5289451"/>
          </a:xfrm>
        </p:spPr>
        <p:txBody>
          <a:bodyPr>
            <a:normAutofit/>
          </a:bodyPr>
          <a:lstStyle/>
          <a:p>
            <a:pPr algn="just"/>
            <a:r>
              <a:rPr lang="el-GR" dirty="0" smtClean="0"/>
              <a:t>Αβέρωφ Γεώργιος, Αρσάκης Απόστολος, Βαρβάκης Ιωάννης, Ζάππας Ευάγγελος, Ζωσιμάδες Αδελφοί, Μαρασλής Γρηγόριος, Μπενάκης Εμμανουήλ, Σίνας Γεώργιος, Συγγρός Ανδρέας, Τοσίτσας Μιχαήλ (1787-1856). </a:t>
            </a:r>
          </a:p>
          <a:p>
            <a:pPr algn="just"/>
            <a:r>
              <a:rPr lang="el-GR" dirty="0" smtClean="0"/>
              <a:t>Σημερινά παραδείγματα: Μποδοσάκης, Ευγενίδης, Πατέρας, Ωνάσης, Λάτσης, Αγγελόπουλος, Νιάρχος κ.ά.</a:t>
            </a:r>
          </a:p>
          <a:p>
            <a:endParaRPr lang="el-GR"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3 - Εικόνα" descr="9.png"/>
          <p:cNvPicPr>
            <a:picLocks noChangeAspect="1"/>
          </p:cNvPicPr>
          <p:nvPr/>
        </p:nvPicPr>
        <p:blipFill>
          <a:blip r:embed="rId2" cstate="print"/>
          <a:stretch>
            <a:fillRect/>
          </a:stretch>
        </p:blipFill>
        <p:spPr>
          <a:xfrm>
            <a:off x="1714500" y="95250"/>
            <a:ext cx="5715000" cy="6667500"/>
          </a:xfrm>
          <a:prstGeom prst="rect">
            <a:avLst/>
          </a:prstGeom>
        </p:spPr>
      </p:pic>
    </p:spTree>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TotalTime>
  <Words>1782</Words>
  <Application>Microsoft Office PowerPoint</Application>
  <PresentationFormat>Προβολή στην οθόνη (4:3)</PresentationFormat>
  <Paragraphs>105</Paragraphs>
  <Slides>24</Slides>
  <Notes>23</Notes>
  <HiddenSlides>0</HiddenSlides>
  <MMClips>0</MMClips>
  <ScaleCrop>false</ScaleCrop>
  <HeadingPairs>
    <vt:vector size="4" baseType="variant">
      <vt:variant>
        <vt:lpstr>Θέμα</vt:lpstr>
      </vt:variant>
      <vt:variant>
        <vt:i4>1</vt:i4>
      </vt:variant>
      <vt:variant>
        <vt:lpstr>Τίτλοι διαφανειών</vt:lpstr>
      </vt:variant>
      <vt:variant>
        <vt:i4>24</vt:i4>
      </vt:variant>
    </vt:vector>
  </HeadingPairs>
  <TitlesOfParts>
    <vt:vector size="25" baseType="lpstr">
      <vt:lpstr>Θέμα του Office</vt:lpstr>
      <vt:lpstr>ΠΟΛΙΤΙΚΗ ΠΑΙΔΕΙΑ Α’ ΛΥΚΕΙΟΥ κεφ.12</vt:lpstr>
      <vt:lpstr>12.1   Η μετανάστευση </vt:lpstr>
      <vt:lpstr>12.1.2 Κοινωνικές και οικονομικές συνέπειες  </vt:lpstr>
      <vt:lpstr>Διαφάνεια 4</vt:lpstr>
      <vt:lpstr>Διαφάνεια 5</vt:lpstr>
      <vt:lpstr>12.2 Οι πρόσφυγες και η συμφωνία Σένγκεν </vt:lpstr>
      <vt:lpstr>Διαφάνεια 7</vt:lpstr>
      <vt:lpstr>Διαφάνεια 8</vt:lpstr>
      <vt:lpstr>12.3   Έλληνες και αλλοδαποί </vt:lpstr>
      <vt:lpstr>Διαφάνεια 10</vt:lpstr>
      <vt:lpstr>12.4 Δημοκρατικές αρχές για την κοινωνική συμβίωση </vt:lpstr>
      <vt:lpstr>Διαφάνεια 12</vt:lpstr>
      <vt:lpstr>Διαφάνεια 13</vt:lpstr>
      <vt:lpstr>Διαφάνεια 14</vt:lpstr>
      <vt:lpstr>12.4 Δημοκρατικές αρχές για την κοινωνική συμβίωση  </vt:lpstr>
      <vt:lpstr>Διαφάνεια 16</vt:lpstr>
      <vt:lpstr>Διαφάνεια 17</vt:lpstr>
      <vt:lpstr>12.5 Ο ελληνισμός της διασποράς </vt:lpstr>
      <vt:lpstr>Διαφάνεια 19</vt:lpstr>
      <vt:lpstr>Διαφάνεια 20</vt:lpstr>
      <vt:lpstr>12.6   Έλληνες ευεργέτες και μεγάλες προσωπικότητες του Ελληνισμού </vt:lpstr>
      <vt:lpstr>Διαφάνεια 22</vt:lpstr>
      <vt:lpstr>Διαφάνεια 23</vt:lpstr>
      <vt:lpstr>Διαφάνεια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ΠΟΛΙΤΙΚΗ ΠΑΙΔΕΙΑ Α’ ΛΥΚΕΙΟΥ κεφ.12</dc:title>
  <dc:creator>METAVASI</dc:creator>
  <cp:lastModifiedBy>METAVASI</cp:lastModifiedBy>
  <cp:revision>8</cp:revision>
  <dcterms:created xsi:type="dcterms:W3CDTF">2017-02-03T19:24:51Z</dcterms:created>
  <dcterms:modified xsi:type="dcterms:W3CDTF">2017-02-13T16:50:45Z</dcterms:modified>
</cp:coreProperties>
</file>