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71" r:id="rId11"/>
    <p:sldId id="268" r:id="rId12"/>
    <p:sldId id="264" r:id="rId13"/>
    <p:sldId id="265" r:id="rId14"/>
    <p:sldId id="269" r:id="rId15"/>
    <p:sldId id="266" r:id="rId16"/>
    <p:sldId id="270" r:id="rId17"/>
    <p:sldId id="272" r:id="rId1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836713"/>
            <a:ext cx="7772400" cy="1872207"/>
          </a:xfrm>
        </p:spPr>
        <p:txBody>
          <a:bodyPr>
            <a:normAutofit fontScale="90000"/>
          </a:bodyPr>
          <a:lstStyle/>
          <a:p>
            <a:r>
              <a:rPr lang="el-GR" b="1" u="sng" dirty="0" smtClean="0"/>
              <a:t>ΠΟΛΙΤΙΚΗ ΠΑΙΔΕΙΑ</a:t>
            </a:r>
            <a:r>
              <a:rPr lang="en-US" b="1" u="sng" dirty="0" smtClean="0"/>
              <a:t/>
            </a:r>
            <a:br>
              <a:rPr lang="en-US" b="1" u="sng" dirty="0" smtClean="0"/>
            </a:br>
            <a:r>
              <a:rPr lang="el-GR" b="1" u="sng" dirty="0" smtClean="0"/>
              <a:t>Α’ ΛΥΚΕΙΟΥ</a:t>
            </a:r>
            <a:br>
              <a:rPr lang="el-GR" b="1" u="sng" dirty="0" smtClean="0"/>
            </a:br>
            <a:r>
              <a:rPr lang="el-GR" b="1" u="sng" dirty="0" smtClean="0"/>
              <a:t>κεφ.1</a:t>
            </a:r>
            <a:r>
              <a:rPr lang="en-US" b="1" u="sng" dirty="0" smtClean="0"/>
              <a:t>3</a:t>
            </a:r>
            <a:endParaRPr lang="el-GR" dirty="0"/>
          </a:p>
        </p:txBody>
      </p:sp>
      <p:sp>
        <p:nvSpPr>
          <p:cNvPr id="3" name="2 - Υπότιτλος"/>
          <p:cNvSpPr>
            <a:spLocks noGrp="1"/>
          </p:cNvSpPr>
          <p:nvPr>
            <p:ph type="subTitle" idx="1"/>
          </p:nvPr>
        </p:nvSpPr>
        <p:spPr>
          <a:xfrm>
            <a:off x="323528" y="4581128"/>
            <a:ext cx="8640960" cy="1057672"/>
          </a:xfrm>
        </p:spPr>
        <p:txBody>
          <a:bodyPr/>
          <a:lstStyle/>
          <a:p>
            <a:r>
              <a:rPr lang="el-GR" b="1" dirty="0" smtClean="0">
                <a:solidFill>
                  <a:schemeClr val="tx1"/>
                </a:solidFill>
              </a:rPr>
              <a:t>Υπεύθυνος  Καθηγητής</a:t>
            </a:r>
            <a:r>
              <a:rPr lang="en-US" b="1" dirty="0" smtClean="0">
                <a:solidFill>
                  <a:schemeClr val="tx1"/>
                </a:solidFill>
              </a:rPr>
              <a:t>: </a:t>
            </a:r>
            <a:r>
              <a:rPr lang="el-GR" b="1" dirty="0" smtClean="0">
                <a:solidFill>
                  <a:schemeClr val="tx1"/>
                </a:solidFill>
              </a:rPr>
              <a:t>Τεό Παπαντωνόπουλος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332657"/>
            <a:ext cx="7772400" cy="1656183"/>
          </a:xfrm>
        </p:spPr>
        <p:txBody>
          <a:bodyPr>
            <a:normAutofit fontScale="90000"/>
          </a:bodyPr>
          <a:lstStyle/>
          <a:p>
            <a:r>
              <a:rPr lang="el-GR" b="1" u="sng" dirty="0" smtClean="0"/>
              <a:t>13.1   Κοινωνικά προβλήματα</a:t>
            </a:r>
            <a:r>
              <a:rPr lang="el-GR" dirty="0" smtClean="0"/>
              <a:t/>
            </a:r>
            <a:br>
              <a:rPr lang="el-GR" dirty="0" smtClean="0"/>
            </a:br>
            <a:r>
              <a:rPr lang="el-GR" b="1" dirty="0" smtClean="0"/>
              <a:t>13.1.1 Προσδιορισμός και αίτια</a:t>
            </a:r>
            <a:r>
              <a:rPr lang="el-GR" dirty="0" smtClean="0"/>
              <a:t/>
            </a:r>
            <a:br>
              <a:rPr lang="el-GR" dirty="0" smtClean="0"/>
            </a:br>
            <a:endParaRPr lang="el-GR" dirty="0"/>
          </a:p>
        </p:txBody>
      </p:sp>
      <p:sp>
        <p:nvSpPr>
          <p:cNvPr id="3" name="2 - Υπότιτλος"/>
          <p:cNvSpPr>
            <a:spLocks noGrp="1"/>
          </p:cNvSpPr>
          <p:nvPr>
            <p:ph type="subTitle" idx="1"/>
          </p:nvPr>
        </p:nvSpPr>
        <p:spPr>
          <a:xfrm>
            <a:off x="251520" y="1844824"/>
            <a:ext cx="8496944" cy="4392488"/>
          </a:xfrm>
        </p:spPr>
        <p:txBody>
          <a:bodyPr>
            <a:normAutofit fontScale="70000" lnSpcReduction="20000"/>
          </a:bodyPr>
          <a:lstStyle/>
          <a:p>
            <a:pPr algn="just"/>
            <a:r>
              <a:rPr lang="el-GR" dirty="0" smtClean="0">
                <a:solidFill>
                  <a:schemeClr val="tx1"/>
                </a:solidFill>
              </a:rPr>
              <a:t>Με τον όρο </a:t>
            </a:r>
            <a:r>
              <a:rPr lang="el-GR" b="1" dirty="0" smtClean="0">
                <a:solidFill>
                  <a:schemeClr val="tx1"/>
                </a:solidFill>
              </a:rPr>
              <a:t>κοινωνικό πρόβλημα</a:t>
            </a:r>
            <a:r>
              <a:rPr lang="el-GR" dirty="0" smtClean="0">
                <a:solidFill>
                  <a:schemeClr val="tx1"/>
                </a:solidFill>
              </a:rPr>
              <a:t> εννοούμε μια κατάσταση που υποβαθμίζει την ποιότητα ζωής ορισμένων ή όλων των μελών μιας κοινωνίας και αποτελεί συνήθως θέμα δημόσιας συζήτησης. Άρα αναφερόμαστε σε μία κατάσταση προβληματική.</a:t>
            </a:r>
          </a:p>
          <a:p>
            <a:pPr algn="just"/>
            <a:r>
              <a:rPr lang="el-GR" dirty="0" smtClean="0">
                <a:solidFill>
                  <a:schemeClr val="tx1"/>
                </a:solidFill>
              </a:rPr>
              <a:t>Βασικά αίτια των κοινωνικών προβλημάτων : </a:t>
            </a:r>
          </a:p>
          <a:p>
            <a:pPr algn="just"/>
            <a:r>
              <a:rPr lang="el-GR" dirty="0" smtClean="0">
                <a:solidFill>
                  <a:schemeClr val="tx1"/>
                </a:solidFill>
              </a:rPr>
              <a:t>α) οφείλονται στη γρήγορη κοινωνική αλλαγή, π.χ. η μεταβολή της τεχνολογίας απαιτεί νέες δεξιότητες από το εργατικό δυναμικό για τις οποίες ο θεσμός της εκπαίδευσης δεν έχει προνοήσει,</a:t>
            </a:r>
          </a:p>
          <a:p>
            <a:pPr algn="just"/>
            <a:r>
              <a:rPr lang="el-GR" dirty="0" smtClean="0">
                <a:solidFill>
                  <a:schemeClr val="tx1"/>
                </a:solidFill>
              </a:rPr>
              <a:t>β) οφείλονται στις ανισότητες ανάμεσα στις χώρες (ανεπτυγμένες - υπανάπτυκτες) και στα άτομα (πλούσιοι – φτωχοί), </a:t>
            </a:r>
          </a:p>
          <a:p>
            <a:pPr algn="just"/>
            <a:r>
              <a:rPr lang="el-GR" dirty="0" smtClean="0">
                <a:solidFill>
                  <a:schemeClr val="tx1"/>
                </a:solidFill>
              </a:rPr>
              <a:t>γ) οφείλονται στις αντιλήψεις και τις νοοτροπίες παλαιότερων εποχών, για παράδειγμα η αντίληψη ότι τα κορίτσια δεν πρέπει να σπουδάζουν αλλά να γίνονται νοικοκυρές.</a:t>
            </a:r>
          </a:p>
          <a:p>
            <a:pPr algn="just"/>
            <a:r>
              <a:rPr lang="el-GR" dirty="0" smtClean="0">
                <a:solidFill>
                  <a:schemeClr val="tx1"/>
                </a:solidFill>
              </a:rPr>
              <a:t> </a:t>
            </a:r>
          </a:p>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76673"/>
            <a:ext cx="7772400" cy="1440159"/>
          </a:xfrm>
        </p:spPr>
        <p:txBody>
          <a:bodyPr>
            <a:normAutofit fontScale="90000"/>
          </a:bodyPr>
          <a:lstStyle/>
          <a:p>
            <a:r>
              <a:rPr lang="el-GR" b="1" dirty="0" smtClean="0"/>
              <a:t>13.1.2 Συνέπειες και αντιμετώπιση</a:t>
            </a:r>
            <a:r>
              <a:rPr lang="el-GR" dirty="0" smtClean="0"/>
              <a:t/>
            </a:r>
            <a:br>
              <a:rPr lang="el-GR" dirty="0" smtClean="0"/>
            </a:br>
            <a:endParaRPr lang="el-GR" dirty="0"/>
          </a:p>
        </p:txBody>
      </p:sp>
      <p:sp>
        <p:nvSpPr>
          <p:cNvPr id="3" name="2 - Υπότιτλος"/>
          <p:cNvSpPr>
            <a:spLocks noGrp="1"/>
          </p:cNvSpPr>
          <p:nvPr>
            <p:ph type="subTitle" idx="1"/>
          </p:nvPr>
        </p:nvSpPr>
        <p:spPr>
          <a:xfrm>
            <a:off x="827584" y="1556792"/>
            <a:ext cx="7632848" cy="4082008"/>
          </a:xfrm>
        </p:spPr>
        <p:txBody>
          <a:bodyPr>
            <a:normAutofit fontScale="62500" lnSpcReduction="20000"/>
          </a:bodyPr>
          <a:lstStyle/>
          <a:p>
            <a:pPr algn="just"/>
            <a:r>
              <a:rPr lang="el-GR" dirty="0" smtClean="0">
                <a:solidFill>
                  <a:schemeClr val="tx1"/>
                </a:solidFill>
              </a:rPr>
              <a:t>Βασική συνέπεια των κοινωνικών προβλημάτων είναι ο περιορισμός των ευκαιριών για μεγάλα τμήματα του πληθυσμού, π.χ. η φτώχεια δε σημαίνει μόνο αδυναμία αγοράς καταναλωτικών αγαθών αλλά και απώλεια της ευκαιρίας για εκπαίδευση, περίθαλψη κλπ.</a:t>
            </a:r>
          </a:p>
          <a:p>
            <a:pPr algn="just"/>
            <a:r>
              <a:rPr lang="el-GR" dirty="0" smtClean="0">
                <a:solidFill>
                  <a:schemeClr val="tx1"/>
                </a:solidFill>
              </a:rPr>
              <a:t>Μία ακόμα συνέπεια των κοινωνικών προβλημάτων είναι ότι το ένα πρόβλημα προκαλεί το άλλο, π.χ. η φτώχεια που οδηγεί στην εγκληματικότητα.</a:t>
            </a:r>
          </a:p>
          <a:p>
            <a:pPr algn="just"/>
            <a:r>
              <a:rPr lang="el-GR" b="1" dirty="0" smtClean="0">
                <a:solidFill>
                  <a:schemeClr val="tx1"/>
                </a:solidFill>
              </a:rPr>
              <a:t>Τρόποι αντιμετώπισης</a:t>
            </a:r>
            <a:r>
              <a:rPr lang="el-GR" dirty="0" smtClean="0">
                <a:solidFill>
                  <a:schemeClr val="tx1"/>
                </a:solidFill>
              </a:rPr>
              <a:t> :</a:t>
            </a:r>
          </a:p>
          <a:p>
            <a:pPr algn="just"/>
            <a:r>
              <a:rPr lang="el-GR" dirty="0" smtClean="0">
                <a:solidFill>
                  <a:schemeClr val="tx1"/>
                </a:solidFill>
              </a:rPr>
              <a:t>α) τα μέτρα που ρυθμίζουν τις αλλαγές στην οικονομία και την κοινωνία, π.χ. οικονομικά μέτρα (επιδόματα, επιδοτήσεις) και εκπαιδευτικά κτλ.</a:t>
            </a:r>
          </a:p>
          <a:p>
            <a:pPr algn="just"/>
            <a:r>
              <a:rPr lang="el-GR" dirty="0" smtClean="0">
                <a:solidFill>
                  <a:schemeClr val="tx1"/>
                </a:solidFill>
              </a:rPr>
              <a:t>β) μέτρα καταπολέμησης της κοινωνικής ανισότητας που αποσκοπούν στην αύξηση των ευκαιριών για εργασία, εκπαίδευση κλπ.</a:t>
            </a:r>
          </a:p>
          <a:p>
            <a:pPr algn="just"/>
            <a:r>
              <a:rPr lang="el-GR" dirty="0" smtClean="0">
                <a:solidFill>
                  <a:schemeClr val="tx1"/>
                </a:solidFill>
              </a:rPr>
              <a:t>γ) μέτρα προληπτικά (κοινωνικής πολιτικής) και κατασταλτικά (αστυνομία, δικαστικά).</a:t>
            </a:r>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76673"/>
            <a:ext cx="7772400" cy="1296143"/>
          </a:xfrm>
        </p:spPr>
        <p:txBody>
          <a:bodyPr>
            <a:normAutofit fontScale="90000"/>
          </a:bodyPr>
          <a:lstStyle/>
          <a:p>
            <a:r>
              <a:rPr lang="el-GR" b="1" u="sng" dirty="0" smtClean="0"/>
              <a:t>13.2   Φτώχεια, ανεργία </a:t>
            </a:r>
            <a:r>
              <a:rPr lang="el-GR" dirty="0" smtClean="0"/>
              <a:t/>
            </a:r>
            <a:br>
              <a:rPr lang="el-GR" dirty="0" smtClean="0"/>
            </a:br>
            <a:endParaRPr lang="el-GR" dirty="0"/>
          </a:p>
        </p:txBody>
      </p:sp>
      <p:sp>
        <p:nvSpPr>
          <p:cNvPr id="3" name="2 - Υπότιτλος"/>
          <p:cNvSpPr>
            <a:spLocks noGrp="1"/>
          </p:cNvSpPr>
          <p:nvPr>
            <p:ph type="subTitle" idx="1"/>
          </p:nvPr>
        </p:nvSpPr>
        <p:spPr>
          <a:xfrm>
            <a:off x="467544" y="1700808"/>
            <a:ext cx="8064896" cy="3937992"/>
          </a:xfrm>
        </p:spPr>
        <p:txBody>
          <a:bodyPr>
            <a:normAutofit fontScale="55000" lnSpcReduction="20000"/>
          </a:bodyPr>
          <a:lstStyle/>
          <a:p>
            <a:pPr algn="just"/>
            <a:r>
              <a:rPr lang="el-GR" b="1" dirty="0" smtClean="0">
                <a:solidFill>
                  <a:schemeClr val="tx1"/>
                </a:solidFill>
              </a:rPr>
              <a:t>Φτώχεια</a:t>
            </a:r>
            <a:r>
              <a:rPr lang="el-GR" dirty="0" smtClean="0">
                <a:solidFill>
                  <a:schemeClr val="tx1"/>
                </a:solidFill>
              </a:rPr>
              <a:t> είναι η οικονομική κατάσταση στην οποία οι άνθρωποι δεν έχουν επαρκείς οικονομικούς πόρους για να καλύψουν τις βασικές τους ανάγκες. Το όριο της φτώχειας διαφέρει από κοινωνία σε κοινωνία και από εποχή σε εποχή. Η φτώχεια διακρίνεται σε </a:t>
            </a:r>
            <a:r>
              <a:rPr lang="el-GR" b="1" dirty="0" smtClean="0">
                <a:solidFill>
                  <a:schemeClr val="tx1"/>
                </a:solidFill>
              </a:rPr>
              <a:t>απόλυτη</a:t>
            </a:r>
            <a:r>
              <a:rPr lang="el-GR" dirty="0" smtClean="0">
                <a:solidFill>
                  <a:schemeClr val="tx1"/>
                </a:solidFill>
              </a:rPr>
              <a:t> και </a:t>
            </a:r>
            <a:r>
              <a:rPr lang="el-GR" b="1" dirty="0" smtClean="0">
                <a:solidFill>
                  <a:schemeClr val="tx1"/>
                </a:solidFill>
              </a:rPr>
              <a:t>σχετική</a:t>
            </a:r>
            <a:r>
              <a:rPr lang="el-GR" dirty="0" smtClean="0">
                <a:solidFill>
                  <a:schemeClr val="tx1"/>
                </a:solidFill>
              </a:rPr>
              <a:t>. Απόλυτη είναι η αδυναμία κάλυψης βασικών αναγκών, ενώ η σχετική αναφέρεται σε εκείνο το επίπεδο εισοδήματος το οποίο δεν μπορεί να καλύψει τις ανάγκες σύμφωνα με το καταναλωτικό πρότυπο της κοινωνίας.</a:t>
            </a:r>
          </a:p>
          <a:p>
            <a:pPr algn="just"/>
            <a:r>
              <a:rPr lang="el-GR" dirty="0" smtClean="0">
                <a:solidFill>
                  <a:schemeClr val="tx1"/>
                </a:solidFill>
              </a:rPr>
              <a:t>Τα </a:t>
            </a:r>
            <a:r>
              <a:rPr lang="el-GR" b="1" dirty="0" smtClean="0">
                <a:solidFill>
                  <a:schemeClr val="tx1"/>
                </a:solidFill>
              </a:rPr>
              <a:t>βασικά αίτια της φτώχειας</a:t>
            </a:r>
            <a:r>
              <a:rPr lang="el-GR" dirty="0" smtClean="0">
                <a:solidFill>
                  <a:schemeClr val="tx1"/>
                </a:solidFill>
              </a:rPr>
              <a:t> είναι : το χαμηλό εισόδημα, η ανεργία και η ελλιπής εκπαίδευση που δεν επιτρέπει την εύρεση μιας καλά αμειβόμενης εργασίας. Τα αίτια αυτά παράγουν το φαύλο κύκλο της φτώχειας που σημαίνει ότι μία φτωχή οικογένεια αδυνατεί να μορφώσει ικανοποιητικά τα μέλη της και έτσι πιθανότατα και αυτά θα παραμένουν φτωχά. Το πρόβλημα της φτώχειας για να αντιμετωπιστεί απαιτεί ένα κράτος πρόνοιας και κατάλληλο φορολογικό σύστημα που θα αναδιανέμει τα εισοδήματα προς όφελος των ασθενέστερων.</a:t>
            </a:r>
          </a:p>
          <a:p>
            <a:pPr algn="just"/>
            <a:r>
              <a:rPr lang="el-GR" dirty="0" smtClean="0">
                <a:solidFill>
                  <a:schemeClr val="tx1"/>
                </a:solidFill>
              </a:rPr>
              <a:t>Άνεργοι είναι οι άνθρωποι που θέλουν και μπορούν να εργαστούν αλλά δε βρίσκουν εργασία.</a:t>
            </a:r>
          </a:p>
          <a:p>
            <a:pPr algn="just"/>
            <a:endParaRPr lang="el-GR"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
            <a:ext cx="7772400" cy="980727"/>
          </a:xfrm>
        </p:spPr>
        <p:txBody>
          <a:bodyPr/>
          <a:lstStyle/>
          <a:p>
            <a:r>
              <a:rPr lang="el-GR" b="1" dirty="0" smtClean="0"/>
              <a:t>Μορφές ανεργίας</a:t>
            </a:r>
            <a:endParaRPr lang="el-GR" dirty="0"/>
          </a:p>
        </p:txBody>
      </p:sp>
      <p:sp>
        <p:nvSpPr>
          <p:cNvPr id="3" name="2 - Υπότιτλος"/>
          <p:cNvSpPr>
            <a:spLocks noGrp="1"/>
          </p:cNvSpPr>
          <p:nvPr>
            <p:ph type="subTitle" idx="1"/>
          </p:nvPr>
        </p:nvSpPr>
        <p:spPr>
          <a:xfrm>
            <a:off x="827584" y="1196752"/>
            <a:ext cx="7920880" cy="4442048"/>
          </a:xfrm>
        </p:spPr>
        <p:txBody>
          <a:bodyPr>
            <a:noAutofit/>
          </a:bodyPr>
          <a:lstStyle/>
          <a:p>
            <a:pPr algn="just"/>
            <a:r>
              <a:rPr lang="el-GR" sz="1600" b="1" dirty="0" smtClean="0">
                <a:solidFill>
                  <a:schemeClr val="tx1"/>
                </a:solidFill>
              </a:rPr>
              <a:t>α) δομική</a:t>
            </a:r>
            <a:r>
              <a:rPr lang="el-GR" sz="1600" dirty="0" smtClean="0">
                <a:solidFill>
                  <a:schemeClr val="tx1"/>
                </a:solidFill>
              </a:rPr>
              <a:t>. Οφείλεται στη μείωση της παραγωγικής δραστηριότητας ως αποτέλεσμα της ύφεσης σε μία οικονομία, π.χ. κλείσιμο επιχειρήσεων.</a:t>
            </a:r>
          </a:p>
          <a:p>
            <a:pPr algn="just"/>
            <a:r>
              <a:rPr lang="el-GR" sz="1600" b="1" dirty="0" smtClean="0">
                <a:solidFill>
                  <a:schemeClr val="tx1"/>
                </a:solidFill>
              </a:rPr>
              <a:t>β) τεχνολογική</a:t>
            </a:r>
            <a:r>
              <a:rPr lang="el-GR" sz="1600" dirty="0" smtClean="0">
                <a:solidFill>
                  <a:schemeClr val="tx1"/>
                </a:solidFill>
              </a:rPr>
              <a:t>. Οφείλεται στη μεταβολή της τεχνολογίας που έχει ως αποτέλεσμα να εξαφανίζονται παραδοσιακά επαγγέλματα και να δημιουργούνται νέα, π.χ. γραφομηχανή.</a:t>
            </a:r>
          </a:p>
          <a:p>
            <a:pPr algn="just"/>
            <a:r>
              <a:rPr lang="el-GR" sz="1600" b="1" dirty="0" smtClean="0">
                <a:solidFill>
                  <a:schemeClr val="tx1"/>
                </a:solidFill>
              </a:rPr>
              <a:t>γ) συγκυριακή</a:t>
            </a:r>
            <a:r>
              <a:rPr lang="el-GR" sz="1600" dirty="0" smtClean="0">
                <a:solidFill>
                  <a:schemeClr val="tx1"/>
                </a:solidFill>
              </a:rPr>
              <a:t>. Οφείλεται στον εποχικό χαρακτήρα κάποιων επαγγελμάτων, π.χ. τουρισμός.</a:t>
            </a:r>
          </a:p>
          <a:p>
            <a:pPr algn="just"/>
            <a:r>
              <a:rPr lang="el-GR" sz="1600" dirty="0" smtClean="0">
                <a:solidFill>
                  <a:schemeClr val="tx1"/>
                </a:solidFill>
              </a:rPr>
              <a:t> </a:t>
            </a:r>
          </a:p>
          <a:p>
            <a:pPr algn="just"/>
            <a:r>
              <a:rPr lang="el-GR" sz="1600" dirty="0" smtClean="0">
                <a:solidFill>
                  <a:schemeClr val="tx1"/>
                </a:solidFill>
              </a:rPr>
              <a:t>Οι </a:t>
            </a:r>
            <a:r>
              <a:rPr lang="el-GR" sz="1600" b="1" dirty="0" smtClean="0">
                <a:solidFill>
                  <a:schemeClr val="tx1"/>
                </a:solidFill>
              </a:rPr>
              <a:t>συνέπειες της ανεργίας</a:t>
            </a:r>
            <a:r>
              <a:rPr lang="el-GR" sz="1600" dirty="0" smtClean="0">
                <a:solidFill>
                  <a:schemeClr val="tx1"/>
                </a:solidFill>
              </a:rPr>
              <a:t> είναι τεράστιες, ειδικότερα :</a:t>
            </a:r>
          </a:p>
          <a:p>
            <a:pPr algn="just"/>
            <a:r>
              <a:rPr lang="el-GR" sz="1600" dirty="0" smtClean="0">
                <a:solidFill>
                  <a:schemeClr val="tx1"/>
                </a:solidFill>
              </a:rPr>
              <a:t>α) είναι βασική αιτία της φτώχειας</a:t>
            </a:r>
          </a:p>
          <a:p>
            <a:pPr algn="just"/>
            <a:r>
              <a:rPr lang="el-GR" sz="1600" dirty="0" smtClean="0">
                <a:solidFill>
                  <a:schemeClr val="tx1"/>
                </a:solidFill>
              </a:rPr>
              <a:t>β) οδηγεί σε μείωση των μισθών μιας και τα άτομα προτιμούν τη μικρότερη αμοιβή από το να μένουν άνεργα</a:t>
            </a:r>
          </a:p>
          <a:p>
            <a:pPr algn="just"/>
            <a:r>
              <a:rPr lang="el-GR" sz="1600" dirty="0" smtClean="0">
                <a:solidFill>
                  <a:schemeClr val="tx1"/>
                </a:solidFill>
              </a:rPr>
              <a:t>γ) δημιουργεί πρόβλημα στα ασφαλιστικά ταμεία, τα οποία πληρώνουν συντάξεις και έξοδα περίθαλψης και δαπανούν περισσότερα από τις εισφορές όσων εργάζονται</a:t>
            </a:r>
          </a:p>
          <a:p>
            <a:pPr algn="just"/>
            <a:r>
              <a:rPr lang="el-GR" sz="1600" dirty="0" smtClean="0">
                <a:solidFill>
                  <a:schemeClr val="tx1"/>
                </a:solidFill>
              </a:rPr>
              <a:t>δ) καταστρέφει το εργατικό δυναμικό της χώρας, αφού νέοι άνθρωποι με ικανότητες δεν συνεισφέρουν στην ανάπτυξη της οικονομίας και ζουν στο περιθώριο.</a:t>
            </a:r>
          </a:p>
          <a:p>
            <a:pPr algn="just"/>
            <a:r>
              <a:rPr lang="el-GR" sz="1600" dirty="0" smtClean="0">
                <a:solidFill>
                  <a:schemeClr val="tx1"/>
                </a:solidFill>
              </a:rPr>
              <a:t>Η αντιμετώπιση της ανεργίας μπορεί να γίνει μέσω της οικονομικής ανάπτυξης (νέες θέσεις εργασίας και αύξηση παραγωγής), μέσω της εκπαίδευσης ώστε να αντιμετωπιστεί η τεχνολογική ανεργία και τέλος μέσω της ανασυγκρότησης του πρωτογενούς τομέα παραγωγής αλλά και του δευτερογενούς ώστε να παράγονται πιο ανταγωνιστικά προϊόντα.</a:t>
            </a:r>
          </a:p>
          <a:p>
            <a:pPr algn="just"/>
            <a:endParaRPr lang="el-GR" sz="16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48680"/>
            <a:ext cx="8229600" cy="868958"/>
          </a:xfrm>
        </p:spPr>
        <p:txBody>
          <a:bodyPr>
            <a:normAutofit fontScale="90000"/>
          </a:bodyPr>
          <a:lstStyle/>
          <a:p>
            <a:r>
              <a:rPr lang="el-GR" b="1" u="sng" dirty="0" smtClean="0"/>
              <a:t>13.3  Το πρόβλημα της βίας</a:t>
            </a:r>
            <a:r>
              <a:rPr lang="el-GR" dirty="0" smtClean="0"/>
              <a:t/>
            </a:r>
            <a:br>
              <a:rPr lang="el-GR" dirty="0" smtClean="0"/>
            </a:b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Η </a:t>
            </a:r>
            <a:r>
              <a:rPr lang="el-GR" b="1" dirty="0" smtClean="0"/>
              <a:t>βία</a:t>
            </a:r>
            <a:r>
              <a:rPr lang="el-GR" dirty="0" smtClean="0"/>
              <a:t> είναι πράξη, η οποία έχει ψυχικές ή υλικές επιπτώσεις στο άτομο που τη δέχεται.</a:t>
            </a:r>
          </a:p>
          <a:p>
            <a:r>
              <a:rPr lang="el-GR" b="1" dirty="0" smtClean="0"/>
              <a:t>5 βασικές μορφές βίας</a:t>
            </a:r>
            <a:r>
              <a:rPr lang="el-GR" dirty="0" smtClean="0"/>
              <a:t> : κάποιος να σκοτώσει, να βλάψει, να καταστρέψει, να ληστέψει, να αποκλείσει. Οι πέντε μορφές βίας μπορούν να εμφανιστούν σε διάφορους χώρους.</a:t>
            </a:r>
          </a:p>
          <a:p>
            <a:r>
              <a:rPr lang="el-GR" dirty="0" smtClean="0"/>
              <a:t>Στο σχολείο υπάρχει η </a:t>
            </a:r>
            <a:r>
              <a:rPr lang="el-GR" u="sng" dirty="0" smtClean="0"/>
              <a:t>ενδοσχολική βία</a:t>
            </a:r>
            <a:r>
              <a:rPr lang="el-GR" dirty="0" smtClean="0"/>
              <a:t> (σχολικός εκφοβισμός, bulling). Οι μαθητές απειλούν τους συμμαθητές τους ότι θα τους χτυπήσουν ή τους χτυπούν, τους διαπομπεύουν δημόσια με κοροϊδευτικούς χαρακτηρισμούς, τους αποκλείσουν από παρέες και δραστηριότητες, τους κλέβουν ή τους καταστρέφουν πράγματα. Ο σχολικός εκφοβισμός φαίνεται ότι έχει πάρει μεγάλες διαστάσεις (25% των μαθητών έχει υποστεί κάποια μορφή εκφοβισμού μέσα στο σχολείο με συχνότητα 2 έως 3 φορές τον μήνα). Μορφές βίας ασκούν πολλές φορές και οι εκπαιδευτικοί στους μαθητές αλλά και μαθητές στους εκπαιδευτικούς. </a:t>
            </a:r>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548681"/>
            <a:ext cx="7772400" cy="936103"/>
          </a:xfrm>
        </p:spPr>
        <p:txBody>
          <a:bodyPr/>
          <a:lstStyle/>
          <a:p>
            <a:r>
              <a:rPr lang="el-GR" b="1" u="sng" dirty="0" smtClean="0"/>
              <a:t>13.3  Το πρόβλημα της βίας</a:t>
            </a:r>
            <a:endParaRPr lang="el-GR" dirty="0"/>
          </a:p>
        </p:txBody>
      </p:sp>
      <p:sp>
        <p:nvSpPr>
          <p:cNvPr id="3" name="2 - Υπότιτλος"/>
          <p:cNvSpPr>
            <a:spLocks noGrp="1"/>
          </p:cNvSpPr>
          <p:nvPr>
            <p:ph type="subTitle" idx="1"/>
          </p:nvPr>
        </p:nvSpPr>
        <p:spPr>
          <a:xfrm>
            <a:off x="755576" y="1988840"/>
            <a:ext cx="7776864" cy="4104456"/>
          </a:xfrm>
        </p:spPr>
        <p:txBody>
          <a:bodyPr>
            <a:normAutofit fontScale="55000" lnSpcReduction="20000"/>
          </a:bodyPr>
          <a:lstStyle/>
          <a:p>
            <a:pPr algn="just">
              <a:buFont typeface="Arial" pitchFamily="34" charset="0"/>
              <a:buChar char="•"/>
            </a:pPr>
            <a:r>
              <a:rPr lang="en-US" dirty="0" smtClean="0">
                <a:solidFill>
                  <a:schemeClr val="tx1"/>
                </a:solidFill>
              </a:rPr>
              <a:t> </a:t>
            </a:r>
            <a:r>
              <a:rPr lang="el-GR" dirty="0" smtClean="0">
                <a:solidFill>
                  <a:schemeClr val="tx1"/>
                </a:solidFill>
              </a:rPr>
              <a:t>Στην οικογένεια υπάρχει η </a:t>
            </a:r>
            <a:r>
              <a:rPr lang="el-GR" b="1" u="sng" dirty="0" smtClean="0">
                <a:solidFill>
                  <a:schemeClr val="tx1"/>
                </a:solidFill>
              </a:rPr>
              <a:t>ενδοοικογενειακή βία</a:t>
            </a:r>
            <a:r>
              <a:rPr lang="el-GR" b="1" dirty="0" smtClean="0">
                <a:solidFill>
                  <a:schemeClr val="tx1"/>
                </a:solidFill>
              </a:rPr>
              <a:t>. </a:t>
            </a:r>
            <a:r>
              <a:rPr lang="el-GR" dirty="0" smtClean="0">
                <a:solidFill>
                  <a:schemeClr val="tx1"/>
                </a:solidFill>
              </a:rPr>
              <a:t>Η βία μπορεί να ασκηθεί ανάμεσα στους συζύγους και από τους συζύγους προς τα παιδιά. Είναι πάρα πολλά τα περιστατικά ενδοοι- κογενειακής βίας τα οποία δεν καταγγέλλονται στην αστυνομία. Τα θύματα κακοποίησης, που συνήθως είναι οι γυναίκες, είτε ντρέπονται να καταγγείλουν το περιστατικό είτε δέχονται συμβουλές από συγγενείς και φίλους να μην μιλήσουν. Τα πράγματα δεν φτιάχνουν και τα παιδιά μεγαλώνουν σε ένα νοσηρό οικογενειακό περιβάλλον.</a:t>
            </a:r>
          </a:p>
          <a:p>
            <a:pPr algn="just">
              <a:buFont typeface="Arial" pitchFamily="34" charset="0"/>
              <a:buChar char="•"/>
            </a:pPr>
            <a:r>
              <a:rPr lang="el-GR" dirty="0" smtClean="0">
                <a:solidFill>
                  <a:schemeClr val="tx1"/>
                </a:solidFill>
              </a:rPr>
              <a:t>Στα γήπεδα υπάρχει η </a:t>
            </a:r>
            <a:r>
              <a:rPr lang="el-GR" b="1" u="sng" dirty="0" smtClean="0">
                <a:solidFill>
                  <a:schemeClr val="tx1"/>
                </a:solidFill>
              </a:rPr>
              <a:t>αθλητική βία</a:t>
            </a:r>
            <a:r>
              <a:rPr lang="el-GR" b="1" dirty="0" smtClean="0">
                <a:solidFill>
                  <a:schemeClr val="tx1"/>
                </a:solidFill>
              </a:rPr>
              <a:t>, </a:t>
            </a:r>
            <a:r>
              <a:rPr lang="el-GR" dirty="0" smtClean="0">
                <a:solidFill>
                  <a:schemeClr val="tx1"/>
                </a:solidFill>
              </a:rPr>
              <a:t>η οποία σε αρκετές περιπτώσεις έχει οδηγήσει σε μαζικούς θανάτους νέων ανθρώπων. Το πιο πολύνεκρο γεγονός βίας : 29 Μαΐου 1985, στο στάδιο Χέιζελ των Βρυξελλών 39 άνθρωποι έχασαν τη ζωή τους και 600 τραυματίστηκαν. Η βία στα γήπεδα έχει οδηγήσει τους φιλάθλους να μην πηγαίνουν στα γήπεδα. Συχνά  οι αψιμαχίες του γηπέδου μεταφέρονται στους δρόμους της πόλης με αποτέλεσμα να διακόπτεται η κυκλοφορία, να γίνονται καταστροφές καταστημάτων, να κινδυνεύει η σωματική ακεραιότητα ανύποπτων ανθρώπων που τυχαίνει να περνούν από εκεί κτλ.</a:t>
            </a:r>
          </a:p>
          <a:p>
            <a:pPr algn="just">
              <a:buFont typeface="Arial" pitchFamily="34" charset="0"/>
              <a:buChar char="•"/>
            </a:pPr>
            <a:endParaRPr lang="el-GR"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13.3.2 Αιτίες, επιπτώσεις και αντιμετώπιση της βίας</a:t>
            </a: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fontScale="62500" lnSpcReduction="20000"/>
          </a:bodyPr>
          <a:lstStyle/>
          <a:p>
            <a:r>
              <a:rPr lang="el-GR" dirty="0" smtClean="0"/>
              <a:t>Οι σημαντικότερες αιτίες της βίας: </a:t>
            </a:r>
          </a:p>
          <a:p>
            <a:r>
              <a:rPr lang="el-GR" dirty="0" smtClean="0"/>
              <a:t>α) Η προβολή βίαιων προτύπων. </a:t>
            </a:r>
          </a:p>
          <a:p>
            <a:r>
              <a:rPr lang="el-GR" dirty="0" smtClean="0"/>
              <a:t>β) Οι κακές επιδράσεις από τις ομάδες συνομηλίκων. </a:t>
            </a:r>
          </a:p>
          <a:p>
            <a:r>
              <a:rPr lang="el-GR" dirty="0" smtClean="0"/>
              <a:t>γ) Η χαμηλή αυτοεκτίμηση των προσώπων που ασκούν βία. </a:t>
            </a:r>
          </a:p>
          <a:p>
            <a:r>
              <a:rPr lang="el-GR" dirty="0" smtClean="0"/>
              <a:t>δ) Έλλειψη παιδείας. </a:t>
            </a:r>
          </a:p>
          <a:p>
            <a:r>
              <a:rPr lang="el-GR" dirty="0" smtClean="0"/>
              <a:t> </a:t>
            </a:r>
          </a:p>
          <a:p>
            <a:r>
              <a:rPr lang="el-GR" dirty="0" smtClean="0"/>
              <a:t>Η αντιμετώπιση της βίας κινείται σε δύο άξονες: </a:t>
            </a:r>
          </a:p>
          <a:p>
            <a:r>
              <a:rPr lang="el-GR" dirty="0" smtClean="0"/>
              <a:t>α) Εκπαίδευση. Είναι σημαντικό να κοινωνικοποιηθούν και να εκπαιδευθούν οι νέοι άνθρωποι στη λογική του ότι η βία είναι αποτρόπαια και δεν λύνει κανένα προσωπικό ή κοινωνικό πρόβλημα. </a:t>
            </a:r>
          </a:p>
          <a:p>
            <a:r>
              <a:rPr lang="el-GR" dirty="0" smtClean="0"/>
              <a:t>β) Ξεκάθαρο πλαίσιο των επιπτώσεων. Οι βίαιες συμπεριφορές εκδηλώνονται διαρκώς, όταν δεν αναφέρονται στις διωκτικές αρχές και δεν τιμωρούνται. Πρέπει να γίνει ξεκάθαρο το πλαίσιο των επιπτώσεων μιας βίαιης πράξης.</a:t>
            </a:r>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04665"/>
            <a:ext cx="7772400" cy="1440159"/>
          </a:xfrm>
        </p:spPr>
        <p:txBody>
          <a:bodyPr>
            <a:normAutofit fontScale="90000"/>
          </a:bodyPr>
          <a:lstStyle/>
          <a:p>
            <a:r>
              <a:rPr lang="el-GR" b="1" u="sng" dirty="0" smtClean="0"/>
              <a:t>13.4  Υπερδανεισμός ιδιωτών και δημοσίου</a:t>
            </a:r>
            <a:r>
              <a:rPr lang="el-GR" dirty="0" smtClean="0"/>
              <a:t/>
            </a:r>
            <a:br>
              <a:rPr lang="el-GR" dirty="0" smtClean="0"/>
            </a:br>
            <a:endParaRPr lang="el-GR" dirty="0"/>
          </a:p>
        </p:txBody>
      </p:sp>
      <p:sp>
        <p:nvSpPr>
          <p:cNvPr id="3" name="2 - Υπότιτλος"/>
          <p:cNvSpPr>
            <a:spLocks noGrp="1"/>
          </p:cNvSpPr>
          <p:nvPr>
            <p:ph type="subTitle" idx="1"/>
          </p:nvPr>
        </p:nvSpPr>
        <p:spPr>
          <a:xfrm>
            <a:off x="395536" y="1844824"/>
            <a:ext cx="8568952" cy="3793976"/>
          </a:xfrm>
        </p:spPr>
        <p:txBody>
          <a:bodyPr>
            <a:noAutofit/>
          </a:bodyPr>
          <a:lstStyle/>
          <a:p>
            <a:pPr algn="just"/>
            <a:r>
              <a:rPr lang="el-GR" sz="2000" dirty="0" smtClean="0">
                <a:solidFill>
                  <a:schemeClr val="tx1"/>
                </a:solidFill>
              </a:rPr>
              <a:t>Ο </a:t>
            </a:r>
            <a:r>
              <a:rPr lang="el-GR" sz="2000" b="1" dirty="0" smtClean="0">
                <a:solidFill>
                  <a:schemeClr val="tx1"/>
                </a:solidFill>
              </a:rPr>
              <a:t>υπερδανεισμός</a:t>
            </a:r>
            <a:r>
              <a:rPr lang="el-GR" sz="2000" dirty="0" smtClean="0">
                <a:solidFill>
                  <a:schemeClr val="tx1"/>
                </a:solidFill>
              </a:rPr>
              <a:t> ιδιωτών και δημοσίου συνιστά κοινωνικό πρόβλημα από την στιγμή που οι ιδιώτες και το δημόσιο δεν μπορούν να αποπληρώσουν τα χρέη τους. Ο δανεισμός μπορεί να επιδράσει θετικά στην οικονομική ανάπτυξη (μια επιχείρηση μπορεί να δανειστεί για να προχωρήσει μια επένδυση που θα αυξήσει τα κέρδη της και ενδεχομένως να ανοίξει και θέσεις εργασίας). </a:t>
            </a:r>
          </a:p>
          <a:p>
            <a:pPr algn="just">
              <a:buFont typeface="Arial" pitchFamily="34" charset="0"/>
              <a:buChar char="•"/>
            </a:pPr>
            <a:r>
              <a:rPr lang="en-US" sz="2000" dirty="0" smtClean="0">
                <a:solidFill>
                  <a:schemeClr val="tx1"/>
                </a:solidFill>
              </a:rPr>
              <a:t> </a:t>
            </a:r>
            <a:r>
              <a:rPr lang="el-GR" sz="2000" dirty="0" smtClean="0">
                <a:solidFill>
                  <a:schemeClr val="tx1"/>
                </a:solidFill>
              </a:rPr>
              <a:t>Οι τράπεζες είναι οι επιχειρήσεις που έχουν ως κύρια δραστηριότητά τους τη μεσολάβηση στην αγορά χρήματος. Κάποιοι θέλουν να φυλάξουν τα χρήματά τους (καταθέσεις) και κάποιοι ζητούν χρήματα (δάνεια). Το κέρδος της τράπεζας είναι η διαφορά των τόκων που εισπράττει από αυτούς που δανείζει και που πληρώνει σε αυτούς που δανείζεται.</a:t>
            </a:r>
            <a:r>
              <a:rPr lang="en-US" sz="1600" dirty="0" smtClean="0">
                <a:solidFill>
                  <a:schemeClr val="tx1"/>
                </a:solidFill>
              </a:rPr>
              <a:t> </a:t>
            </a:r>
            <a:endParaRPr lang="el-GR" sz="1600" dirty="0" smtClean="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548681"/>
            <a:ext cx="7772400" cy="1008111"/>
          </a:xfrm>
        </p:spPr>
        <p:txBody>
          <a:bodyPr>
            <a:normAutofit fontScale="90000"/>
          </a:bodyPr>
          <a:lstStyle/>
          <a:p>
            <a:r>
              <a:rPr lang="el-GR" b="1" u="sng" dirty="0" smtClean="0"/>
              <a:t>13.4  Υπερδανεισμός ιδιωτών και δημοσίου</a:t>
            </a:r>
            <a:endParaRPr lang="el-GR" dirty="0"/>
          </a:p>
        </p:txBody>
      </p:sp>
      <p:sp>
        <p:nvSpPr>
          <p:cNvPr id="3" name="2 - Υπότιτλος"/>
          <p:cNvSpPr>
            <a:spLocks noGrp="1"/>
          </p:cNvSpPr>
          <p:nvPr>
            <p:ph type="subTitle" idx="1"/>
          </p:nvPr>
        </p:nvSpPr>
        <p:spPr>
          <a:xfrm>
            <a:off x="539552" y="2060848"/>
            <a:ext cx="7920880" cy="4176464"/>
          </a:xfrm>
        </p:spPr>
        <p:txBody>
          <a:bodyPr>
            <a:normAutofit fontScale="47500" lnSpcReduction="20000"/>
          </a:bodyPr>
          <a:lstStyle/>
          <a:p>
            <a:pPr algn="just">
              <a:buFont typeface="Arial" pitchFamily="34" charset="0"/>
              <a:buChar char="•"/>
            </a:pPr>
            <a:r>
              <a:rPr lang="el-GR" sz="5000" dirty="0" smtClean="0">
                <a:solidFill>
                  <a:schemeClr val="tx1"/>
                </a:solidFill>
              </a:rPr>
              <a:t>Τα τελευταία χρόνια οι τράπεζες έχουν ισχυροποιηθεί. Η αδυναμία αποπληρωμής των δανείων είχε ως αποτέλεσμα αλυσιδωτές αρνητικές αντιδράσεις στην οικονομία. Πρόκειται για έναν φαύλο κύκλο που οδηγεί σε </a:t>
            </a:r>
            <a:r>
              <a:rPr lang="el-GR" sz="5000" u="sng" dirty="0" smtClean="0">
                <a:solidFill>
                  <a:schemeClr val="tx1"/>
                </a:solidFill>
              </a:rPr>
              <a:t>οικονομική κρίση</a:t>
            </a:r>
            <a:r>
              <a:rPr lang="el-GR" sz="5000" dirty="0" smtClean="0">
                <a:solidFill>
                  <a:schemeClr val="tx1"/>
                </a:solidFill>
              </a:rPr>
              <a:t>.</a:t>
            </a:r>
          </a:p>
          <a:p>
            <a:pPr algn="just">
              <a:buFont typeface="Arial" pitchFamily="34" charset="0"/>
              <a:buChar char="•"/>
            </a:pPr>
            <a:r>
              <a:rPr lang="en-US" sz="5000" dirty="0" smtClean="0">
                <a:solidFill>
                  <a:schemeClr val="tx1"/>
                </a:solidFill>
              </a:rPr>
              <a:t> </a:t>
            </a:r>
            <a:r>
              <a:rPr lang="el-GR" sz="5000" dirty="0" smtClean="0">
                <a:solidFill>
                  <a:schemeClr val="tx1"/>
                </a:solidFill>
              </a:rPr>
              <a:t>Την κατάσταση αυτή έκανε ακόμη πιο προβληματική η πολιτική κάποιων τραπεζών που δάνειζαν σε άλλες τράπεζες «δάνεια». Αν μια τράπεζα ζητούσε χρήματα από κάποια άλλη, η δεύτερη αντί να δανείσει χρήματα, μετέφερε στην πρώτη την δανειακή υποχρέωση κάποιου φυσικού ή νομικού προσώπου. Πρόκειται για μια διαδικασία παραγωγής </a:t>
            </a:r>
            <a:r>
              <a:rPr lang="el-GR" sz="5000" u="sng" dirty="0" smtClean="0">
                <a:solidFill>
                  <a:schemeClr val="tx1"/>
                </a:solidFill>
              </a:rPr>
              <a:t>πλασματικού χρήματος</a:t>
            </a:r>
            <a:r>
              <a:rPr lang="el-GR" sz="5000" dirty="0" smtClean="0">
                <a:solidFill>
                  <a:schemeClr val="tx1"/>
                </a:solidFill>
              </a:rPr>
              <a:t>, η οποία ευθύνεται σε μεγάλο βαθμό για την σημερινή κρίση. </a:t>
            </a:r>
          </a:p>
          <a:p>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16633"/>
            <a:ext cx="7772400" cy="1512167"/>
          </a:xfrm>
        </p:spPr>
        <p:txBody>
          <a:bodyPr>
            <a:normAutofit fontScale="90000"/>
          </a:bodyPr>
          <a:lstStyle/>
          <a:p>
            <a:r>
              <a:rPr lang="el-GR" b="1" u="sng" dirty="0" smtClean="0"/>
              <a:t>13.4  Υπερδανεισμός ιδιωτών και δημοσίου</a:t>
            </a:r>
            <a:r>
              <a:rPr lang="el-GR" dirty="0" smtClean="0"/>
              <a:t/>
            </a:r>
            <a:br>
              <a:rPr lang="el-GR" dirty="0" smtClean="0"/>
            </a:br>
            <a:endParaRPr lang="el-GR" dirty="0"/>
          </a:p>
        </p:txBody>
      </p:sp>
      <p:sp>
        <p:nvSpPr>
          <p:cNvPr id="3" name="2 - Υπότιτλος"/>
          <p:cNvSpPr>
            <a:spLocks noGrp="1"/>
          </p:cNvSpPr>
          <p:nvPr>
            <p:ph type="subTitle" idx="1"/>
          </p:nvPr>
        </p:nvSpPr>
        <p:spPr>
          <a:xfrm>
            <a:off x="611560" y="1628800"/>
            <a:ext cx="7632848" cy="4010000"/>
          </a:xfrm>
        </p:spPr>
        <p:txBody>
          <a:bodyPr>
            <a:normAutofit fontScale="70000" lnSpcReduction="20000"/>
          </a:bodyPr>
          <a:lstStyle/>
          <a:p>
            <a:pPr algn="just"/>
            <a:r>
              <a:rPr lang="el-GR" b="1" dirty="0" smtClean="0">
                <a:solidFill>
                  <a:schemeClr val="tx1"/>
                </a:solidFill>
              </a:rPr>
              <a:t>Δημόσιο χρέος</a:t>
            </a:r>
            <a:r>
              <a:rPr lang="el-GR" dirty="0" smtClean="0">
                <a:solidFill>
                  <a:schemeClr val="tx1"/>
                </a:solidFill>
              </a:rPr>
              <a:t> είναι τα ποσά που χρωστάει το κράτος. Το δημόσιο χρέος αυξάνεται ή μειώνεται ανάλογα με το ύψος του κρατικού δανεισμού και την ανάπτυξη της οικονομίας. Έτσι, το δημόσιο χρέος μπορεί να αυξάνεται, κάθε χρόνο, κατά το ποσό που ο ετήσιος κρατικός προϋπολογισμός παρουσιάζει </a:t>
            </a:r>
            <a:r>
              <a:rPr lang="el-GR" u="sng" dirty="0" smtClean="0">
                <a:solidFill>
                  <a:schemeClr val="tx1"/>
                </a:solidFill>
              </a:rPr>
              <a:t>έλλειμμα</a:t>
            </a:r>
            <a:r>
              <a:rPr lang="el-GR" dirty="0" smtClean="0">
                <a:solidFill>
                  <a:schemeClr val="tx1"/>
                </a:solidFill>
              </a:rPr>
              <a:t>. Αντίστροφα, το δημόσιο χρέος μειώνεται όταν ο ετήσιος προϋπολογισμός παρουσιάζει </a:t>
            </a:r>
            <a:r>
              <a:rPr lang="el-GR" u="sng" dirty="0" smtClean="0">
                <a:solidFill>
                  <a:schemeClr val="tx1"/>
                </a:solidFill>
              </a:rPr>
              <a:t>πλεόνασμα</a:t>
            </a:r>
            <a:r>
              <a:rPr lang="el-GR" dirty="0" smtClean="0">
                <a:solidFill>
                  <a:schemeClr val="tx1"/>
                </a:solidFill>
              </a:rPr>
              <a:t>. </a:t>
            </a:r>
          </a:p>
          <a:p>
            <a:pPr algn="just"/>
            <a:r>
              <a:rPr lang="el-GR" dirty="0" smtClean="0">
                <a:solidFill>
                  <a:schemeClr val="tx1"/>
                </a:solidFill>
              </a:rPr>
              <a:t>Το δημόσιο έλλειμμα είναι το ποσό κατά το οποίο τα έξοδα του δημοσίου υπερβαίνουν τα έσοδα κατά τη διάρκεια ενός έτους. Η υπέρβαση των εσόδων δημιουργεί ανάγκες για νέο δανεισμό, άρα αύξηση του χρέους. Το πλεόνασμα σταματάει την αύξηση του χρέους, καθώς το δημόσιο δεν δανείζεται νέα ποσά προκειμένου να ανταπεξέρθει στις υποχρεώσεις του.</a:t>
            </a:r>
          </a:p>
          <a:p>
            <a:pPr algn="just"/>
            <a:endParaRPr lang="el-GR" dirty="0" smtClean="0">
              <a:solidFill>
                <a:schemeClr val="tx1"/>
              </a:solidFill>
            </a:endParaRP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332657"/>
            <a:ext cx="7772400" cy="1296143"/>
          </a:xfrm>
        </p:spPr>
        <p:txBody>
          <a:bodyPr>
            <a:normAutofit fontScale="90000"/>
          </a:bodyPr>
          <a:lstStyle/>
          <a:p>
            <a:r>
              <a:rPr lang="el-GR" b="1" dirty="0" smtClean="0"/>
              <a:t>Τρόποι αντιμετώπισης του δημόσιου χρέους</a:t>
            </a:r>
            <a:r>
              <a:rPr lang="el-GR" dirty="0" smtClean="0"/>
              <a:t>: </a:t>
            </a:r>
            <a:br>
              <a:rPr lang="el-GR" dirty="0" smtClean="0"/>
            </a:br>
            <a:endParaRPr lang="el-GR" dirty="0"/>
          </a:p>
        </p:txBody>
      </p:sp>
      <p:sp>
        <p:nvSpPr>
          <p:cNvPr id="3" name="2 - Υπότιτλος"/>
          <p:cNvSpPr>
            <a:spLocks noGrp="1"/>
          </p:cNvSpPr>
          <p:nvPr>
            <p:ph type="subTitle" idx="1"/>
          </p:nvPr>
        </p:nvSpPr>
        <p:spPr>
          <a:xfrm>
            <a:off x="1371600" y="1772816"/>
            <a:ext cx="6400800" cy="3865984"/>
          </a:xfrm>
        </p:spPr>
        <p:txBody>
          <a:bodyPr>
            <a:normAutofit fontScale="70000" lnSpcReduction="20000"/>
          </a:bodyPr>
          <a:lstStyle/>
          <a:p>
            <a:pPr algn="just"/>
            <a:r>
              <a:rPr lang="el-GR" dirty="0" smtClean="0">
                <a:solidFill>
                  <a:schemeClr val="tx1"/>
                </a:solidFill>
              </a:rPr>
              <a:t>α) Να αναπτυχθεί η οικονομία, να αυξήσει τις εξαγωγές της, να μειώσει τις εισαγωγές και να αναπτυχθεί χωρίς την ανάγκη δανεισμού ποσών, στα οποία δεν θα μπορεί να αντεπεξέλθει. </a:t>
            </a:r>
          </a:p>
          <a:p>
            <a:pPr algn="just"/>
            <a:r>
              <a:rPr lang="el-GR" dirty="0" smtClean="0">
                <a:solidFill>
                  <a:schemeClr val="tx1"/>
                </a:solidFill>
              </a:rPr>
              <a:t>β) Να δημιουργηθεί πλεόνασμα. Αυτό προϋποθέτει καλή διαχείριση των δημόσιων οικονομικών και ανάπτυξη της οικονομίας. Οι επιπτώσεις του υπερδανεισμού είναι τελικά ολέθριες για την οικονομία και την κοινωνία. </a:t>
            </a:r>
          </a:p>
          <a:p>
            <a:pPr algn="just"/>
            <a:r>
              <a:rPr lang="el-GR" dirty="0" smtClean="0">
                <a:solidFill>
                  <a:schemeClr val="tx1"/>
                </a:solidFill>
              </a:rPr>
              <a:t> </a:t>
            </a:r>
          </a:p>
          <a:p>
            <a:pPr algn="just"/>
            <a:r>
              <a:rPr lang="el-GR" dirty="0" smtClean="0">
                <a:solidFill>
                  <a:schemeClr val="tx1"/>
                </a:solidFill>
              </a:rPr>
              <a:t> </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u="sng" dirty="0" smtClean="0"/>
              <a:t>13.5  Υπογεννητικότητα και γήρανση του πληθυσμού</a:t>
            </a: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Ο πληθυσμός των ανεπτυγμένων χωρών «γερνάει». Ο αριθμός των γεννήσεων έχει μειωθεί γιατί οι κάτοικοι των ανεπτυγμένων χωρών δεν επιθυμούν να κάνουν παιδιά στην ίδια αναλογία με το πρόσφατο παρελθόν. Η βάση της πυραμίδας, που είναι οι μικρές ηλικίες, συρρικνώνεται και αυξάνεται η μέση και η κορφή της που είναι οι μεγαλύτερες ηλικίες. Η πληθυσμιακή πυραμίδα της Ελλάδας αποκτά μορφή «μανιταριού» με το πέρασμα του χρόνου, καθώς η </a:t>
            </a:r>
            <a:r>
              <a:rPr lang="el-GR" u="sng" dirty="0" smtClean="0"/>
              <a:t>υπογεννητικότητα</a:t>
            </a:r>
            <a:r>
              <a:rPr lang="el-GR" dirty="0" smtClean="0"/>
              <a:t> μειώνει τη βάση της πυραμίδας.</a:t>
            </a:r>
          </a:p>
          <a:p>
            <a:r>
              <a:rPr lang="el-GR" dirty="0" smtClean="0"/>
              <a:t>Οι αιτίες του φαινομένου είναι οικονομικές και κοινωνικές : </a:t>
            </a:r>
          </a:p>
          <a:p>
            <a:r>
              <a:rPr lang="el-GR" dirty="0" smtClean="0"/>
              <a:t>α) Αγορά εργασίας και ανάγκη για σπουδές. </a:t>
            </a:r>
          </a:p>
          <a:p>
            <a:r>
              <a:rPr lang="el-GR" dirty="0" smtClean="0"/>
              <a:t>β) Ανάγκη εκπαίδευσης του παιδιού. </a:t>
            </a:r>
          </a:p>
          <a:p>
            <a:r>
              <a:rPr lang="el-GR" dirty="0" smtClean="0"/>
              <a:t>γ) Υψηλή ανεργία. </a:t>
            </a:r>
          </a:p>
          <a:p>
            <a:r>
              <a:rPr lang="el-GR" dirty="0" smtClean="0"/>
              <a:t>δ) Η μεγαλύτερη ηλικία γάμου και οι νέες αντιλήψεις για τη ζωή.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u="sng" dirty="0" smtClean="0"/>
              <a:t>13.5  Υπογεννητικότητα και γήρανση του πληθυσμού</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Η υπογεννητικότητα και η συνεπαγόμενη γήρανση του πληθυσμού έχει σημαντικές </a:t>
            </a:r>
            <a:r>
              <a:rPr lang="el-GR" b="1" dirty="0" smtClean="0"/>
              <a:t>επιπτώσεις</a:t>
            </a:r>
            <a:r>
              <a:rPr lang="el-GR" dirty="0" smtClean="0"/>
              <a:t> στην οικονομία και την κοινωνία : </a:t>
            </a:r>
          </a:p>
          <a:p>
            <a:r>
              <a:rPr lang="el-GR" dirty="0" smtClean="0"/>
              <a:t>α) Τα ασφαλιστικά ταμεία αντιμετωπίζουν σοβαρό πρόβλημα καταβολής συντάξεων. Ο πληθυσμός που μπορεί να εργαστεί μειώνεται ενώ οι συνταξιούχοι αυξάνονται. </a:t>
            </a:r>
          </a:p>
          <a:p>
            <a:r>
              <a:rPr lang="el-GR" dirty="0" smtClean="0"/>
              <a:t>β) Οι επιχειρήσεις αποθαρρύνονται να επενδύσουν. Η μείωση του νέου πληθυσμού επηρεάζει το μέγεθος της αγοράς, καθώς οι νέοι είναι περισσότερο καταναλωτικοί σε σχέση με τους ηλικιωμένους. </a:t>
            </a:r>
          </a:p>
          <a:p>
            <a:r>
              <a:rPr lang="el-GR" dirty="0" smtClean="0"/>
              <a:t>γ) Η μείωση της παραγωγικότητας. Ο νέος πληθυσμός που είναι πιο παραγωγικός μειώνεται.</a:t>
            </a:r>
          </a:p>
          <a:p>
            <a:r>
              <a:rPr lang="el-GR" dirty="0" smtClean="0"/>
              <a:t>δ) Η μείωση των επιλογών και των ευκαιριών για τους νέους. Σε περιοχές που ο ηλικιωμένος πληθυσμός υπερτερεί έναντι του νέου, κυριαρχούν οι επιλογές των μεγαλύτερων ηλικιών. Η υπογεννητικότητα, σε συνδυασμό με την οικονομική υπανάπτυξη της περιφέρειας, οδήγησε σε ερήμωση πολλά χωριά της Ελλάδας. </a:t>
            </a:r>
          </a:p>
          <a:p>
            <a:endParaRPr lang="el-GR" dirty="0" smtClean="0"/>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332657"/>
            <a:ext cx="7772400" cy="1512167"/>
          </a:xfrm>
        </p:spPr>
        <p:txBody>
          <a:bodyPr>
            <a:normAutofit fontScale="90000"/>
          </a:bodyPr>
          <a:lstStyle/>
          <a:p>
            <a:r>
              <a:rPr lang="el-GR" b="1" u="sng" dirty="0" smtClean="0"/>
              <a:t>13.6  Από το χωριό στην πόλη και στην μεγαλούπολη</a:t>
            </a:r>
            <a:r>
              <a:rPr lang="el-GR" dirty="0" smtClean="0"/>
              <a:t/>
            </a:r>
            <a:br>
              <a:rPr lang="el-GR" dirty="0" smtClean="0"/>
            </a:br>
            <a:endParaRPr lang="el-GR" dirty="0"/>
          </a:p>
        </p:txBody>
      </p:sp>
      <p:sp>
        <p:nvSpPr>
          <p:cNvPr id="3" name="2 - Υπότιτλος"/>
          <p:cNvSpPr>
            <a:spLocks noGrp="1"/>
          </p:cNvSpPr>
          <p:nvPr>
            <p:ph type="subTitle" idx="1"/>
          </p:nvPr>
        </p:nvSpPr>
        <p:spPr>
          <a:xfrm>
            <a:off x="539552" y="1556792"/>
            <a:ext cx="8280920" cy="4082008"/>
          </a:xfrm>
        </p:spPr>
        <p:txBody>
          <a:bodyPr>
            <a:noAutofit/>
          </a:bodyPr>
          <a:lstStyle/>
          <a:p>
            <a:pPr algn="just"/>
            <a:r>
              <a:rPr lang="el-GR" sz="1800" dirty="0" smtClean="0">
                <a:solidFill>
                  <a:schemeClr val="tx1"/>
                </a:solidFill>
              </a:rPr>
              <a:t>Σύμφωνα με την Ελληνική Στατιστική Αρχή, ένας οικισμός, ανάλογα με τον πληθυσμό του, διακρίνεται σε: </a:t>
            </a:r>
          </a:p>
          <a:p>
            <a:pPr algn="just">
              <a:buFont typeface="Arial" pitchFamily="34" charset="0"/>
              <a:buChar char="•"/>
            </a:pPr>
            <a:r>
              <a:rPr lang="en-US" sz="1800" dirty="0" smtClean="0">
                <a:solidFill>
                  <a:schemeClr val="tx1"/>
                </a:solidFill>
              </a:rPr>
              <a:t> </a:t>
            </a:r>
            <a:r>
              <a:rPr lang="el-GR" sz="1800" dirty="0" smtClean="0">
                <a:solidFill>
                  <a:schemeClr val="tx1"/>
                </a:solidFill>
              </a:rPr>
              <a:t>Χωριό: πληθυσμός μέχρι 2.000 κάτοικοι. </a:t>
            </a:r>
          </a:p>
          <a:p>
            <a:pPr algn="just">
              <a:buFont typeface="Arial" pitchFamily="34" charset="0"/>
              <a:buChar char="•"/>
            </a:pPr>
            <a:r>
              <a:rPr lang="en-US" sz="1800" dirty="0" smtClean="0">
                <a:solidFill>
                  <a:schemeClr val="tx1"/>
                </a:solidFill>
              </a:rPr>
              <a:t> </a:t>
            </a:r>
            <a:r>
              <a:rPr lang="el-GR" sz="1800" dirty="0" smtClean="0">
                <a:solidFill>
                  <a:schemeClr val="tx1"/>
                </a:solidFill>
              </a:rPr>
              <a:t>Κωμόπολη: πληθυσμός από 2.000 έως 10.000. </a:t>
            </a:r>
          </a:p>
          <a:p>
            <a:pPr algn="just">
              <a:buFont typeface="Arial" pitchFamily="34" charset="0"/>
              <a:buChar char="•"/>
            </a:pPr>
            <a:r>
              <a:rPr lang="en-US" sz="1800" dirty="0" smtClean="0">
                <a:solidFill>
                  <a:schemeClr val="tx1"/>
                </a:solidFill>
              </a:rPr>
              <a:t> </a:t>
            </a:r>
            <a:r>
              <a:rPr lang="el-GR" sz="1800" dirty="0" smtClean="0">
                <a:solidFill>
                  <a:schemeClr val="tx1"/>
                </a:solidFill>
              </a:rPr>
              <a:t>Πόλη: πάνω από 10.000 κάτοικοι. </a:t>
            </a:r>
          </a:p>
          <a:p>
            <a:pPr algn="just"/>
            <a:r>
              <a:rPr lang="el-GR" sz="1800" dirty="0" smtClean="0">
                <a:solidFill>
                  <a:schemeClr val="tx1"/>
                </a:solidFill>
              </a:rPr>
              <a:t>Η πόλη δεν ορίζεται μόνο με πληθυσμιακά κριτήρια. Η πόλη έχει αγορά, δικαστήρια, πανεπιστήμια, δημόσιες υπηρεσίες. Μετά την πτώση της Ρωμαϊκής Αυτοκρατορίας, οι πόλεις της Δυτικής Ευρώπης συρρικνώθηκαν και έχασαν τον οικονομικό και πολιτικό τους ρόλο. Μετά τον 11ο αιώνα, η ζωή στις πόλεις ανέκαμψε λόγω της σταδιακής ανάπτυξης του εμπορίου. Εκατοντάδες χιλιάδες άνθρωποι άρχισαν να μεταναστεύουν από την ύπαιθρο προς τις περιοχές που είχαν χτιστεί τα εργοστάσια προκειμένου να εργαστούν. Γύρω από τα εργοστάσια χτίστηκαν σταδιακά τεράστιες συνοικίες για να στεγάσουν όλους αυτούς τους ανθρώπους και έτσι προέκυψαν οι μεγάλες πόλεις της Ευρώπης. Η κίνηση του πληθυσμού από την ύπαιθρο προς την πόλη ονομάζεται </a:t>
            </a:r>
            <a:r>
              <a:rPr lang="el-GR" sz="1800" u="sng" dirty="0" smtClean="0">
                <a:solidFill>
                  <a:schemeClr val="tx1"/>
                </a:solidFill>
              </a:rPr>
              <a:t>αστικοποίηση</a:t>
            </a:r>
            <a:r>
              <a:rPr lang="el-GR" sz="1800" dirty="0" smtClean="0">
                <a:solidFill>
                  <a:schemeClr val="tx1"/>
                </a:solidFill>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u="sng" dirty="0" smtClean="0"/>
              <a:t>13.6  Από το χωριό στην πόλη και στην μεγαλούπολη</a:t>
            </a:r>
            <a:endParaRPr lang="el-GR" dirty="0"/>
          </a:p>
        </p:txBody>
      </p:sp>
      <p:sp>
        <p:nvSpPr>
          <p:cNvPr id="3" name="2 - Θέση περιεχομένου"/>
          <p:cNvSpPr>
            <a:spLocks noGrp="1"/>
          </p:cNvSpPr>
          <p:nvPr>
            <p:ph idx="1"/>
          </p:nvPr>
        </p:nvSpPr>
        <p:spPr/>
        <p:txBody>
          <a:bodyPr>
            <a:normAutofit fontScale="55000" lnSpcReduction="20000"/>
          </a:bodyPr>
          <a:lstStyle/>
          <a:p>
            <a:pPr algn="just"/>
            <a:r>
              <a:rPr lang="el-GR" dirty="0" smtClean="0"/>
              <a:t>Στην Ελλάδα, οι πόλεις δεν ήταν προϊόν της βιομηχανικής επανάστασης. Οι λόγοι μετανάστευσης του πληθυσμού προς τις πόλεις στην Ελλάδα ήταν: </a:t>
            </a:r>
          </a:p>
          <a:p>
            <a:pPr algn="just"/>
            <a:r>
              <a:rPr lang="el-GR" b="1" dirty="0" smtClean="0"/>
              <a:t>α) Η δημιουργία διοικητικών υπηρεσιών στις πόλεις.</a:t>
            </a:r>
          </a:p>
          <a:p>
            <a:pPr algn="just"/>
            <a:r>
              <a:rPr lang="el-GR" b="1" dirty="0" smtClean="0"/>
              <a:t>β) Ανάπτυξη του εμπορίου. </a:t>
            </a:r>
          </a:p>
          <a:p>
            <a:pPr algn="just"/>
            <a:r>
              <a:rPr lang="el-GR" b="1" dirty="0" smtClean="0"/>
              <a:t>γ) Ανάπτυξη κοινωνικών υπηρεσιών εκπαίδευσης, υγείας. </a:t>
            </a:r>
          </a:p>
          <a:p>
            <a:pPr algn="just"/>
            <a:r>
              <a:rPr lang="el-GR" dirty="0" smtClean="0"/>
              <a:t>Μετά τη δεκαετία του 1950 εμφανίστηκε ένα νέο κύμα αστικοποίησης που οδήγησε στην ανάπτυξη της Αθήνας και της Θεσσαλονίκης και σε μικρότερο βαθμό άλλων πόλεων της επαρχίας (Πάτρα, Ιωάννινα, Λάρισα, Καλαμάτα κτλ.). </a:t>
            </a:r>
          </a:p>
          <a:p>
            <a:pPr algn="just"/>
            <a:r>
              <a:rPr lang="el-GR" dirty="0" smtClean="0"/>
              <a:t>Ο θεσμός της </a:t>
            </a:r>
            <a:r>
              <a:rPr lang="el-GR" u="sng" dirty="0" smtClean="0"/>
              <a:t>αντιπαροχής</a:t>
            </a:r>
            <a:r>
              <a:rPr lang="el-GR" dirty="0" smtClean="0"/>
              <a:t> χρησιμοποιήθηκε αυτή την περίοδο προκειμένου να δώσει λύση στο στεγαστικό πρόβλημα των πληθυσμών που συνέρεαν στην Αθήνα. Ο ιδιοκτήτης ενός οικοπέδου το έδινε «αντιπαροχή» σε κάποιον εργολάβο προκειμένου πάνω στο οικόπεδο να χτιστεί πολυκατοικία. Από την πολυκατοικία, ο ιδιοκτήτης του οικοπέδου έπαιρνε ως αμοιβή για την παραχώρηση της γης το 30% περίπου των διαμερισμάτων. </a:t>
            </a:r>
          </a:p>
          <a:p>
            <a:pPr algn="just"/>
            <a:r>
              <a:rPr lang="el-GR" dirty="0" smtClean="0"/>
              <a:t>Η μετακίνηση του πληθυσμού στις πόλεις δημιουργεί νέες εργασίες και υπηρεσίες, οι οποίες συνεπάγονται νέες μετακινήσεις προς τις πόλεις, που δημιουργούν νέες εργασίες και υπηρεσίες κ.ο.κ.</a:t>
            </a:r>
          </a:p>
          <a:p>
            <a:pPr algn="just"/>
            <a:endParaRPr lang="el-GR" dirty="0" smtClean="0"/>
          </a:p>
          <a:p>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4" name="3 - Εικόνα" descr="10.png"/>
          <p:cNvPicPr>
            <a:picLocks noChangeAspect="1"/>
          </p:cNvPicPr>
          <p:nvPr/>
        </p:nvPicPr>
        <p:blipFill>
          <a:blip r:embed="rId2" cstate="print"/>
          <a:stretch>
            <a:fillRect/>
          </a:stretch>
        </p:blipFill>
        <p:spPr>
          <a:xfrm>
            <a:off x="1259632" y="1844824"/>
            <a:ext cx="6192688" cy="3240360"/>
          </a:xfrm>
          <a:prstGeom prst="rect">
            <a:avLst/>
          </a:prstGeom>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1948</Words>
  <Application>Microsoft Office PowerPoint</Application>
  <PresentationFormat>Προβολή στην οθόνη (4:3)</PresentationFormat>
  <Paragraphs>89</Paragraphs>
  <Slides>17</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Θέμα του Office</vt:lpstr>
      <vt:lpstr>ΠΟΛΙΤΙΚΗ ΠΑΙΔΕΙΑ Α’ ΛΥΚΕΙΟΥ κεφ.13</vt:lpstr>
      <vt:lpstr>13.1   Κοινωνικά προβλήματα 13.1.1 Προσδιορισμός και αίτια </vt:lpstr>
      <vt:lpstr>13.1.2 Συνέπειες και αντιμετώπιση </vt:lpstr>
      <vt:lpstr>13.2   Φτώχεια, ανεργία  </vt:lpstr>
      <vt:lpstr>Μορφές ανεργίας</vt:lpstr>
      <vt:lpstr>13.3  Το πρόβλημα της βίας  </vt:lpstr>
      <vt:lpstr>13.3  Το πρόβλημα της βίας</vt:lpstr>
      <vt:lpstr>13.3.2 Αιτίες, επιπτώσεις και αντιμετώπιση της βίας </vt:lpstr>
      <vt:lpstr>13.4  Υπερδανεισμός ιδιωτών και δημοσίου </vt:lpstr>
      <vt:lpstr>13.4  Υπερδανεισμός ιδιωτών και δημοσίου</vt:lpstr>
      <vt:lpstr>13.4  Υπερδανεισμός ιδιωτών και δημοσίου </vt:lpstr>
      <vt:lpstr>Τρόποι αντιμετώπισης του δημόσιου χρέους:  </vt:lpstr>
      <vt:lpstr>13.5  Υπογεννητικότητα και γήρανση του πληθυσμού </vt:lpstr>
      <vt:lpstr>13.5  Υπογεννητικότητα και γήρανση του πληθυσμού</vt:lpstr>
      <vt:lpstr>13.6  Από το χωριό στην πόλη και στην μεγαλούπολη </vt:lpstr>
      <vt:lpstr>13.6  Από το χωριό στην πόλη και στην μεγαλούπολη</vt:lpstr>
      <vt:lpstr>Διαφάνεια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ΠΟΛΙΤΙΚΗ ΠΑΙΔΕΙΑ Α’ ΛΥΚΕΙΟΥ κεφ.13</dc:title>
  <dc:creator>METAVASI</dc:creator>
  <cp:lastModifiedBy>METAVASI</cp:lastModifiedBy>
  <cp:revision>5</cp:revision>
  <dcterms:created xsi:type="dcterms:W3CDTF">2017-02-06T18:51:42Z</dcterms:created>
  <dcterms:modified xsi:type="dcterms:W3CDTF">2017-02-13T16:52:05Z</dcterms:modified>
</cp:coreProperties>
</file>