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  <p:sldId id="264" r:id="rId3"/>
    <p:sldId id="265" r:id="rId4"/>
    <p:sldId id="266" r:id="rId5"/>
    <p:sldId id="269" r:id="rId6"/>
    <p:sldId id="270" r:id="rId7"/>
    <p:sldId id="272" r:id="rId8"/>
    <p:sldId id="271" r:id="rId9"/>
    <p:sldId id="268" r:id="rId10"/>
    <p:sldId id="273" r:id="rId11"/>
    <p:sldId id="267" r:id="rId12"/>
    <p:sldId id="278" r:id="rId13"/>
    <p:sldId id="280" r:id="rId14"/>
    <p:sldId id="279" r:id="rId15"/>
    <p:sldId id="281" r:id="rId16"/>
    <p:sldId id="260" r:id="rId17"/>
    <p:sldId id="261" r:id="rId18"/>
    <p:sldId id="262" r:id="rId19"/>
    <p:sldId id="263" r:id="rId20"/>
    <p:sldId id="277" r:id="rId21"/>
    <p:sldId id="276" r:id="rId22"/>
    <p:sldId id="275" r:id="rId23"/>
    <p:sldId id="282" r:id="rId2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97"/>
  </p:normalViewPr>
  <p:slideViewPr>
    <p:cSldViewPr snapToGrid="0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2831FC-BA4C-924E-A2B5-C6E9E4F197B1}" type="doc">
      <dgm:prSet loTypeId="urn:microsoft.com/office/officeart/2005/8/layout/gear1" loCatId="" qsTypeId="urn:microsoft.com/office/officeart/2005/8/quickstyle/simple1" qsCatId="simple" csTypeId="urn:microsoft.com/office/officeart/2005/8/colors/accent1_2" csCatId="accent1" phldr="1"/>
      <dgm:spPr/>
    </dgm:pt>
    <dgm:pt modelId="{48AB3069-9B19-7A47-946C-0E30889BBB79}">
      <dgm:prSet phldrT="[Κείμενο]" custT="1"/>
      <dgm:spPr/>
      <dgm:t>
        <a:bodyPr/>
        <a:lstStyle/>
        <a:p>
          <a:r>
            <a:rPr lang="el-GR" sz="2400" b="1" dirty="0"/>
            <a:t>Γραπτά</a:t>
          </a:r>
          <a:endParaRPr lang="el-GR" sz="1600" b="1" dirty="0"/>
        </a:p>
        <a:p>
          <a:r>
            <a:rPr lang="el-GR" sz="1800" dirty="0"/>
            <a:t>Διαγώνισμα</a:t>
          </a:r>
        </a:p>
        <a:p>
          <a:r>
            <a:rPr lang="el-GR" sz="1800" dirty="0"/>
            <a:t>Τεστ</a:t>
          </a:r>
        </a:p>
        <a:p>
          <a:r>
            <a:rPr lang="el-GR" sz="1800" dirty="0"/>
            <a:t>Τετράδιο</a:t>
          </a:r>
        </a:p>
        <a:p>
          <a:r>
            <a:rPr lang="el-GR" sz="1800" dirty="0"/>
            <a:t>Φωτοτυπίες</a:t>
          </a:r>
        </a:p>
      </dgm:t>
    </dgm:pt>
    <dgm:pt modelId="{2F4A96CB-EC2D-5F4F-84FC-91191AA9ACC4}" type="parTrans" cxnId="{05243B05-F78B-2141-940C-909381539983}">
      <dgm:prSet/>
      <dgm:spPr/>
      <dgm:t>
        <a:bodyPr/>
        <a:lstStyle/>
        <a:p>
          <a:endParaRPr lang="el-GR"/>
        </a:p>
      </dgm:t>
    </dgm:pt>
    <dgm:pt modelId="{651B3F6D-44B7-644B-9C50-2CCCE6EFB561}" type="sibTrans" cxnId="{05243B05-F78B-2141-940C-909381539983}">
      <dgm:prSet/>
      <dgm:spPr/>
      <dgm:t>
        <a:bodyPr/>
        <a:lstStyle/>
        <a:p>
          <a:endParaRPr lang="el-GR"/>
        </a:p>
      </dgm:t>
    </dgm:pt>
    <dgm:pt modelId="{FD424064-CC38-AA4D-84AA-A470A4A63E7F}">
      <dgm:prSet phldrT="[Κείμενο]" custT="1"/>
      <dgm:spPr/>
      <dgm:t>
        <a:bodyPr/>
        <a:lstStyle/>
        <a:p>
          <a:r>
            <a:rPr lang="el-GR" sz="2000" b="1" dirty="0"/>
            <a:t>Εξέταση</a:t>
          </a:r>
          <a:r>
            <a:rPr lang="el-GR" sz="1800" b="1" dirty="0"/>
            <a:t> </a:t>
          </a:r>
          <a:r>
            <a:rPr lang="el-GR" sz="1800" b="0" dirty="0"/>
            <a:t>στο μάθημα της ημέρας</a:t>
          </a:r>
          <a:endParaRPr lang="el-GR" sz="1100" dirty="0"/>
        </a:p>
      </dgm:t>
    </dgm:pt>
    <dgm:pt modelId="{24FA9820-DAB3-F641-9B08-D4BDACF73CB3}" type="parTrans" cxnId="{A7078460-4889-1C4F-87E0-FD41EA41CD84}">
      <dgm:prSet/>
      <dgm:spPr/>
      <dgm:t>
        <a:bodyPr/>
        <a:lstStyle/>
        <a:p>
          <a:endParaRPr lang="el-GR"/>
        </a:p>
      </dgm:t>
    </dgm:pt>
    <dgm:pt modelId="{AA47E52F-E595-9541-892B-2D453458140F}" type="sibTrans" cxnId="{A7078460-4889-1C4F-87E0-FD41EA41CD84}">
      <dgm:prSet/>
      <dgm:spPr/>
      <dgm:t>
        <a:bodyPr/>
        <a:lstStyle/>
        <a:p>
          <a:endParaRPr lang="el-GR"/>
        </a:p>
      </dgm:t>
    </dgm:pt>
    <dgm:pt modelId="{619B1B57-51E4-754B-8F6C-3CD5E782EC85}">
      <dgm:prSet phldrT="[Κείμενο]" custT="1"/>
      <dgm:spPr/>
      <dgm:t>
        <a:bodyPr/>
        <a:lstStyle/>
        <a:p>
          <a:r>
            <a:rPr lang="el-GR" sz="2000" b="1" dirty="0"/>
            <a:t>Συμμετοχή</a:t>
          </a:r>
          <a:r>
            <a:rPr lang="el-GR" sz="1800" dirty="0"/>
            <a:t> στην παράδοση</a:t>
          </a:r>
        </a:p>
      </dgm:t>
    </dgm:pt>
    <dgm:pt modelId="{069CE176-B22F-8B4D-9FB3-D3E5A1648CDC}" type="parTrans" cxnId="{7395EAC9-56FB-3643-B987-35D5FB94324C}">
      <dgm:prSet/>
      <dgm:spPr/>
      <dgm:t>
        <a:bodyPr/>
        <a:lstStyle/>
        <a:p>
          <a:endParaRPr lang="el-GR"/>
        </a:p>
      </dgm:t>
    </dgm:pt>
    <dgm:pt modelId="{CFB2793C-38E6-1743-B732-96CA61CC576F}" type="sibTrans" cxnId="{7395EAC9-56FB-3643-B987-35D5FB94324C}">
      <dgm:prSet/>
      <dgm:spPr/>
      <dgm:t>
        <a:bodyPr/>
        <a:lstStyle/>
        <a:p>
          <a:endParaRPr lang="el-GR"/>
        </a:p>
      </dgm:t>
    </dgm:pt>
    <dgm:pt modelId="{09C2D297-5BD4-8144-AB71-F8471F3B3A7C}" type="pres">
      <dgm:prSet presAssocID="{0A2831FC-BA4C-924E-A2B5-C6E9E4F197B1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81DF304-E6A2-A849-A486-C4AAF001E161}" type="pres">
      <dgm:prSet presAssocID="{48AB3069-9B19-7A47-946C-0E30889BBB79}" presName="gear1" presStyleLbl="node1" presStyleIdx="0" presStyleCnt="3">
        <dgm:presLayoutVars>
          <dgm:chMax val="1"/>
          <dgm:bulletEnabled val="1"/>
        </dgm:presLayoutVars>
      </dgm:prSet>
      <dgm:spPr/>
    </dgm:pt>
    <dgm:pt modelId="{BB1EAE5F-0428-B24E-A438-85F6F3F9DD83}" type="pres">
      <dgm:prSet presAssocID="{48AB3069-9B19-7A47-946C-0E30889BBB79}" presName="gear1srcNode" presStyleLbl="node1" presStyleIdx="0" presStyleCnt="3"/>
      <dgm:spPr/>
    </dgm:pt>
    <dgm:pt modelId="{70116D08-A6AC-7A44-94B5-D53287F164A9}" type="pres">
      <dgm:prSet presAssocID="{48AB3069-9B19-7A47-946C-0E30889BBB79}" presName="gear1dstNode" presStyleLbl="node1" presStyleIdx="0" presStyleCnt="3"/>
      <dgm:spPr/>
    </dgm:pt>
    <dgm:pt modelId="{D02D8356-0225-4942-A3DD-DC85D08AF15A}" type="pres">
      <dgm:prSet presAssocID="{FD424064-CC38-AA4D-84AA-A470A4A63E7F}" presName="gear2" presStyleLbl="node1" presStyleIdx="1" presStyleCnt="3" custScaleX="113103" custScaleY="103799">
        <dgm:presLayoutVars>
          <dgm:chMax val="1"/>
          <dgm:bulletEnabled val="1"/>
        </dgm:presLayoutVars>
      </dgm:prSet>
      <dgm:spPr/>
    </dgm:pt>
    <dgm:pt modelId="{49848139-24DA-344E-AD60-8F58D9F5AC3A}" type="pres">
      <dgm:prSet presAssocID="{FD424064-CC38-AA4D-84AA-A470A4A63E7F}" presName="gear2srcNode" presStyleLbl="node1" presStyleIdx="1" presStyleCnt="3"/>
      <dgm:spPr/>
    </dgm:pt>
    <dgm:pt modelId="{77E28A41-1582-7C47-BA02-CAC6A0A88C76}" type="pres">
      <dgm:prSet presAssocID="{FD424064-CC38-AA4D-84AA-A470A4A63E7F}" presName="gear2dstNode" presStyleLbl="node1" presStyleIdx="1" presStyleCnt="3"/>
      <dgm:spPr/>
    </dgm:pt>
    <dgm:pt modelId="{DF0ADF8F-20F0-4B49-A0E8-ADAF5A47FCF7}" type="pres">
      <dgm:prSet presAssocID="{619B1B57-51E4-754B-8F6C-3CD5E782EC85}" presName="gear3" presStyleLbl="node1" presStyleIdx="2" presStyleCnt="3" custScaleX="106886" custScaleY="101056"/>
      <dgm:spPr/>
    </dgm:pt>
    <dgm:pt modelId="{DB03FABE-DAFD-C54A-B839-C487A7C4DEAC}" type="pres">
      <dgm:prSet presAssocID="{619B1B57-51E4-754B-8F6C-3CD5E782EC85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FD38E17E-73F2-5649-B2D2-BC87A71A2CA8}" type="pres">
      <dgm:prSet presAssocID="{619B1B57-51E4-754B-8F6C-3CD5E782EC85}" presName="gear3srcNode" presStyleLbl="node1" presStyleIdx="2" presStyleCnt="3"/>
      <dgm:spPr/>
    </dgm:pt>
    <dgm:pt modelId="{EE381C57-6FB9-0C40-B90C-FC0A1AD29117}" type="pres">
      <dgm:prSet presAssocID="{619B1B57-51E4-754B-8F6C-3CD5E782EC85}" presName="gear3dstNode" presStyleLbl="node1" presStyleIdx="2" presStyleCnt="3"/>
      <dgm:spPr/>
    </dgm:pt>
    <dgm:pt modelId="{39E8B2E4-6B4D-CC4C-A69A-9E64ACF93164}" type="pres">
      <dgm:prSet presAssocID="{651B3F6D-44B7-644B-9C50-2CCCE6EFB561}" presName="connector1" presStyleLbl="sibTrans2D1" presStyleIdx="0" presStyleCnt="3"/>
      <dgm:spPr/>
    </dgm:pt>
    <dgm:pt modelId="{A0C507AB-1780-254F-8AFC-698556DA7CA7}" type="pres">
      <dgm:prSet presAssocID="{AA47E52F-E595-9541-892B-2D453458140F}" presName="connector2" presStyleLbl="sibTrans2D1" presStyleIdx="1" presStyleCnt="3"/>
      <dgm:spPr/>
    </dgm:pt>
    <dgm:pt modelId="{5FEE8D30-AAA6-144D-A665-C914D7BC40B3}" type="pres">
      <dgm:prSet presAssocID="{CFB2793C-38E6-1743-B732-96CA61CC576F}" presName="connector3" presStyleLbl="sibTrans2D1" presStyleIdx="2" presStyleCnt="3"/>
      <dgm:spPr/>
    </dgm:pt>
  </dgm:ptLst>
  <dgm:cxnLst>
    <dgm:cxn modelId="{05243B05-F78B-2141-940C-909381539983}" srcId="{0A2831FC-BA4C-924E-A2B5-C6E9E4F197B1}" destId="{48AB3069-9B19-7A47-946C-0E30889BBB79}" srcOrd="0" destOrd="0" parTransId="{2F4A96CB-EC2D-5F4F-84FC-91191AA9ACC4}" sibTransId="{651B3F6D-44B7-644B-9C50-2CCCE6EFB561}"/>
    <dgm:cxn modelId="{21C98B23-4537-5941-88B8-778712DD7B5C}" type="presOf" srcId="{FD424064-CC38-AA4D-84AA-A470A4A63E7F}" destId="{D02D8356-0225-4942-A3DD-DC85D08AF15A}" srcOrd="0" destOrd="0" presId="urn:microsoft.com/office/officeart/2005/8/layout/gear1"/>
    <dgm:cxn modelId="{A7078460-4889-1C4F-87E0-FD41EA41CD84}" srcId="{0A2831FC-BA4C-924E-A2B5-C6E9E4F197B1}" destId="{FD424064-CC38-AA4D-84AA-A470A4A63E7F}" srcOrd="1" destOrd="0" parTransId="{24FA9820-DAB3-F641-9B08-D4BDACF73CB3}" sibTransId="{AA47E52F-E595-9541-892B-2D453458140F}"/>
    <dgm:cxn modelId="{412DAA66-3CC4-9A43-9DEC-FAA3BBE7E64F}" type="presOf" srcId="{48AB3069-9B19-7A47-946C-0E30889BBB79}" destId="{BB1EAE5F-0428-B24E-A438-85F6F3F9DD83}" srcOrd="1" destOrd="0" presId="urn:microsoft.com/office/officeart/2005/8/layout/gear1"/>
    <dgm:cxn modelId="{74DC6A6A-6BF3-7D4B-B3A1-83791F6D4AD1}" type="presOf" srcId="{AA47E52F-E595-9541-892B-2D453458140F}" destId="{A0C507AB-1780-254F-8AFC-698556DA7CA7}" srcOrd="0" destOrd="0" presId="urn:microsoft.com/office/officeart/2005/8/layout/gear1"/>
    <dgm:cxn modelId="{AE3BBD6B-914E-2647-B959-FDC3743F4C87}" type="presOf" srcId="{619B1B57-51E4-754B-8F6C-3CD5E782EC85}" destId="{EE381C57-6FB9-0C40-B90C-FC0A1AD29117}" srcOrd="3" destOrd="0" presId="urn:microsoft.com/office/officeart/2005/8/layout/gear1"/>
    <dgm:cxn modelId="{DCAB7B70-0630-6148-AEC7-9082FEECE3F6}" type="presOf" srcId="{619B1B57-51E4-754B-8F6C-3CD5E782EC85}" destId="{DB03FABE-DAFD-C54A-B839-C487A7C4DEAC}" srcOrd="1" destOrd="0" presId="urn:microsoft.com/office/officeart/2005/8/layout/gear1"/>
    <dgm:cxn modelId="{7DF9D582-1AC7-E841-B5EA-C9134AA1FE72}" type="presOf" srcId="{FD424064-CC38-AA4D-84AA-A470A4A63E7F}" destId="{49848139-24DA-344E-AD60-8F58D9F5AC3A}" srcOrd="1" destOrd="0" presId="urn:microsoft.com/office/officeart/2005/8/layout/gear1"/>
    <dgm:cxn modelId="{46943187-CAEA-ED46-ABCB-996DD21F8209}" type="presOf" srcId="{0A2831FC-BA4C-924E-A2B5-C6E9E4F197B1}" destId="{09C2D297-5BD4-8144-AB71-F8471F3B3A7C}" srcOrd="0" destOrd="0" presId="urn:microsoft.com/office/officeart/2005/8/layout/gear1"/>
    <dgm:cxn modelId="{364FC395-2753-D047-B42E-CD889125F527}" type="presOf" srcId="{48AB3069-9B19-7A47-946C-0E30889BBB79}" destId="{381DF304-E6A2-A849-A486-C4AAF001E161}" srcOrd="0" destOrd="0" presId="urn:microsoft.com/office/officeart/2005/8/layout/gear1"/>
    <dgm:cxn modelId="{E4CF85A7-A951-6A47-9A00-4AE33B581E3E}" type="presOf" srcId="{619B1B57-51E4-754B-8F6C-3CD5E782EC85}" destId="{DF0ADF8F-20F0-4B49-A0E8-ADAF5A47FCF7}" srcOrd="0" destOrd="0" presId="urn:microsoft.com/office/officeart/2005/8/layout/gear1"/>
    <dgm:cxn modelId="{DE0A70A8-351B-134E-A91E-2E1E34269221}" type="presOf" srcId="{CFB2793C-38E6-1743-B732-96CA61CC576F}" destId="{5FEE8D30-AAA6-144D-A665-C914D7BC40B3}" srcOrd="0" destOrd="0" presId="urn:microsoft.com/office/officeart/2005/8/layout/gear1"/>
    <dgm:cxn modelId="{7395EAC9-56FB-3643-B987-35D5FB94324C}" srcId="{0A2831FC-BA4C-924E-A2B5-C6E9E4F197B1}" destId="{619B1B57-51E4-754B-8F6C-3CD5E782EC85}" srcOrd="2" destOrd="0" parTransId="{069CE176-B22F-8B4D-9FB3-D3E5A1648CDC}" sibTransId="{CFB2793C-38E6-1743-B732-96CA61CC576F}"/>
    <dgm:cxn modelId="{DBBFE5CB-99D7-0749-8DFA-2A7F2A3EEB9D}" type="presOf" srcId="{651B3F6D-44B7-644B-9C50-2CCCE6EFB561}" destId="{39E8B2E4-6B4D-CC4C-A69A-9E64ACF93164}" srcOrd="0" destOrd="0" presId="urn:microsoft.com/office/officeart/2005/8/layout/gear1"/>
    <dgm:cxn modelId="{C8F589E4-356D-A447-8BC7-6BE8164D097B}" type="presOf" srcId="{48AB3069-9B19-7A47-946C-0E30889BBB79}" destId="{70116D08-A6AC-7A44-94B5-D53287F164A9}" srcOrd="2" destOrd="0" presId="urn:microsoft.com/office/officeart/2005/8/layout/gear1"/>
    <dgm:cxn modelId="{96810AE8-F9C6-2E44-BC1E-CE8AD92323B2}" type="presOf" srcId="{FD424064-CC38-AA4D-84AA-A470A4A63E7F}" destId="{77E28A41-1582-7C47-BA02-CAC6A0A88C76}" srcOrd="2" destOrd="0" presId="urn:microsoft.com/office/officeart/2005/8/layout/gear1"/>
    <dgm:cxn modelId="{2253D1F2-1DD4-9745-A573-817AADF8AD4C}" type="presOf" srcId="{619B1B57-51E4-754B-8F6C-3CD5E782EC85}" destId="{FD38E17E-73F2-5649-B2D2-BC87A71A2CA8}" srcOrd="2" destOrd="0" presId="urn:microsoft.com/office/officeart/2005/8/layout/gear1"/>
    <dgm:cxn modelId="{4A446DCA-7F4E-244A-959F-8D63620EE9B0}" type="presParOf" srcId="{09C2D297-5BD4-8144-AB71-F8471F3B3A7C}" destId="{381DF304-E6A2-A849-A486-C4AAF001E161}" srcOrd="0" destOrd="0" presId="urn:microsoft.com/office/officeart/2005/8/layout/gear1"/>
    <dgm:cxn modelId="{44B23DF9-2C54-F444-B391-3EEB7ABC247C}" type="presParOf" srcId="{09C2D297-5BD4-8144-AB71-F8471F3B3A7C}" destId="{BB1EAE5F-0428-B24E-A438-85F6F3F9DD83}" srcOrd="1" destOrd="0" presId="urn:microsoft.com/office/officeart/2005/8/layout/gear1"/>
    <dgm:cxn modelId="{9155A82D-22E1-DC4C-99F8-8B6721161744}" type="presParOf" srcId="{09C2D297-5BD4-8144-AB71-F8471F3B3A7C}" destId="{70116D08-A6AC-7A44-94B5-D53287F164A9}" srcOrd="2" destOrd="0" presId="urn:microsoft.com/office/officeart/2005/8/layout/gear1"/>
    <dgm:cxn modelId="{3A6BCEC4-F882-0641-B0B7-DD765E63BBB1}" type="presParOf" srcId="{09C2D297-5BD4-8144-AB71-F8471F3B3A7C}" destId="{D02D8356-0225-4942-A3DD-DC85D08AF15A}" srcOrd="3" destOrd="0" presId="urn:microsoft.com/office/officeart/2005/8/layout/gear1"/>
    <dgm:cxn modelId="{8CA1CCE7-5821-2945-92BD-7F647240AE41}" type="presParOf" srcId="{09C2D297-5BD4-8144-AB71-F8471F3B3A7C}" destId="{49848139-24DA-344E-AD60-8F58D9F5AC3A}" srcOrd="4" destOrd="0" presId="urn:microsoft.com/office/officeart/2005/8/layout/gear1"/>
    <dgm:cxn modelId="{341E9501-DCB3-BA47-B548-E18E06211660}" type="presParOf" srcId="{09C2D297-5BD4-8144-AB71-F8471F3B3A7C}" destId="{77E28A41-1582-7C47-BA02-CAC6A0A88C76}" srcOrd="5" destOrd="0" presId="urn:microsoft.com/office/officeart/2005/8/layout/gear1"/>
    <dgm:cxn modelId="{E0EA7F8B-0B4E-114D-B18C-DC60BB50B62E}" type="presParOf" srcId="{09C2D297-5BD4-8144-AB71-F8471F3B3A7C}" destId="{DF0ADF8F-20F0-4B49-A0E8-ADAF5A47FCF7}" srcOrd="6" destOrd="0" presId="urn:microsoft.com/office/officeart/2005/8/layout/gear1"/>
    <dgm:cxn modelId="{7D4061AC-50CB-4242-A9F4-0394C0B0D3AF}" type="presParOf" srcId="{09C2D297-5BD4-8144-AB71-F8471F3B3A7C}" destId="{DB03FABE-DAFD-C54A-B839-C487A7C4DEAC}" srcOrd="7" destOrd="0" presId="urn:microsoft.com/office/officeart/2005/8/layout/gear1"/>
    <dgm:cxn modelId="{C229304F-2243-2845-A2E7-E9B9C2357C6D}" type="presParOf" srcId="{09C2D297-5BD4-8144-AB71-F8471F3B3A7C}" destId="{FD38E17E-73F2-5649-B2D2-BC87A71A2CA8}" srcOrd="8" destOrd="0" presId="urn:microsoft.com/office/officeart/2005/8/layout/gear1"/>
    <dgm:cxn modelId="{3E9B9DA3-C058-374E-9BC7-3E9A39A2D0C2}" type="presParOf" srcId="{09C2D297-5BD4-8144-AB71-F8471F3B3A7C}" destId="{EE381C57-6FB9-0C40-B90C-FC0A1AD29117}" srcOrd="9" destOrd="0" presId="urn:microsoft.com/office/officeart/2005/8/layout/gear1"/>
    <dgm:cxn modelId="{84C39A2B-A85A-6B40-A63C-385365B363D3}" type="presParOf" srcId="{09C2D297-5BD4-8144-AB71-F8471F3B3A7C}" destId="{39E8B2E4-6B4D-CC4C-A69A-9E64ACF93164}" srcOrd="10" destOrd="0" presId="urn:microsoft.com/office/officeart/2005/8/layout/gear1"/>
    <dgm:cxn modelId="{BAF67219-BFD6-E74E-9721-03AE0351385A}" type="presParOf" srcId="{09C2D297-5BD4-8144-AB71-F8471F3B3A7C}" destId="{A0C507AB-1780-254F-8AFC-698556DA7CA7}" srcOrd="11" destOrd="0" presId="urn:microsoft.com/office/officeart/2005/8/layout/gear1"/>
    <dgm:cxn modelId="{39AB1D00-DC41-864B-BED2-8B5735C2BBC0}" type="presParOf" srcId="{09C2D297-5BD4-8144-AB71-F8471F3B3A7C}" destId="{5FEE8D30-AAA6-144D-A665-C914D7BC40B3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DF304-E6A2-A849-A486-C4AAF001E161}">
      <dsp:nvSpPr>
        <dsp:cNvPr id="0" name=""/>
        <dsp:cNvSpPr/>
      </dsp:nvSpPr>
      <dsp:spPr>
        <a:xfrm>
          <a:off x="4874327" y="2613283"/>
          <a:ext cx="3185044" cy="3185044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Γραπτά</a:t>
          </a:r>
          <a:endParaRPr lang="el-GR" sz="16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Διαγώνισμα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Τεστ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Τετράδιο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kern="1200" dirty="0"/>
            <a:t>Φωτοτυπίες</a:t>
          </a:r>
        </a:p>
      </dsp:txBody>
      <dsp:txXfrm>
        <a:off x="5514663" y="3359364"/>
        <a:ext cx="1904372" cy="1637179"/>
      </dsp:txXfrm>
    </dsp:sp>
    <dsp:sp modelId="{D02D8356-0225-4942-A3DD-DC85D08AF15A}">
      <dsp:nvSpPr>
        <dsp:cNvPr id="0" name=""/>
        <dsp:cNvSpPr/>
      </dsp:nvSpPr>
      <dsp:spPr>
        <a:xfrm>
          <a:off x="2869451" y="1816455"/>
          <a:ext cx="2619913" cy="2404395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Εξέταση</a:t>
          </a:r>
          <a:r>
            <a:rPr lang="el-GR" sz="1800" b="1" kern="1200" dirty="0"/>
            <a:t> </a:t>
          </a:r>
          <a:r>
            <a:rPr lang="el-GR" sz="1800" b="0" kern="1200" dirty="0"/>
            <a:t>στο μάθημα της ημέρας</a:t>
          </a:r>
          <a:endParaRPr lang="el-GR" sz="1100" kern="1200" dirty="0"/>
        </a:p>
      </dsp:txBody>
      <dsp:txXfrm>
        <a:off x="3506093" y="2425427"/>
        <a:ext cx="1346629" cy="1186451"/>
      </dsp:txXfrm>
    </dsp:sp>
    <dsp:sp modelId="{DF0ADF8F-20F0-4B49-A0E8-ADAF5A47FCF7}">
      <dsp:nvSpPr>
        <dsp:cNvPr id="0" name=""/>
        <dsp:cNvSpPr/>
      </dsp:nvSpPr>
      <dsp:spPr>
        <a:xfrm rot="20700000">
          <a:off x="4216270" y="274610"/>
          <a:ext cx="2474311" cy="224513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Συμμετοχή</a:t>
          </a:r>
          <a:r>
            <a:rPr lang="el-GR" sz="1800" kern="1200" dirty="0"/>
            <a:t> στην παράδοση</a:t>
          </a:r>
        </a:p>
      </dsp:txBody>
      <dsp:txXfrm rot="-20700000">
        <a:off x="4772552" y="753440"/>
        <a:ext cx="1361746" cy="1287471"/>
      </dsp:txXfrm>
    </dsp:sp>
    <dsp:sp modelId="{39E8B2E4-6B4D-CC4C-A69A-9E64ACF93164}">
      <dsp:nvSpPr>
        <dsp:cNvPr id="0" name=""/>
        <dsp:cNvSpPr/>
      </dsp:nvSpPr>
      <dsp:spPr>
        <a:xfrm>
          <a:off x="4647330" y="2122410"/>
          <a:ext cx="4076856" cy="4076856"/>
        </a:xfrm>
        <a:prstGeom prst="circularArrow">
          <a:avLst>
            <a:gd name="adj1" fmla="val 4687"/>
            <a:gd name="adj2" fmla="val 299029"/>
            <a:gd name="adj3" fmla="val 2544559"/>
            <a:gd name="adj4" fmla="val 15801414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C507AB-1780-254F-8AFC-698556DA7CA7}">
      <dsp:nvSpPr>
        <dsp:cNvPr id="0" name=""/>
        <dsp:cNvSpPr/>
      </dsp:nvSpPr>
      <dsp:spPr>
        <a:xfrm>
          <a:off x="2610980" y="1341072"/>
          <a:ext cx="2962091" cy="296209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EE8D30-AAA6-144D-A665-C914D7BC40B3}">
      <dsp:nvSpPr>
        <dsp:cNvPr id="0" name=""/>
        <dsp:cNvSpPr/>
      </dsp:nvSpPr>
      <dsp:spPr>
        <a:xfrm>
          <a:off x="3793647" y="-241600"/>
          <a:ext cx="3193730" cy="3193730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87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6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64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66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8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69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2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41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6/10/24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48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6/10/24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98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lumenlearning.com/publicspeakingprinciples/chapter/ancient-greec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thesecretrealtruth.blogspot.com/2016/12/blog-post_109.html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edpix.com/photo/26180/greek-alphabet-language-symbols-text-alpha-omega-letters-greec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lickr.com/photos/pahudson/4288400913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rewminate.com/ancient-egyptian-literature/" TargetMode="Externa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reek_Dark_Ages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hilonas.com/2016/12/07/httpwp-mep1op6y-4ub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ypotex.hu/author/1003/xenophon_" TargetMode="Externa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rewminate.com/athens-vs-sparta-the-peloponnesian-war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%CE%9D%CE%BF%CE%BC%CF%8C%CF%82_%CE%9A%CE%AD%CF%81%CE%BA%CF%85%CF%81%CE%B1%CF%82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hesecretrealtruth.blogspot.com/2016/03/blog-post_3009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36893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rchivoshistoria.com/athens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antosquebrados.blogspot.com/2012/01/booking-through-thursday-writing-or.html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emlynsblog.org/taking-fcem-you-feeling-lucky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736ACF6A-FC06-4E10-819E-2E7BC697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5F12CF4-2DA8-61EA-0A5C-3753DDDAD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5A86E6A1-77F6-BCEE-7EA1-8449188A9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862" y="1700791"/>
            <a:ext cx="4034682" cy="19419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l-GR" sz="2600" dirty="0" err="1"/>
              <a:t>Αρχαια</a:t>
            </a:r>
            <a:r>
              <a:rPr lang="el-GR" sz="2600" dirty="0"/>
              <a:t> </a:t>
            </a:r>
            <a:r>
              <a:rPr lang="el-GR" sz="2600" dirty="0" err="1"/>
              <a:t>ελληνικη</a:t>
            </a:r>
            <a:r>
              <a:rPr lang="el-GR" sz="2600" dirty="0"/>
              <a:t> </a:t>
            </a:r>
            <a:r>
              <a:rPr lang="el-GR" sz="2600" dirty="0" err="1"/>
              <a:t>γλωσσα</a:t>
            </a:r>
            <a:r>
              <a:rPr lang="el-GR" sz="2600" dirty="0"/>
              <a:t> &amp; </a:t>
            </a:r>
            <a:r>
              <a:rPr lang="el-GR" sz="2600" dirty="0" err="1"/>
              <a:t>γραμματεια</a:t>
            </a:r>
            <a:endParaRPr lang="en-US" sz="2600" dirty="0"/>
          </a:p>
        </p:txBody>
      </p:sp>
      <p:pic>
        <p:nvPicPr>
          <p:cNvPr id="5" name="Θέση περιεχομένου 4" descr="Εικόνα που περιέχει ζωγραφική, ρουχισμός, άνδρας, τέχνη&#10;&#10;Περιγραφή που δημιουργήθηκε αυτόματα">
            <a:extLst>
              <a:ext uri="{FF2B5EF4-FFF2-40B4-BE49-F238E27FC236}">
                <a16:creationId xmlns:a16="http://schemas.microsoft.com/office/drawing/2014/main" id="{68FC28F1-90BF-2044-12D8-941EEBEE88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9110" b="-2"/>
          <a:stretch/>
        </p:blipFill>
        <p:spPr>
          <a:xfrm>
            <a:off x="-2" y="1"/>
            <a:ext cx="6096001" cy="6858000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9466E0-3884-B930-091B-5BB027876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8422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5429618-43CD-9FDE-FFD6-3852DE6A6D12}"/>
              </a:ext>
            </a:extLst>
          </p:cNvPr>
          <p:cNvSpPr txBox="1"/>
          <p:nvPr/>
        </p:nvSpPr>
        <p:spPr>
          <a:xfrm>
            <a:off x="7794431" y="4225435"/>
            <a:ext cx="2699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000" dirty="0"/>
              <a:t>Μαρία </a:t>
            </a:r>
            <a:r>
              <a:rPr lang="el-GR" sz="2000" dirty="0" err="1"/>
              <a:t>Σπ</a:t>
            </a:r>
            <a:r>
              <a:rPr lang="el-GR" sz="2000" dirty="0"/>
              <a:t>. Μουρούτσου</a:t>
            </a:r>
          </a:p>
          <a:p>
            <a:pPr algn="ctr"/>
            <a:r>
              <a:rPr lang="el-GR" sz="1600" dirty="0"/>
              <a:t>2023-2024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6F4DAC-2FE5-673F-B8C1-045823D46BA1}"/>
              </a:ext>
            </a:extLst>
          </p:cNvPr>
          <p:cNvSpPr txBox="1"/>
          <p:nvPr/>
        </p:nvSpPr>
        <p:spPr>
          <a:xfrm>
            <a:off x="8551337" y="6115050"/>
            <a:ext cx="1185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Α’ Λυκείου</a:t>
            </a:r>
          </a:p>
        </p:txBody>
      </p:sp>
    </p:spTree>
    <p:extLst>
      <p:ext uri="{BB962C8B-B14F-4D97-AF65-F5344CB8AC3E}">
        <p14:creationId xmlns:p14="http://schemas.microsoft.com/office/powerpoint/2010/main" val="156077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75082E36-C6E1-DCDA-AFF8-87BEBD75B2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6056" b="1546"/>
          <a:stretch/>
        </p:blipFill>
        <p:spPr>
          <a:xfrm>
            <a:off x="-1" y="785"/>
            <a:ext cx="12191980" cy="685642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D0A0432-F95F-6441-CC5D-B6BB755FA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2985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1312CAA-5BBB-4453-06F1-A4C81A7A4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1" y="2211978"/>
            <a:ext cx="3535679" cy="14257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l-GR" dirty="0"/>
              <a:t>1. </a:t>
            </a:r>
            <a:br>
              <a:rPr lang="el-GR" dirty="0"/>
            </a:br>
            <a:r>
              <a:rPr lang="el-GR" dirty="0" err="1"/>
              <a:t>διδακτεα</a:t>
            </a:r>
            <a:r>
              <a:rPr lang="el-GR" dirty="0"/>
              <a:t> &amp; </a:t>
            </a:r>
            <a:r>
              <a:rPr lang="el-GR" dirty="0" err="1"/>
              <a:t>εξεταστεα</a:t>
            </a:r>
            <a:r>
              <a:rPr lang="el-GR" dirty="0"/>
              <a:t> </a:t>
            </a:r>
            <a:r>
              <a:rPr lang="el-GR" dirty="0" err="1"/>
              <a:t>υλη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9C8A800-ACD2-8FCC-32F1-BA242F939CC0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541902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492550-00DF-9E62-1F2C-74675B7DD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αρχαιοι</a:t>
            </a:r>
            <a:r>
              <a:rPr lang="el-GR" dirty="0"/>
              <a:t> </a:t>
            </a:r>
            <a:r>
              <a:rPr lang="el-GR" dirty="0" err="1"/>
              <a:t>ελληνεσ</a:t>
            </a:r>
            <a:r>
              <a:rPr lang="el-GR" dirty="0"/>
              <a:t> </a:t>
            </a:r>
            <a:r>
              <a:rPr lang="el-GR" dirty="0" err="1"/>
              <a:t>ιστοριογραφοι</a:t>
            </a:r>
            <a:br>
              <a:rPr lang="el-GR" dirty="0"/>
            </a:br>
            <a:r>
              <a:rPr lang="el-GR" dirty="0" err="1"/>
              <a:t>Θουκυδιδησ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35B849-1E28-F9D1-5CA1-15F56BEA9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4680204" cy="3890961"/>
          </a:xfrm>
        </p:spPr>
        <p:txBody>
          <a:bodyPr>
            <a:normAutofit fontScale="77500" lnSpcReduction="20000"/>
          </a:bodyPr>
          <a:lstStyle/>
          <a:p>
            <a:r>
              <a:rPr lang="el-GR" sz="2600" b="1" dirty="0"/>
              <a:t>Εισαγωγή</a:t>
            </a:r>
          </a:p>
          <a:p>
            <a:pPr lvl="1"/>
            <a:r>
              <a:rPr lang="el-GR" sz="1800" b="0" dirty="0"/>
              <a:t>	</a:t>
            </a:r>
            <a:r>
              <a:rPr lang="el-GR" sz="2300" b="0" dirty="0"/>
              <a:t>Η ζωή &amp; το έργο του</a:t>
            </a:r>
          </a:p>
          <a:p>
            <a:pPr lvl="1"/>
            <a:r>
              <a:rPr lang="el-GR" sz="2300" b="0" dirty="0"/>
              <a:t>	Τα ενδιαφέροντα &amp; Ιδέες</a:t>
            </a:r>
          </a:p>
          <a:p>
            <a:pPr lvl="1"/>
            <a:r>
              <a:rPr lang="el-GR" sz="2300" b="0" dirty="0"/>
              <a:t>	Μέθοδος</a:t>
            </a:r>
          </a:p>
          <a:p>
            <a:pPr lvl="1"/>
            <a:r>
              <a:rPr lang="el-GR" sz="2300" b="0" dirty="0"/>
              <a:t>	Η δομή του έργου του</a:t>
            </a:r>
          </a:p>
          <a:p>
            <a:pPr lvl="1"/>
            <a:r>
              <a:rPr lang="el-GR" sz="2300" b="0" dirty="0"/>
              <a:t>	Χρόνος της σύνθεσης του</a:t>
            </a:r>
          </a:p>
          <a:p>
            <a:pPr lvl="1"/>
            <a:r>
              <a:rPr lang="el-GR" sz="2300" b="0" dirty="0"/>
              <a:t>	Γλώσσα &amp; ύφος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B2A7FA5-F76F-EB87-8A49-4A36F7CC05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286000"/>
            <a:ext cx="5663184" cy="4297680"/>
          </a:xfrm>
        </p:spPr>
        <p:txBody>
          <a:bodyPr>
            <a:normAutofit fontScale="77500" lnSpcReduction="20000"/>
          </a:bodyPr>
          <a:lstStyle/>
          <a:p>
            <a:r>
              <a:rPr lang="el-GR" sz="2600" b="1" dirty="0" err="1"/>
              <a:t>Ιστορίαι</a:t>
            </a:r>
            <a:r>
              <a:rPr lang="el-GR" sz="2600" b="1" dirty="0"/>
              <a:t>, Βιβλίο 3ο, με βασικό θεματικό πυρήνα: </a:t>
            </a:r>
          </a:p>
          <a:p>
            <a:pPr marL="0" indent="0">
              <a:buNone/>
            </a:pPr>
            <a:r>
              <a:rPr lang="el-GR" sz="2600" b="1" dirty="0"/>
              <a:t>Ισχύς και δίκαιο, η «</a:t>
            </a:r>
            <a:r>
              <a:rPr lang="el-GR" sz="2600" b="1" dirty="0" err="1"/>
              <a:t>ηθική»του</a:t>
            </a:r>
            <a:r>
              <a:rPr lang="el-GR" sz="2600" b="1" dirty="0"/>
              <a:t> πολέμου:</a:t>
            </a:r>
          </a:p>
          <a:p>
            <a:pPr marL="0" indent="0">
              <a:buNone/>
            </a:pPr>
            <a:r>
              <a:rPr lang="el-GR" dirty="0"/>
              <a:t>	</a:t>
            </a:r>
            <a:r>
              <a:rPr lang="el-GR" sz="2300" dirty="0"/>
              <a:t>Ενότητες:</a:t>
            </a:r>
          </a:p>
          <a:p>
            <a:pPr marL="0" indent="0">
              <a:buNone/>
            </a:pPr>
            <a:r>
              <a:rPr lang="el-GR" sz="2300" dirty="0"/>
              <a:t>	Κεφάλαιο 70 (μόνο από μετάφραση)</a:t>
            </a:r>
          </a:p>
          <a:p>
            <a:pPr marL="0" indent="0">
              <a:buNone/>
            </a:pPr>
            <a:r>
              <a:rPr lang="el-GR" sz="2300" dirty="0"/>
              <a:t>	Κεφάλαιο 71-73</a:t>
            </a:r>
          </a:p>
          <a:p>
            <a:pPr marL="0" indent="0">
              <a:buNone/>
            </a:pPr>
            <a:r>
              <a:rPr lang="el-GR" sz="2300" dirty="0"/>
              <a:t>	Κεφάλαιο 74</a:t>
            </a:r>
          </a:p>
          <a:p>
            <a:pPr marL="0" indent="0">
              <a:buNone/>
            </a:pPr>
            <a:r>
              <a:rPr lang="el-GR" sz="2300" dirty="0"/>
              <a:t>	Κεφάλαιο 75</a:t>
            </a:r>
          </a:p>
          <a:p>
            <a:pPr marL="0" indent="0">
              <a:buNone/>
            </a:pPr>
            <a:r>
              <a:rPr lang="el-GR" sz="2300" dirty="0"/>
              <a:t>	Κεφάλαιο 78 (μόνο από μετάφραση)</a:t>
            </a:r>
          </a:p>
          <a:p>
            <a:pPr marL="0" indent="0">
              <a:buNone/>
            </a:pPr>
            <a:r>
              <a:rPr lang="el-GR" sz="2300" dirty="0"/>
              <a:t>	Κεφάλαιο 81</a:t>
            </a:r>
          </a:p>
          <a:p>
            <a:pPr marL="0" indent="0">
              <a:buNone/>
            </a:pPr>
            <a:r>
              <a:rPr lang="el-GR" sz="2300" dirty="0"/>
              <a:t>	Κεφάλαιο 82-83 (μόνο από μετάφραση)</a:t>
            </a:r>
          </a:p>
        </p:txBody>
      </p:sp>
    </p:spTree>
    <p:extLst>
      <p:ext uri="{BB962C8B-B14F-4D97-AF65-F5344CB8AC3E}">
        <p14:creationId xmlns:p14="http://schemas.microsoft.com/office/powerpoint/2010/main" val="199605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AC9A9D-8068-2339-6C37-F867A460E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Αρχαιοι</a:t>
            </a:r>
            <a:r>
              <a:rPr lang="el-GR" dirty="0"/>
              <a:t> </a:t>
            </a:r>
            <a:r>
              <a:rPr lang="el-GR" dirty="0" err="1"/>
              <a:t>ελληνεσ</a:t>
            </a:r>
            <a:r>
              <a:rPr lang="el-GR" dirty="0"/>
              <a:t> </a:t>
            </a:r>
            <a:r>
              <a:rPr lang="el-GR" dirty="0" err="1"/>
              <a:t>ιστοριογραφοι</a:t>
            </a:r>
            <a:r>
              <a:rPr lang="el-GR" dirty="0"/>
              <a:t> </a:t>
            </a:r>
            <a:br>
              <a:rPr lang="el-GR" dirty="0"/>
            </a:br>
            <a:r>
              <a:rPr lang="el-GR" dirty="0" err="1"/>
              <a:t>Ξενοφων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850E46-D6CC-F4DC-9F04-4877079F24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l-GR" sz="2200" b="1" dirty="0"/>
              <a:t>Εισαγωγή</a:t>
            </a:r>
          </a:p>
          <a:p>
            <a:pPr lvl="1"/>
            <a:r>
              <a:rPr lang="el-GR" sz="1800" b="0" dirty="0"/>
              <a:t>	</a:t>
            </a:r>
            <a:r>
              <a:rPr lang="el-GR" sz="1900" b="0" dirty="0"/>
              <a:t>Η ζωή &amp; το έργο του</a:t>
            </a:r>
          </a:p>
          <a:p>
            <a:pPr lvl="1"/>
            <a:r>
              <a:rPr lang="el-GR" sz="1900" b="0" dirty="0"/>
              <a:t>	Ενδιαφέροντα &amp; ιδέες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2038235-765B-836E-F514-B7BCAC9C3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19800" y="2066544"/>
            <a:ext cx="5501640" cy="4110419"/>
          </a:xfrm>
        </p:spPr>
        <p:txBody>
          <a:bodyPr>
            <a:normAutofit fontScale="92500"/>
          </a:bodyPr>
          <a:lstStyle/>
          <a:p>
            <a:r>
              <a:rPr lang="el-GR" sz="2200" b="1" dirty="0"/>
              <a:t>Ξενοφών, Ελληνικά, Βιβλίο 2ο, με βασικό </a:t>
            </a:r>
            <a:r>
              <a:rPr lang="el-GR" sz="2200" b="1" dirty="0" err="1"/>
              <a:t>θεμα</a:t>
            </a:r>
            <a:r>
              <a:rPr lang="en-GB" sz="2200" b="1" dirty="0"/>
              <a:t>-</a:t>
            </a:r>
            <a:r>
              <a:rPr lang="el-GR" sz="2200" b="1" dirty="0" err="1"/>
              <a:t>τικό</a:t>
            </a:r>
            <a:r>
              <a:rPr lang="el-GR" sz="2200" b="1" dirty="0"/>
              <a:t> πυρήνα: Στρατιωτική υπεροχή και πολιτική κυριαρχία </a:t>
            </a:r>
          </a:p>
          <a:p>
            <a:pPr lvl="1"/>
            <a:r>
              <a:rPr lang="el-GR" sz="1800" dirty="0"/>
              <a:t>	</a:t>
            </a:r>
            <a:r>
              <a:rPr lang="el-GR" sz="1900" b="0" dirty="0"/>
              <a:t>Ενότητες:</a:t>
            </a:r>
          </a:p>
          <a:p>
            <a:pPr lvl="1"/>
            <a:r>
              <a:rPr lang="el-GR" sz="1900" b="0" dirty="0"/>
              <a:t>	Κεφ. 1, </a:t>
            </a:r>
            <a:r>
              <a:rPr lang="el-GR" sz="1900" b="0" dirty="0" err="1"/>
              <a:t>παραγρ</a:t>
            </a:r>
            <a:r>
              <a:rPr lang="el-GR" sz="1900" b="0" dirty="0"/>
              <a:t>. 16-32 (μόνο από μετάφραση)</a:t>
            </a:r>
          </a:p>
          <a:p>
            <a:pPr lvl="1"/>
            <a:r>
              <a:rPr lang="el-GR" sz="1900" b="0" dirty="0"/>
              <a:t>	Κεφ. 2, </a:t>
            </a:r>
            <a:r>
              <a:rPr lang="el-GR" sz="1900" b="0" dirty="0" err="1"/>
              <a:t>παραγρ</a:t>
            </a:r>
            <a:r>
              <a:rPr lang="el-GR" sz="1900" b="0" dirty="0"/>
              <a:t>. 1-4</a:t>
            </a:r>
          </a:p>
          <a:p>
            <a:pPr lvl="1"/>
            <a:r>
              <a:rPr lang="el-GR" sz="1900" b="0" dirty="0"/>
              <a:t>	Κεφ. 2, </a:t>
            </a:r>
            <a:r>
              <a:rPr lang="el-GR" sz="1900" b="0" dirty="0" err="1"/>
              <a:t>παραγρ</a:t>
            </a:r>
            <a:r>
              <a:rPr lang="el-GR" sz="1900" b="0" dirty="0"/>
              <a:t>. 16-23</a:t>
            </a:r>
          </a:p>
          <a:p>
            <a:pPr lvl="1"/>
            <a:r>
              <a:rPr lang="el-GR" sz="1900" b="0" dirty="0"/>
              <a:t>	Κεφ. 3, </a:t>
            </a:r>
            <a:r>
              <a:rPr lang="el-GR" sz="1900" b="0" dirty="0" err="1"/>
              <a:t>παραγρ</a:t>
            </a:r>
            <a:r>
              <a:rPr lang="el-GR" sz="1900" b="0" dirty="0"/>
              <a:t>. 50-56</a:t>
            </a:r>
          </a:p>
          <a:p>
            <a:pPr lvl="1"/>
            <a:r>
              <a:rPr lang="el-GR" sz="1900" b="0" dirty="0"/>
              <a:t>	Κεφ. 4, </a:t>
            </a:r>
            <a:r>
              <a:rPr lang="el-GR" sz="1900" b="0" dirty="0" err="1"/>
              <a:t>παραγρ</a:t>
            </a:r>
            <a:r>
              <a:rPr lang="el-GR" sz="1900" b="0" dirty="0"/>
              <a:t>. 1-17 (μόνο από μετάφραση)</a:t>
            </a:r>
          </a:p>
          <a:p>
            <a:pPr lvl="1"/>
            <a:r>
              <a:rPr lang="el-GR" sz="1900" b="0" dirty="0"/>
              <a:t>	Κεφ. 5, </a:t>
            </a:r>
            <a:r>
              <a:rPr lang="el-GR" sz="1900" b="0" dirty="0" err="1"/>
              <a:t>παραγρ</a:t>
            </a:r>
            <a:r>
              <a:rPr lang="el-GR" sz="1900" b="0" dirty="0"/>
              <a:t>. 18-23</a:t>
            </a:r>
            <a:endParaRPr lang="el-GR" sz="1900" dirty="0"/>
          </a:p>
        </p:txBody>
      </p:sp>
    </p:spTree>
    <p:extLst>
      <p:ext uri="{BB962C8B-B14F-4D97-AF65-F5344CB8AC3E}">
        <p14:creationId xmlns:p14="http://schemas.microsoft.com/office/powerpoint/2010/main" val="64922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477E09-C2A4-54C9-E5B9-B7B1B05CD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1115568"/>
            <a:ext cx="5067300" cy="5061395"/>
          </a:xfrm>
        </p:spPr>
        <p:txBody>
          <a:bodyPr>
            <a:normAutofit/>
          </a:bodyPr>
          <a:lstStyle/>
          <a:p>
            <a:r>
              <a:rPr lang="el-GR" sz="2400" b="1" dirty="0"/>
              <a:t>Γραμματική</a:t>
            </a:r>
          </a:p>
          <a:p>
            <a:pPr marL="713232" lvl="1" indent="-457200">
              <a:buFont typeface="Arial" panose="020B0604020202020204" pitchFamily="34" charset="0"/>
              <a:buChar char="•"/>
            </a:pPr>
            <a:r>
              <a:rPr lang="el-GR" sz="2000" b="0" dirty="0"/>
              <a:t>ουσιαστικά</a:t>
            </a:r>
          </a:p>
          <a:p>
            <a:pPr marL="713232" lvl="1" indent="-457200">
              <a:buFont typeface="Arial" panose="020B0604020202020204" pitchFamily="34" charset="0"/>
              <a:buChar char="•"/>
            </a:pPr>
            <a:r>
              <a:rPr lang="el-GR" sz="2000" b="0" dirty="0"/>
              <a:t>επίθετα</a:t>
            </a:r>
          </a:p>
          <a:p>
            <a:pPr marL="713232" lvl="1" indent="-457200">
              <a:buFont typeface="Arial" panose="020B0604020202020204" pitchFamily="34" charset="0"/>
              <a:buChar char="•"/>
            </a:pPr>
            <a:r>
              <a:rPr lang="el-GR" sz="2000" b="0" dirty="0"/>
              <a:t>παραθετικά επιθέτων &amp; επιρρημάτων</a:t>
            </a:r>
          </a:p>
          <a:p>
            <a:pPr marL="713232" lvl="1" indent="-457200">
              <a:buFont typeface="Arial" panose="020B0604020202020204" pitchFamily="34" charset="0"/>
              <a:buChar char="•"/>
            </a:pPr>
            <a:r>
              <a:rPr lang="el-GR" sz="2000" b="0" dirty="0"/>
              <a:t>αντωνυμίες</a:t>
            </a:r>
          </a:p>
          <a:p>
            <a:pPr marL="713232" lvl="1" indent="-457200">
              <a:buFont typeface="Arial" panose="020B0604020202020204" pitchFamily="34" charset="0"/>
              <a:buChar char="•"/>
            </a:pPr>
            <a:r>
              <a:rPr lang="el-GR" sz="2000" b="0" dirty="0"/>
              <a:t>ρήματα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36DACA2-5088-CE37-7799-803BA80929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15568"/>
            <a:ext cx="5532120" cy="5248656"/>
          </a:xfrm>
        </p:spPr>
        <p:txBody>
          <a:bodyPr>
            <a:normAutofit/>
          </a:bodyPr>
          <a:lstStyle/>
          <a:p>
            <a:r>
              <a:rPr lang="el-GR" sz="2400" b="1" dirty="0"/>
              <a:t>Συντακτικό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τα είδη του κατηγορουμένου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αντικείμενο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απαρέμφατο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μετοχές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προσδιορισμοί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Είδη σύνδεσης</a:t>
            </a:r>
          </a:p>
          <a:p>
            <a:pPr marL="827532" lvl="1" indent="-571500">
              <a:buFont typeface="Arial" panose="020B0604020202020204" pitchFamily="34" charset="0"/>
              <a:buChar char="•"/>
            </a:pPr>
            <a:r>
              <a:rPr lang="el-GR" sz="2000" b="0" dirty="0"/>
              <a:t>Δευτερεύουσες προτάσεις (ονοματικές &amp; επιρρηματικές)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2F8EE-0EF2-D5C8-0379-9E77A58793EA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4594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Θέση περιεχομένου 5" descr="Εικόνα που περιέχει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6204DF03-70DD-1492-DC70-0CA515ABA6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5761" b="9989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D0A0432-F95F-6441-CC5D-B6BB755FA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2985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3A338A1-F3E2-FB51-FC4C-21248F8B6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1719072"/>
            <a:ext cx="4165953" cy="191863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l-GR" sz="2600" dirty="0"/>
              <a:t>2.</a:t>
            </a:r>
            <a:br>
              <a:rPr lang="el-GR" sz="2600" dirty="0"/>
            </a:br>
            <a:r>
              <a:rPr lang="en-US" sz="2600" dirty="0" err="1"/>
              <a:t>Αρχ</a:t>
            </a:r>
            <a:r>
              <a:rPr lang="en-US" sz="2600" dirty="0"/>
              <a:t>α</a:t>
            </a:r>
            <a:r>
              <a:rPr lang="en-US" sz="2600" dirty="0" err="1"/>
              <a:t>ιοι</a:t>
            </a:r>
            <a:r>
              <a:rPr lang="en-US" sz="2600" dirty="0"/>
              <a:t> </a:t>
            </a:r>
            <a:r>
              <a:rPr lang="en-US" sz="2600" dirty="0" err="1"/>
              <a:t>Ελληνεσ</a:t>
            </a:r>
            <a:r>
              <a:rPr lang="en-US" sz="2600" dirty="0"/>
              <a:t> </a:t>
            </a:r>
            <a:r>
              <a:rPr lang="en-US" sz="2600" dirty="0" err="1"/>
              <a:t>ιστοριογρ</a:t>
            </a:r>
            <a:r>
              <a:rPr lang="en-US" sz="2600" dirty="0"/>
              <a:t>α</a:t>
            </a:r>
            <a:r>
              <a:rPr lang="en-US" sz="2600" dirty="0" err="1"/>
              <a:t>φοι</a:t>
            </a:r>
            <a:endParaRPr lang="en-US" sz="26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006CDAE-6979-0734-5039-7681062BFAEB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421374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0DB4423-716D-4B40-9498-69F5F3E5E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6BCBC0B-8296-56C5-38CB-8138FF84D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65344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F428C50-3946-2EC5-938C-411A0C8D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5543" y="2286000"/>
            <a:ext cx="3676918" cy="2286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cap="all" spc="600" baseline="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Ιστοριογρ</a:t>
            </a:r>
            <a:r>
              <a:rPr lang="en-US" b="1" kern="1200" cap="all" spc="600" baseline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α</a:t>
            </a:r>
            <a:r>
              <a:rPr lang="en-US" b="1" kern="1200" cap="all" spc="600" baseline="0" dirty="0" err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φι</a:t>
            </a:r>
            <a:r>
              <a:rPr lang="en-US" b="1" kern="1200" cap="all" spc="600" baseline="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α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E98412-BA2D-2019-A9E4-BF0D9D727471}"/>
              </a:ext>
            </a:extLst>
          </p:cNvPr>
          <p:cNvSpPr txBox="1"/>
          <p:nvPr/>
        </p:nvSpPr>
        <p:spPr>
          <a:xfrm>
            <a:off x="1320085" y="762000"/>
            <a:ext cx="4775915" cy="533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dirty="0" err="1"/>
              <a:t>Είν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ε</a:t>
            </a:r>
            <a:r>
              <a:rPr lang="en-US" dirty="0"/>
              <a:t>π</a:t>
            </a:r>
            <a:r>
              <a:rPr lang="en-US" dirty="0" err="1"/>
              <a:t>ιστήμη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γράφει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b="1" dirty="0" err="1"/>
              <a:t>χρονολογική</a:t>
            </a:r>
            <a:r>
              <a:rPr lang="en-US" b="1" dirty="0"/>
              <a:t> </a:t>
            </a:r>
            <a:r>
              <a:rPr lang="en-US" b="1" dirty="0" err="1"/>
              <a:t>σειρά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π</a:t>
            </a:r>
            <a:r>
              <a:rPr lang="en-US" dirty="0" err="1"/>
              <a:t>ορεί</a:t>
            </a:r>
            <a:r>
              <a:rPr lang="en-US" dirty="0"/>
              <a:t>α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γεγονότων</a:t>
            </a:r>
            <a:r>
              <a:rPr lang="en-US" dirty="0"/>
              <a:t>,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dirty="0" err="1"/>
              <a:t>ο</a:t>
            </a:r>
            <a:r>
              <a:rPr lang="en-US" dirty="0"/>
              <a:t>π</a:t>
            </a:r>
            <a:r>
              <a:rPr lang="en-US" dirty="0" err="1"/>
              <a:t>οί</a:t>
            </a:r>
            <a:r>
              <a:rPr lang="en-US" dirty="0"/>
              <a:t>α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φέροντ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</a:t>
            </a:r>
            <a:r>
              <a:rPr lang="en-US" b="1" dirty="0" err="1"/>
              <a:t>έν</a:t>
            </a:r>
            <a:r>
              <a:rPr lang="en-US" b="1" dirty="0"/>
              <a:t>α α</a:t>
            </a:r>
            <a:r>
              <a:rPr lang="en-US" b="1" dirty="0" err="1"/>
              <a:t>νθρώ</a:t>
            </a:r>
            <a:r>
              <a:rPr lang="en-US" b="1" dirty="0"/>
              <a:t>π</a:t>
            </a:r>
            <a:r>
              <a:rPr lang="en-US" b="1" dirty="0" err="1"/>
              <a:t>ινο</a:t>
            </a:r>
            <a:r>
              <a:rPr lang="en-US" b="1" dirty="0"/>
              <a:t> </a:t>
            </a:r>
            <a:r>
              <a:rPr lang="en-US" b="1" dirty="0" err="1"/>
              <a:t>σύνολο</a:t>
            </a:r>
            <a:r>
              <a:rPr lang="en-US" b="1" dirty="0"/>
              <a:t> </a:t>
            </a:r>
            <a:r>
              <a:rPr lang="en-US" dirty="0" err="1"/>
              <a:t>μι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 </a:t>
            </a:r>
            <a:r>
              <a:rPr lang="en-US" dirty="0" err="1"/>
              <a:t>ορισμένης</a:t>
            </a:r>
            <a:r>
              <a:rPr lang="en-US" dirty="0"/>
              <a:t> </a:t>
            </a:r>
            <a:r>
              <a:rPr lang="en-US" dirty="0" err="1"/>
              <a:t>χρονικής</a:t>
            </a:r>
            <a:r>
              <a:rPr lang="en-US" dirty="0"/>
              <a:t> π</a:t>
            </a:r>
            <a:r>
              <a:rPr lang="en-US" dirty="0" err="1"/>
              <a:t>εριόδου</a:t>
            </a:r>
            <a:r>
              <a:rPr lang="en-US" dirty="0"/>
              <a:t>. </a:t>
            </a:r>
            <a:r>
              <a:rPr lang="en-US" dirty="0" err="1"/>
              <a:t>Ο</a:t>
            </a:r>
            <a:r>
              <a:rPr lang="en-US" dirty="0"/>
              <a:t> </a:t>
            </a:r>
            <a:r>
              <a:rPr lang="en-US" dirty="0" err="1"/>
              <a:t>ιστοριογράφος</a:t>
            </a:r>
            <a:r>
              <a:rPr lang="en-US" dirty="0"/>
              <a:t> </a:t>
            </a:r>
            <a:r>
              <a:rPr lang="en-US" dirty="0" err="1"/>
              <a:t>εφ</a:t>
            </a:r>
            <a:r>
              <a:rPr lang="en-US" dirty="0"/>
              <a:t>α</a:t>
            </a:r>
            <a:r>
              <a:rPr lang="en-US" dirty="0" err="1"/>
              <a:t>ρμόζει</a:t>
            </a:r>
            <a:r>
              <a:rPr lang="en-US" dirty="0"/>
              <a:t> </a:t>
            </a:r>
            <a:r>
              <a:rPr lang="en-US" b="1" dirty="0" err="1"/>
              <a:t>κριτική</a:t>
            </a:r>
            <a:r>
              <a:rPr lang="en-US" b="1" dirty="0"/>
              <a:t> </a:t>
            </a:r>
            <a:r>
              <a:rPr lang="en-US" b="1" dirty="0" err="1"/>
              <a:t>εξέτ</a:t>
            </a:r>
            <a:r>
              <a:rPr lang="en-US" b="1" dirty="0"/>
              <a:t>α</a:t>
            </a:r>
            <a:r>
              <a:rPr lang="en-US" b="1" dirty="0" err="1"/>
              <a:t>ση</a:t>
            </a:r>
            <a:r>
              <a:rPr lang="en-US" b="1" dirty="0"/>
              <a:t> </a:t>
            </a:r>
            <a:r>
              <a:rPr lang="en-US" dirty="0"/>
              <a:t>&amp; α</a:t>
            </a:r>
            <a:r>
              <a:rPr lang="en-US" dirty="0" err="1"/>
              <a:t>ξιολόγηση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b="1" dirty="0"/>
              <a:t>π</a:t>
            </a:r>
            <a:r>
              <a:rPr lang="en-US" b="1" dirty="0" err="1"/>
              <a:t>ηγών</a:t>
            </a:r>
            <a:r>
              <a:rPr lang="en-US" dirty="0"/>
              <a:t>,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λύει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ερμηνεύει</a:t>
            </a:r>
            <a:r>
              <a:rPr lang="en-US" dirty="0"/>
              <a:t> </a:t>
            </a:r>
            <a:r>
              <a:rPr lang="en-US" dirty="0" err="1"/>
              <a:t>τ</a:t>
            </a:r>
            <a:r>
              <a:rPr lang="en-US" dirty="0"/>
              <a:t>α </a:t>
            </a:r>
            <a:r>
              <a:rPr lang="en-US" b="1" dirty="0"/>
              <a:t>α</a:t>
            </a:r>
            <a:r>
              <a:rPr lang="en-US" b="1" dirty="0" err="1"/>
              <a:t>ίτι</a:t>
            </a:r>
            <a:r>
              <a:rPr lang="en-US" b="1" dirty="0"/>
              <a:t>α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τις</a:t>
            </a:r>
            <a:r>
              <a:rPr lang="en-US" dirty="0"/>
              <a:t> </a:t>
            </a:r>
            <a:r>
              <a:rPr lang="en-US" b="1" dirty="0" err="1"/>
              <a:t>συνθήκες</a:t>
            </a:r>
            <a:r>
              <a:rPr lang="en-US" b="1" dirty="0"/>
              <a:t> </a:t>
            </a:r>
            <a:r>
              <a:rPr lang="en-US" b="1" dirty="0" err="1"/>
              <a:t>των</a:t>
            </a:r>
            <a:r>
              <a:rPr lang="en-US" b="1" dirty="0"/>
              <a:t> </a:t>
            </a:r>
            <a:r>
              <a:rPr lang="en-US" b="1" dirty="0" err="1"/>
              <a:t>εξελίξεων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μάλιστ</a:t>
            </a:r>
            <a:r>
              <a:rPr lang="en-US" dirty="0"/>
              <a:t>α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δύν</a:t>
            </a:r>
            <a:r>
              <a:rPr lang="en-US" dirty="0"/>
              <a:t>α</a:t>
            </a:r>
            <a:r>
              <a:rPr lang="en-US" dirty="0" err="1"/>
              <a:t>μη</a:t>
            </a:r>
            <a:r>
              <a:rPr lang="en-US" dirty="0"/>
              <a:t> </a:t>
            </a:r>
            <a:r>
              <a:rPr lang="en-US" b="1" dirty="0" err="1"/>
              <a:t>συνθετική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b="1" dirty="0" err="1"/>
              <a:t>εκφρ</a:t>
            </a:r>
            <a:r>
              <a:rPr lang="en-US" b="1" dirty="0"/>
              <a:t>α</a:t>
            </a:r>
            <a:r>
              <a:rPr lang="en-US" b="1" dirty="0" err="1"/>
              <a:t>στική</a:t>
            </a:r>
            <a:r>
              <a:rPr lang="en-US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A10CE-FCAF-5A15-D2D0-65436B072B64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8627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956FB1E9-F0F6-9980-7E2F-67FD72080A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9272" r="21784"/>
          <a:stretch/>
        </p:blipFill>
        <p:spPr>
          <a:xfrm>
            <a:off x="-12513" y="-19413"/>
            <a:ext cx="6096000" cy="687741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D7F9F4-DAA8-EC21-B3F0-D4813696E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550504"/>
            <a:ext cx="6095999" cy="532691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85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0CCA73BB-DE4F-6460-60CF-CEEA9041D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4475446"/>
            <a:ext cx="4293212" cy="1872605"/>
          </a:xfrm>
        </p:spPr>
        <p:txBody>
          <a:bodyPr anchor="ctr">
            <a:normAutofit/>
          </a:bodyPr>
          <a:lstStyle/>
          <a:p>
            <a:pPr algn="ctr"/>
            <a:r>
              <a:rPr lang="el-GR" dirty="0" err="1">
                <a:solidFill>
                  <a:srgbClr val="000000"/>
                </a:solidFill>
              </a:rPr>
              <a:t>Ιστορικεσ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l-GR" dirty="0" err="1">
                <a:solidFill>
                  <a:srgbClr val="000000"/>
                </a:solidFill>
              </a:rPr>
              <a:t>καταγραφεσ</a:t>
            </a:r>
            <a:r>
              <a:rPr lang="el-GR" dirty="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8" name="Εικόνα 7" descr="Εικόνα που περιέχει τέχνη, ζωγραφιά, γραφικός χαρακτή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13FD9314-077A-54C7-F4ED-D2436C96D9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9688" r="13561" b="-2"/>
          <a:stretch/>
        </p:blipFill>
        <p:spPr>
          <a:xfrm>
            <a:off x="1460161" y="1110319"/>
            <a:ext cx="3150653" cy="3150653"/>
          </a:xfrm>
          <a:custGeom>
            <a:avLst/>
            <a:gdLst/>
            <a:ahLst/>
            <a:cxnLst/>
            <a:rect l="l" t="t" r="r" b="b"/>
            <a:pathLst>
              <a:path w="3899494" h="3899494">
                <a:moveTo>
                  <a:pt x="1949747" y="0"/>
                </a:moveTo>
                <a:cubicBezTo>
                  <a:pt x="3026563" y="0"/>
                  <a:pt x="3899494" y="872931"/>
                  <a:pt x="3899494" y="1949747"/>
                </a:cubicBezTo>
                <a:cubicBezTo>
                  <a:pt x="3899494" y="3026563"/>
                  <a:pt x="3026563" y="3899494"/>
                  <a:pt x="1949747" y="3899494"/>
                </a:cubicBezTo>
                <a:cubicBezTo>
                  <a:pt x="872931" y="3899494"/>
                  <a:pt x="0" y="3026563"/>
                  <a:pt x="0" y="1949747"/>
                </a:cubicBezTo>
                <a:cubicBezTo>
                  <a:pt x="0" y="872931"/>
                  <a:pt x="872931" y="0"/>
                  <a:pt x="1949747" y="0"/>
                </a:cubicBezTo>
                <a:close/>
              </a:path>
            </a:pathLst>
          </a:cu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817219CA-83F4-4CEF-3F23-1791CAF3F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46" y="1110319"/>
            <a:ext cx="4229104" cy="4782481"/>
          </a:xfrm>
        </p:spPr>
        <p:txBody>
          <a:bodyPr>
            <a:normAutofit/>
          </a:bodyPr>
          <a:lstStyle/>
          <a:p>
            <a:r>
              <a:rPr lang="el-GR" sz="3200" dirty="0"/>
              <a:t>Αίγυπτο</a:t>
            </a:r>
          </a:p>
          <a:p>
            <a:r>
              <a:rPr lang="el-GR" sz="3200" dirty="0"/>
              <a:t>Μεσοποταμία</a:t>
            </a:r>
          </a:p>
          <a:p>
            <a:r>
              <a:rPr lang="el-GR" sz="3200" dirty="0"/>
              <a:t>Παλαιά Διαθήκη</a:t>
            </a:r>
          </a:p>
          <a:p>
            <a:r>
              <a:rPr lang="el-GR" sz="3200" dirty="0"/>
              <a:t>Κίνα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8DFAE2-D871-66DC-1591-3F786C0A2468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417863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2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0AB0465-7DFA-DF97-2465-AC08E3420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12042"/>
            <a:ext cx="4264686" cy="1092958"/>
          </a:xfrm>
        </p:spPr>
        <p:txBody>
          <a:bodyPr>
            <a:normAutofit/>
          </a:bodyPr>
          <a:lstStyle/>
          <a:p>
            <a:r>
              <a:rPr lang="el-GR" dirty="0"/>
              <a:t>η </a:t>
            </a:r>
            <a:r>
              <a:rPr lang="el-GR" dirty="0" err="1"/>
              <a:t>πρωτοτυπια</a:t>
            </a:r>
            <a:r>
              <a:rPr lang="el-GR" dirty="0"/>
              <a:t> των </a:t>
            </a:r>
            <a:r>
              <a:rPr lang="el-GR" dirty="0" err="1"/>
              <a:t>ελληνων</a:t>
            </a:r>
            <a:endParaRPr lang="el-GR" dirty="0"/>
          </a:p>
        </p:txBody>
      </p:sp>
      <p:sp>
        <p:nvSpPr>
          <p:cNvPr id="40" name="Rectangle 34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Θέση περιεχομένου 10">
            <a:extLst>
              <a:ext uri="{FF2B5EF4-FFF2-40B4-BE49-F238E27FC236}">
                <a16:creationId xmlns:a16="http://schemas.microsoft.com/office/drawing/2014/main" id="{642BEEFE-13A7-9331-3805-90C918FED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536743"/>
            <a:ext cx="4191000" cy="3640219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Ξεχωρίζουν τα πραγματικά γεγονότα από τα φανταστικά και τους μύθους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l-GR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Διαμορφώνουν επιστημονική μέθοδο για το έργο τους.</a:t>
            </a:r>
          </a:p>
        </p:txBody>
      </p:sp>
      <p:pic>
        <p:nvPicPr>
          <p:cNvPr id="8" name="Εικόνα 7" descr="Εικόνα που περιέχει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0EF671BC-C407-528A-5FBF-EFE1E411EE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59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8A3FDD-658D-B081-216E-674ADD58803F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227315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Εικόνα 7" descr="Εικόνα που περιέχει Τεχνούργημα, προτομή, άγαλμα, ανθρώπινο πρόσωπο&#10;&#10;Περιγραφή που δημιουργήθηκε αυτόματα">
            <a:extLst>
              <a:ext uri="{FF2B5EF4-FFF2-40B4-BE49-F238E27FC236}">
                <a16:creationId xmlns:a16="http://schemas.microsoft.com/office/drawing/2014/main" id="{4C99DFA2-5C4C-64A2-D12A-C98C6267EC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" b="19001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pic>
        <p:nvPicPr>
          <p:cNvPr id="5" name="Θέση περιεχομένου 4" descr="Εικόνα που περιέχει άγαλμα, ανθρώπινο πρόσωπο, γλυπτό, κτίριο&#10;&#10;Περιγραφή που δημιουργήθηκε αυτόματα">
            <a:extLst>
              <a:ext uri="{FF2B5EF4-FFF2-40B4-BE49-F238E27FC236}">
                <a16:creationId xmlns:a16="http://schemas.microsoft.com/office/drawing/2014/main" id="{D365E4AF-CB33-6B0E-ED14-3A76D4A649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786" b="22370"/>
          <a:stretch/>
        </p:blipFill>
        <p:spPr>
          <a:xfrm>
            <a:off x="6096000" y="10"/>
            <a:ext cx="6096000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AA01574-F5F2-B754-6370-C4E489F0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2375140"/>
            <a:ext cx="12192000" cy="4488388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B5A5712-3FB8-B634-4EF1-D03E2F14E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737233"/>
            <a:ext cx="8879927" cy="124857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-GR" dirty="0" err="1">
                <a:solidFill>
                  <a:srgbClr val="000000"/>
                </a:solidFill>
              </a:rPr>
              <a:t>θουκυδιδησ</a:t>
            </a:r>
            <a:r>
              <a:rPr lang="el-GR" dirty="0">
                <a:solidFill>
                  <a:srgbClr val="000000"/>
                </a:solidFill>
              </a:rPr>
              <a:t>				</a:t>
            </a:r>
            <a:r>
              <a:rPr lang="el-GR" dirty="0" err="1">
                <a:solidFill>
                  <a:srgbClr val="000000"/>
                </a:solidFill>
              </a:rPr>
              <a:t>ξενοφωντασ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364D499-656E-E0C5-1E47-C772284E61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6825" y="5292529"/>
            <a:ext cx="971155" cy="0"/>
          </a:xfrm>
          <a:prstGeom prst="line">
            <a:avLst/>
          </a:prstGeom>
          <a:ln w="317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50F69A4-C213-6C73-4C8A-26CD31F724BE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329867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3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cxnSp>
        <p:nvCxnSpPr>
          <p:cNvPr id="27" name="Straight Connector 15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17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0E2A8176-2688-38BE-84D0-09AA18AE04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064" r="142" b="1"/>
          <a:stretch/>
        </p:blipFill>
        <p:spPr>
          <a:xfrm>
            <a:off x="0" y="0"/>
            <a:ext cx="12191980" cy="6856429"/>
          </a:xfrm>
          <a:prstGeom prst="rect">
            <a:avLst/>
          </a:prstGeom>
        </p:spPr>
      </p:pic>
      <p:sp>
        <p:nvSpPr>
          <p:cNvPr id="29" name="Freeform: Shape 19">
            <a:extLst>
              <a:ext uri="{FF2B5EF4-FFF2-40B4-BE49-F238E27FC236}">
                <a16:creationId xmlns:a16="http://schemas.microsoft.com/office/drawing/2014/main" id="{CEB96CAC-5A33-8303-9C73-1B3220A5D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524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20000"/>
                </a:schemeClr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ade Gothic Next Light"/>
              <a:ea typeface="+mn-ea"/>
              <a:cs typeface="+mn-cs"/>
            </a:endParaRPr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FB160F71-A7FA-E81A-2D79-EB087980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706" y="1993399"/>
            <a:ext cx="4590587" cy="19564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l-GR" dirty="0"/>
              <a:t>3.</a:t>
            </a:r>
            <a:br>
              <a:rPr lang="el-GR" dirty="0"/>
            </a:br>
            <a:r>
              <a:rPr lang="el-GR" dirty="0" err="1"/>
              <a:t>Θουκυδιδησ</a:t>
            </a:r>
            <a:r>
              <a:rPr lang="el-GR" dirty="0"/>
              <a:t> </a:t>
            </a:r>
            <a:r>
              <a:rPr lang="el-GR" dirty="0" err="1"/>
              <a:t>Κερκυραϊκα</a:t>
            </a:r>
            <a:endParaRPr lang="en-US" dirty="0"/>
          </a:p>
        </p:txBody>
      </p:sp>
      <p:cxnSp>
        <p:nvCxnSpPr>
          <p:cNvPr id="30" name="Straight Connector 21">
            <a:extLst>
              <a:ext uri="{FF2B5EF4-FFF2-40B4-BE49-F238E27FC236}">
                <a16:creationId xmlns:a16="http://schemas.microsoft.com/office/drawing/2014/main" id="{7454BE46-239F-BB50-4643-61FF5943B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798BA45-7B42-C4EB-D695-383BFD3F3561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3444265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CA6716E-E102-3402-ACFB-B91D46937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812042"/>
            <a:ext cx="4264686" cy="109295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l-GR" sz="2400" err="1"/>
              <a:t>Ιστορικο</a:t>
            </a:r>
            <a:r>
              <a:rPr lang="el-GR" sz="2400"/>
              <a:t> – </a:t>
            </a:r>
            <a:r>
              <a:rPr lang="el-GR" sz="2400" err="1"/>
              <a:t>Νοηματικο</a:t>
            </a:r>
            <a:r>
              <a:rPr lang="el-GR" sz="2400"/>
              <a:t> </a:t>
            </a:r>
            <a:r>
              <a:rPr lang="el-GR" sz="2400" err="1"/>
              <a:t>πλαισιο</a:t>
            </a:r>
            <a:endParaRPr lang="el-GR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A212865-07D6-441D-2CE0-2B0F2541C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85997"/>
            <a:ext cx="4191000" cy="389096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Η Κέρκυρα αποικίστηκε το 734 π.Χ. από τους Κορίνθιους, για εμπορικούς λόγους.</a:t>
            </a:r>
          </a:p>
          <a:p>
            <a:r>
              <a:rPr lang="el-GR" dirty="0"/>
              <a:t>Οι Κερκυραίοι -όταν αναπτύχθηκαν οικονομικά και πολιτικά- συγκρούστηκαν με τη μητρόπολή τους.</a:t>
            </a:r>
          </a:p>
          <a:p>
            <a:r>
              <a:rPr lang="el-GR" dirty="0"/>
              <a:t>Η σύγκρουση κορυφώνεται, όταν Κερκυραίοι και Κορίνθιοι αναμειγνύονται στις εσωτερικές υποθέσεις της </a:t>
            </a:r>
            <a:r>
              <a:rPr lang="el-GR" dirty="0" err="1"/>
              <a:t>Επιδάμνου</a:t>
            </a:r>
            <a:r>
              <a:rPr lang="el-GR" dirty="0"/>
              <a:t> (435 π.Χ.)</a:t>
            </a:r>
          </a:p>
          <a:p>
            <a:r>
              <a:rPr lang="el-GR" dirty="0"/>
              <a:t>Η </a:t>
            </a:r>
            <a:r>
              <a:rPr lang="el-GR" dirty="0" err="1"/>
              <a:t>Επίδαμνος</a:t>
            </a:r>
            <a:r>
              <a:rPr lang="el-GR" dirty="0"/>
              <a:t> ήταν αποικία της Κέρκυρας </a:t>
            </a:r>
            <a:endParaRPr lang="en-US" dirty="0"/>
          </a:p>
        </p:txBody>
      </p:sp>
      <p:pic>
        <p:nvPicPr>
          <p:cNvPr id="4" name="Θέση περιεχομένου 3" descr="&#10;&#10;">
            <a:extLst>
              <a:ext uri="{FF2B5EF4-FFF2-40B4-BE49-F238E27FC236}">
                <a16:creationId xmlns:a16="http://schemas.microsoft.com/office/drawing/2014/main" id="{A7A1215B-4B7A-2213-97DC-7EAFC6C706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24622"/>
          <a:stretch/>
        </p:blipFill>
        <p:spPr>
          <a:xfrm>
            <a:off x="6096000" y="4771"/>
            <a:ext cx="6095999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E8FD4C-8C60-22F0-DDD2-06EF11C04903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42833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Θέση περιεχομένου 9">
            <a:extLst>
              <a:ext uri="{FF2B5EF4-FFF2-40B4-BE49-F238E27FC236}">
                <a16:creationId xmlns:a16="http://schemas.microsoft.com/office/drawing/2014/main" id="{EC5A45F9-E81C-51AD-B6DD-89FC8BAC5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567" r="3" b="2502"/>
          <a:stretch/>
        </p:blipFill>
        <p:spPr>
          <a:xfrm>
            <a:off x="0" y="10"/>
            <a:ext cx="6096001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FC548A2-88D8-EF9B-7A32-6F1C1E204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450" y="657225"/>
            <a:ext cx="4219149" cy="5438775"/>
          </a:xfrm>
        </p:spPr>
        <p:txBody>
          <a:bodyPr>
            <a:normAutofit/>
          </a:bodyPr>
          <a:lstStyle/>
          <a:p>
            <a:r>
              <a:rPr lang="el-GR" dirty="0"/>
              <a:t>Οι </a:t>
            </a:r>
            <a:r>
              <a:rPr lang="el-GR" b="1" dirty="0"/>
              <a:t>Κερκυραίοι, αρχικά</a:t>
            </a:r>
            <a:r>
              <a:rPr lang="el-GR" dirty="0"/>
              <a:t>, προσπαθούν να μείνουν </a:t>
            </a:r>
            <a:r>
              <a:rPr lang="el-GR" b="1" dirty="0"/>
              <a:t>ουδέτεροι</a:t>
            </a:r>
            <a:r>
              <a:rPr lang="el-GR" dirty="0"/>
              <a:t>.</a:t>
            </a:r>
          </a:p>
          <a:p>
            <a:r>
              <a:rPr lang="el-GR" dirty="0"/>
              <a:t>433 π.Χ. συνάπτουν </a:t>
            </a:r>
            <a:r>
              <a:rPr lang="el-GR" b="1" dirty="0"/>
              <a:t>αμυντική συμμαχία </a:t>
            </a:r>
            <a:r>
              <a:rPr lang="el-GR" dirty="0"/>
              <a:t>(</a:t>
            </a:r>
            <a:r>
              <a:rPr lang="el-GR" b="1" dirty="0" err="1"/>
              <a:t>επιμαχία</a:t>
            </a:r>
            <a:r>
              <a:rPr lang="el-GR" dirty="0"/>
              <a:t>) με τους Αθηναίους, για να αντιμετωπίσουν τους Κορίνθιους. </a:t>
            </a:r>
          </a:p>
          <a:p>
            <a:r>
              <a:rPr lang="el-GR" dirty="0"/>
              <a:t>Στα </a:t>
            </a:r>
            <a:r>
              <a:rPr lang="el-GR" b="1" dirty="0" err="1"/>
              <a:t>Σύβοτα</a:t>
            </a:r>
            <a:r>
              <a:rPr lang="el-GR" dirty="0"/>
              <a:t> (433 </a:t>
            </a:r>
            <a:r>
              <a:rPr lang="el-GR" dirty="0" err="1"/>
              <a:t>π.Χ</a:t>
            </a:r>
            <a:r>
              <a:rPr lang="el-GR" dirty="0"/>
              <a:t>) γίνεται ναυμαχία μεταξύ Κερκυραίων και Κορινθίων και </a:t>
            </a:r>
            <a:r>
              <a:rPr lang="el-GR" b="1" dirty="0"/>
              <a:t>νικούν οι Κερκυραίοι </a:t>
            </a:r>
            <a:r>
              <a:rPr lang="el-GR" dirty="0"/>
              <a:t>με σημαντικές απώλειες:</a:t>
            </a:r>
          </a:p>
          <a:p>
            <a:pPr marL="541782" lvl="1" indent="-285750">
              <a:buFont typeface="Wingdings" pitchFamily="2" charset="2"/>
              <a:buChar char="ü"/>
            </a:pPr>
            <a:r>
              <a:rPr lang="el-GR" dirty="0"/>
              <a:t>1050</a:t>
            </a:r>
            <a:r>
              <a:rPr lang="el-GR" b="0" dirty="0"/>
              <a:t> Κερκυραίοι </a:t>
            </a:r>
            <a:r>
              <a:rPr lang="el-GR" dirty="0"/>
              <a:t>αιχμαλωτίζονται</a:t>
            </a:r>
          </a:p>
          <a:p>
            <a:pPr marL="541782" lvl="1" indent="-285750">
              <a:buFont typeface="Wingdings" pitchFamily="2" charset="2"/>
              <a:buChar char="ü"/>
            </a:pPr>
            <a:r>
              <a:rPr lang="el-GR" b="0" dirty="0"/>
              <a:t>800  πωλούνται ως </a:t>
            </a:r>
            <a:r>
              <a:rPr lang="el-GR" dirty="0"/>
              <a:t>δούλοι</a:t>
            </a:r>
          </a:p>
          <a:p>
            <a:pPr marL="541782" lvl="1" indent="-285750">
              <a:buFont typeface="Wingdings" pitchFamily="2" charset="2"/>
              <a:buChar char="ü"/>
            </a:pPr>
            <a:r>
              <a:rPr lang="el-GR" dirty="0"/>
              <a:t>250 ολιγαρχικοί</a:t>
            </a:r>
            <a:r>
              <a:rPr lang="el-GR" b="0" dirty="0"/>
              <a:t>, κρατήθηκαν στην Κόρινθο, ώστε να χρησιμοποιηθούν ως </a:t>
            </a:r>
            <a:r>
              <a:rPr lang="el-GR" dirty="0"/>
              <a:t>πολιτικοί πράκτορες </a:t>
            </a:r>
            <a:r>
              <a:rPr lang="el-GR" b="0" dirty="0"/>
              <a:t>στη συνέχεια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19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D70BC64E-B094-49DE-BD9C-DB662FCF5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A718E0F5-1EF3-64D6-0802-B7983AC6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37234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8">
            <a:extLst>
              <a:ext uri="{FF2B5EF4-FFF2-40B4-BE49-F238E27FC236}">
                <a16:creationId xmlns:a16="http://schemas.microsoft.com/office/drawing/2014/main" id="{69EDA106-5E32-CD86-5126-200B13E00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563" y="1781018"/>
            <a:ext cx="4191000" cy="389096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 err="1"/>
              <a:t>Ό</a:t>
            </a:r>
            <a:r>
              <a:rPr lang="el-GR" dirty="0" err="1"/>
              <a:t>ταν</a:t>
            </a:r>
            <a:r>
              <a:rPr lang="el-GR" dirty="0"/>
              <a:t> -με τη βοήθεια των Αθηναίων- στην Κέρκυρα επικράτησαν οι δημοκρατικοί =&gt;</a:t>
            </a:r>
          </a:p>
          <a:p>
            <a:pPr>
              <a:lnSpc>
                <a:spcPct val="110000"/>
              </a:lnSpc>
            </a:pPr>
            <a:r>
              <a:rPr lang="el-GR" dirty="0"/>
              <a:t>Οι Κορίνθιοι απελευθέρωσαν τους Κερκυραίους αιχμαλώτους, για να αποτρέψουν την προσάρτηση της Κέρκυρας στην Αθηναϊκή Συμμαχία.</a:t>
            </a:r>
          </a:p>
          <a:p>
            <a:pPr>
              <a:lnSpc>
                <a:spcPct val="110000"/>
              </a:lnSpc>
            </a:pPr>
            <a:r>
              <a:rPr lang="el-GR" dirty="0"/>
              <a:t>Για να μην καταλάβουν οι υπόλοιποι Κερκυραίοι τη συνομωσία, συμφωνήθηκε να δοθεί ως εγγύηση το ποσό των 800 ταλάντων</a:t>
            </a:r>
            <a:endParaRPr lang="en-US" dirty="0"/>
          </a:p>
        </p:txBody>
      </p:sp>
      <p:pic>
        <p:nvPicPr>
          <p:cNvPr id="7" name="Εικόνα 6" descr="Εικόνα που περιέχει χρυσό, Κεχριμπάρι, φωτισμός, φως&#10;&#10;Περιγραφή που δημιουργήθηκε αυτόματα">
            <a:extLst>
              <a:ext uri="{FF2B5EF4-FFF2-40B4-BE49-F238E27FC236}">
                <a16:creationId xmlns:a16="http://schemas.microsoft.com/office/drawing/2014/main" id="{55D44FFB-2BA9-B63F-9C14-B09FB2AD2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22521" y="1781018"/>
            <a:ext cx="4708521" cy="3295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086FD1-DCB5-60CF-4F6A-87AE8103CB32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33259399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BC6C69BA-2CD5-8A2F-C155-305E6CBCF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95999" cy="6858000"/>
          </a:xfrm>
          <a:prstGeom prst="rect">
            <a:avLst/>
          </a:prstGeom>
          <a:gradFill>
            <a:gsLst>
              <a:gs pos="20000">
                <a:schemeClr val="accent1">
                  <a:lumMod val="60000"/>
                  <a:lumOff val="40000"/>
                  <a:alpha val="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6AB445C-C230-9A12-A01A-D2B343301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9401" y="762001"/>
            <a:ext cx="4219149" cy="114100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kern="1200" cap="all" spc="6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Εμφυλια διαμαχη</a:t>
            </a:r>
          </a:p>
        </p:txBody>
      </p:sp>
      <p:pic>
        <p:nvPicPr>
          <p:cNvPr id="5" name="Θέση περιεχομένου 4" descr="Εικόνα που περιέχει ζωγραφική, ζωγραφιά, καρτούν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CB823E4D-854C-181F-E94E-BB64B26FEC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625" r="16627" b="3"/>
          <a:stretch/>
        </p:blipFill>
        <p:spPr>
          <a:xfrm>
            <a:off x="869342" y="1250342"/>
            <a:ext cx="4357316" cy="4357316"/>
          </a:xfrm>
          <a:custGeom>
            <a:avLst/>
            <a:gdLst/>
            <a:ahLst/>
            <a:cxnLst/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708EB4-4B0B-C6A5-2A46-9E2DEE3E9289}"/>
              </a:ext>
            </a:extLst>
          </p:cNvPr>
          <p:cNvSpPr txBox="1"/>
          <p:nvPr/>
        </p:nvSpPr>
        <p:spPr>
          <a:xfrm>
            <a:off x="7029450" y="2286000"/>
            <a:ext cx="4219149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Κερκυρ</a:t>
            </a:r>
            <a:r>
              <a:rPr lang="en-US" dirty="0"/>
              <a:t>α</a:t>
            </a:r>
            <a:r>
              <a:rPr lang="en-US" dirty="0" err="1"/>
              <a:t>ίοι</a:t>
            </a:r>
            <a:r>
              <a:rPr lang="en-US" dirty="0"/>
              <a:t> α</a:t>
            </a:r>
            <a:r>
              <a:rPr lang="en-US" dirty="0" err="1"/>
              <a:t>ιχμάλωτοι</a:t>
            </a:r>
            <a:r>
              <a:rPr lang="en-US" dirty="0"/>
              <a:t> π</a:t>
            </a:r>
            <a:r>
              <a:rPr lang="en-US" dirty="0" err="1"/>
              <a:t>ροκ</a:t>
            </a:r>
            <a:r>
              <a:rPr lang="en-US" dirty="0"/>
              <a:t>α</a:t>
            </a:r>
            <a:r>
              <a:rPr lang="en-US" dirty="0" err="1"/>
              <a:t>λούν</a:t>
            </a:r>
            <a:r>
              <a:rPr lang="en-US" dirty="0"/>
              <a:t> α</a:t>
            </a:r>
            <a:r>
              <a:rPr lang="en-US" dirty="0" err="1"/>
              <a:t>ν</a:t>
            </a:r>
            <a:r>
              <a:rPr lang="en-US" dirty="0"/>
              <a:t>α</a:t>
            </a:r>
            <a:r>
              <a:rPr lang="en-US" dirty="0" err="1"/>
              <a:t>τ</a:t>
            </a:r>
            <a:r>
              <a:rPr lang="en-US" dirty="0"/>
              <a:t>α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χή</a:t>
            </a:r>
            <a:r>
              <a:rPr lang="en-US" dirty="0"/>
              <a:t>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Αθην</a:t>
            </a:r>
            <a:r>
              <a:rPr lang="en-US" dirty="0"/>
              <a:t>α</a:t>
            </a:r>
            <a:r>
              <a:rPr lang="en-US" dirty="0" err="1"/>
              <a:t>ίοι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οι</a:t>
            </a:r>
            <a:r>
              <a:rPr lang="en-US" dirty="0"/>
              <a:t> </a:t>
            </a:r>
            <a:r>
              <a:rPr lang="en-US" dirty="0" err="1"/>
              <a:t>Κορίνθιοι</a:t>
            </a:r>
            <a:r>
              <a:rPr lang="en-US" dirty="0"/>
              <a:t> </a:t>
            </a:r>
            <a:r>
              <a:rPr lang="en-US" dirty="0" err="1"/>
              <a:t>στέλνουν</a:t>
            </a:r>
            <a:r>
              <a:rPr lang="en-US" dirty="0"/>
              <a:t> π</a:t>
            </a:r>
            <a:r>
              <a:rPr lang="en-US" dirty="0" err="1"/>
              <a:t>ρέσ</a:t>
            </a:r>
            <a:r>
              <a:rPr lang="en-US" dirty="0"/>
              <a:t>β</a:t>
            </a:r>
            <a:r>
              <a:rPr lang="en-US" dirty="0" err="1"/>
              <a:t>εις</a:t>
            </a:r>
            <a:r>
              <a:rPr lang="en-US" dirty="0"/>
              <a:t>.</a:t>
            </a:r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Το </a:t>
            </a:r>
            <a:r>
              <a:rPr lang="en-US" dirty="0"/>
              <a:t>427 π.</a:t>
            </a:r>
            <a:r>
              <a:rPr lang="en-US" dirty="0" err="1"/>
              <a:t>Χ</a:t>
            </a:r>
            <a:r>
              <a:rPr lang="en-US" dirty="0"/>
              <a:t>. </a:t>
            </a:r>
            <a:r>
              <a:rPr lang="en-US" dirty="0" err="1"/>
              <a:t>ξεσ</a:t>
            </a:r>
            <a:r>
              <a:rPr lang="en-US" dirty="0"/>
              <a:t>π</a:t>
            </a:r>
            <a:r>
              <a:rPr lang="en-US" dirty="0" err="1"/>
              <a:t>ά</a:t>
            </a:r>
            <a:r>
              <a:rPr lang="en-US" dirty="0"/>
              <a:t> </a:t>
            </a:r>
            <a:r>
              <a:rPr lang="en-US" dirty="0" err="1"/>
              <a:t>εμφύλιος</a:t>
            </a:r>
            <a:r>
              <a:rPr lang="en-US" dirty="0"/>
              <a:t> π</a:t>
            </a:r>
            <a:r>
              <a:rPr lang="en-US" dirty="0" err="1"/>
              <a:t>όλεμος</a:t>
            </a:r>
            <a:r>
              <a:rPr lang="en-US" dirty="0"/>
              <a:t> α</a:t>
            </a:r>
            <a:r>
              <a:rPr lang="en-US" dirty="0" err="1"/>
              <a:t>νάμεσ</a:t>
            </a:r>
            <a:r>
              <a:rPr lang="en-US" dirty="0"/>
              <a:t>α </a:t>
            </a:r>
            <a:r>
              <a:rPr lang="en-US" dirty="0" err="1"/>
              <a:t>στους</a:t>
            </a:r>
            <a:r>
              <a:rPr lang="en-US" dirty="0"/>
              <a:t> </a:t>
            </a:r>
            <a:r>
              <a:rPr lang="en-US" dirty="0" err="1"/>
              <a:t>δημοκρ</a:t>
            </a:r>
            <a:r>
              <a:rPr lang="en-US" dirty="0"/>
              <a:t>α</a:t>
            </a:r>
            <a:r>
              <a:rPr lang="en-US" dirty="0" err="1"/>
              <a:t>τικούς</a:t>
            </a:r>
            <a:r>
              <a:rPr lang="en-US" dirty="0"/>
              <a:t> </a:t>
            </a:r>
            <a:r>
              <a:rPr lang="en-US" dirty="0" err="1"/>
              <a:t>κ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</a:t>
            </a:r>
            <a:r>
              <a:rPr lang="en-US" dirty="0" err="1"/>
              <a:t>στους</a:t>
            </a:r>
            <a:r>
              <a:rPr lang="en-US" dirty="0"/>
              <a:t> </a:t>
            </a:r>
            <a:r>
              <a:rPr lang="en-US" dirty="0" err="1"/>
              <a:t>ολιγ</a:t>
            </a:r>
            <a:r>
              <a:rPr lang="en-US" dirty="0"/>
              <a:t>α</a:t>
            </a:r>
            <a:r>
              <a:rPr lang="en-US" dirty="0" err="1"/>
              <a:t>ρχικούς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Κέρκυρ</a:t>
            </a:r>
            <a:r>
              <a:rPr lang="en-US" dirty="0"/>
              <a:t>α</a:t>
            </a:r>
            <a:r>
              <a:rPr lang="en-US" dirty="0" err="1"/>
              <a:t>ς</a:t>
            </a:r>
            <a:r>
              <a:rPr lang="en-US" dirty="0"/>
              <a:t>.</a:t>
            </a:r>
            <a:endParaRPr lang="el-GR" dirty="0"/>
          </a:p>
          <a:p>
            <a:pPr marL="285750" indent="-28575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Γίνετ</a:t>
            </a:r>
            <a:r>
              <a:rPr lang="en-US" dirty="0"/>
              <a:t>α</a:t>
            </a:r>
            <a:r>
              <a:rPr lang="en-US" dirty="0" err="1"/>
              <a:t>ι</a:t>
            </a:r>
            <a:r>
              <a:rPr lang="en-US" dirty="0"/>
              <a:t> α</a:t>
            </a:r>
            <a:r>
              <a:rPr lang="en-US" dirty="0" err="1"/>
              <a:t>ιμ</a:t>
            </a:r>
            <a:r>
              <a:rPr lang="en-US" dirty="0"/>
              <a:t>α</a:t>
            </a:r>
            <a:r>
              <a:rPr lang="en-US" dirty="0" err="1"/>
              <a:t>τηρό</a:t>
            </a:r>
            <a:r>
              <a:rPr lang="en-US" dirty="0"/>
              <a:t> π</a:t>
            </a:r>
            <a:r>
              <a:rPr lang="en-US" dirty="0" err="1"/>
              <a:t>ρ</a:t>
            </a:r>
            <a:r>
              <a:rPr lang="en-US" dirty="0"/>
              <a:t>α</a:t>
            </a:r>
            <a:r>
              <a:rPr lang="en-US" dirty="0" err="1"/>
              <a:t>ξικό</a:t>
            </a:r>
            <a:r>
              <a:rPr lang="en-US" dirty="0"/>
              <a:t>π</a:t>
            </a:r>
            <a:r>
              <a:rPr lang="en-US" dirty="0" err="1"/>
              <a:t>ημ</a:t>
            </a:r>
            <a:r>
              <a:rPr lang="en-US" dirty="0"/>
              <a:t>α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ολιγ</a:t>
            </a:r>
            <a:r>
              <a:rPr lang="en-US" dirty="0"/>
              <a:t>α</a:t>
            </a:r>
            <a:r>
              <a:rPr lang="en-US" dirty="0" err="1"/>
              <a:t>ρχικών</a:t>
            </a:r>
            <a:r>
              <a:rPr lang="en-US" dirty="0"/>
              <a:t> </a:t>
            </a:r>
            <a:r>
              <a:rPr lang="en-US" dirty="0" err="1"/>
              <a:t>σε</a:t>
            </a:r>
            <a:r>
              <a:rPr lang="en-US" dirty="0"/>
              <a:t> β</a:t>
            </a:r>
            <a:r>
              <a:rPr lang="en-US" dirty="0" err="1"/>
              <a:t>άρος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δημοκρ</a:t>
            </a:r>
            <a:r>
              <a:rPr lang="en-US" dirty="0"/>
              <a:t>α</a:t>
            </a:r>
            <a:r>
              <a:rPr lang="en-US" dirty="0" err="1"/>
              <a:t>τικών</a:t>
            </a:r>
            <a:r>
              <a:rPr lang="en-US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AF9E0-CCD4-FA77-F1DD-0976DA112D36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46331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 descr="Εικόνα που περιέχει άτομο, νύχι, δάκτυλο, χέρι&#10;&#10;Περιγραφή που δημιουργήθηκε αυτόματα">
            <a:extLst>
              <a:ext uri="{FF2B5EF4-FFF2-40B4-BE49-F238E27FC236}">
                <a16:creationId xmlns:a16="http://schemas.microsoft.com/office/drawing/2014/main" id="{0D32E108-3193-2D9C-3847-1C5DA0168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15750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D0A0432-F95F-6441-CC5D-B6BB755FA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2985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82C311F-B273-5503-75C7-63752E2D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1" y="2211978"/>
            <a:ext cx="3535679" cy="1425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GB" dirty="0"/>
              <a:t>4</a:t>
            </a:r>
            <a:r>
              <a:rPr lang="en-US" dirty="0"/>
              <a:t>. </a:t>
            </a:r>
            <a:r>
              <a:rPr lang="en-US" dirty="0" err="1"/>
              <a:t>Τρ</a:t>
            </a:r>
            <a:r>
              <a:rPr lang="el-GR" dirty="0"/>
              <a:t>ο</a:t>
            </a:r>
            <a:r>
              <a:rPr lang="en-US" dirty="0"/>
              <a:t>π</a:t>
            </a:r>
            <a:r>
              <a:rPr lang="en-US" dirty="0" err="1"/>
              <a:t>οσ</a:t>
            </a:r>
            <a:r>
              <a:rPr lang="en-US" dirty="0"/>
              <a:t> </a:t>
            </a:r>
            <a:r>
              <a:rPr lang="en-US" dirty="0" err="1"/>
              <a:t>εξετ</a:t>
            </a:r>
            <a:r>
              <a:rPr lang="en-US" dirty="0"/>
              <a:t>α</a:t>
            </a:r>
            <a:r>
              <a:rPr lang="en-US" dirty="0" err="1"/>
              <a:t>σησ</a:t>
            </a:r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C2B180B-EF93-0A7C-19DA-1E481B000018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2111224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A47ACBDF-9698-27B3-FE36-42DA666A3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614362"/>
          </a:xfrm>
        </p:spPr>
        <p:txBody>
          <a:bodyPr/>
          <a:lstStyle/>
          <a:p>
            <a:r>
              <a:rPr lang="el-GR" dirty="0" err="1"/>
              <a:t>Παραδειγμα</a:t>
            </a:r>
            <a:r>
              <a:rPr lang="el-GR" dirty="0"/>
              <a:t> (</a:t>
            </a:r>
            <a:r>
              <a:rPr lang="el-GR" dirty="0" err="1"/>
              <a:t>διαγωνισματοσ</a:t>
            </a:r>
            <a:r>
              <a:rPr lang="el-GR" dirty="0"/>
              <a:t>)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8FAAD99-CEA6-C87E-DAC1-A5691CACD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45922"/>
            <a:ext cx="5562600" cy="4531042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Ξενοφῶντος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b="1" i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Ἑλληνικά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 2.3.§52-55.3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(Τ.Θ.)</a:t>
            </a:r>
            <a:endParaRPr lang="el-GR" sz="2200" dirty="0">
              <a:effectLst/>
              <a:highlight>
                <a:srgbClr val="FFFF00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ΚΕΙΜΕΝΟ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el-GR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Ἀκούσ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ῦτ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Θηρ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μένης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ἀνε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ήδησεν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τὴν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ἑστί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«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Ἐγὼ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ἔφη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ὦ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ἄνδρες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ἱκετεύω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άντων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ἐννομώτ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μὴ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Κριτίᾳ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ἐξ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λείφειν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μήτε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ἐμὲ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μήτε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ὃν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ἂν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ούλητ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ἀλλ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νόμον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οὗτοι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ἔγρ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ερὶ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τῷ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λόγῳ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τοῦτον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ὑμῖν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ἐμοὶ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τὴν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κρίσιν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τοῦτο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ἔφη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τοὺς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θεοὺς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οὐκ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ἀγνοῶ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ὅτι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οὐδέν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μοι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ἀρκέσει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ὅδε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ωμός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ἀλλὰ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ούλομ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τοῦτο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ιδεῖξ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ὅτι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οὗτοι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οὐ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μόνον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εἰσὶ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ερὶ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ἀνθρώ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ους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ἀδικώτ</a:t>
            </a:r>
            <a:r>
              <a:rPr lang="en-US" sz="22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ἀλλὰ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ερὶ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θεοὺς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ἀσε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έστ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buNone/>
            </a:pPr>
            <a:r>
              <a:rPr lang="el-GR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μέντοι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ἔφη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ὦ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ἄνδρες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λοὶ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κἀγ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θοί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υμάζω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μὴ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οηθήσετε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ὑμῖν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ὐτοῖς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ῦτ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γιγνώσκοντες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ὅτι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οὐδὲν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τὸ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ἐμὸν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ὄνομ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εὐεξ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λει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τότερον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ἢ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τὸ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ἑκάστου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δὲ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τούτου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ἐκέλευσε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μὲν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τριάκοντ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κῆρυξ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τοὺς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ἕνδεκ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τὸν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Θηρ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μένην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ἐκεῖνοι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δὲ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εἰσελθόντες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σὺν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τοῖς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ηρέτ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ἡγουμένου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ὐτῶν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τύρου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τοῦ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συτάτου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τε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ιδεστάτου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εἶ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μὲν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Κριτί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· «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δίδομεν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ὑμῖν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ἔφη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Θηρ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μένην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τουτονὶ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κεκριμένον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τὸν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νόμον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Ὑμεῖς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δὲ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αβ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όντες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ὶ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γόντες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οἱ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ἕνδεκ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α]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οὗ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δεῖ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τὰ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ἐκ</a:t>
            </a:r>
            <a:r>
              <a:rPr lang="en-US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τούτων</a:t>
            </a:r>
            <a:r>
              <a:rPr lang="en-US" sz="2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ράττετε</a:t>
            </a:r>
            <a:r>
              <a:rPr lang="en-US" sz="2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C6A7E36-8E05-2F24-96A3-2BD6A29EF0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0160" y="1950720"/>
            <a:ext cx="5130800" cy="4226243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ΠΑΡΑΤΗΡΗΣΕΙΣ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l-GR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Να μεταφράσετε στη Νέα Ελληνική το απόσπασμα: «</a:t>
            </a:r>
            <a:r>
              <a:rPr lang="el-GR" sz="2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Ὑμῶν</a:t>
            </a:r>
            <a:r>
              <a:rPr lang="el-G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2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μέντοι</a:t>
            </a:r>
            <a:r>
              <a:rPr lang="el-G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… </a:t>
            </a:r>
            <a:r>
              <a:rPr lang="el-GR" sz="2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ἐκ</a:t>
            </a:r>
            <a:r>
              <a:rPr lang="el-G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τούτων πράττετε</a:t>
            </a:r>
            <a:r>
              <a:rPr lang="el-GR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». </a:t>
            </a:r>
            <a:r>
              <a:rPr lang="el-GR" sz="22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(Τ.Θ.)</a:t>
            </a:r>
            <a:endParaRPr lang="el-GR" sz="2200" dirty="0"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l-GR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Μονάδες 30</a:t>
            </a: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l-GR" sz="2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«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ἀνεπήδησεν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ἐπὶ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τὴν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ἑστίαν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l-GR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Ποιο νόημα είχε η κίνηση αυτή του Θηραμένη; Πιστεύετε ότι  θα τον ωφελήσει το γεγονός ότι καταφεύγει στον βωμό;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Μονάδες 10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 «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Ὑμῶν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μέντοι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ἔφη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ὦ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ἄνδρες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καλοὶ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κἀγαθοί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θαυμάζω,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εἰ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μὴ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βοηθήσετε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ὑμῖν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2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αὐτοῖς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: </a:t>
            </a:r>
            <a:r>
              <a:rPr lang="el-GR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Ποια προειδοποίηση περιλαμβάνουν τα λόγια του Θηραμένη και σε ποιους την απευθύνει;</a:t>
            </a: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l-GR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Μονάδες 10</a:t>
            </a:r>
            <a:endParaRPr lang="el-GR" sz="2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4613F-8E9B-0D39-609B-8185818F9DDF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3976324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6AAB5BD-66CA-953F-0475-C98D008A01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894080"/>
            <a:ext cx="5593080" cy="528288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l-GR" sz="1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ρώτο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ιρό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Κριτί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Θηρ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μένης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ήτ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ομοϊδεάτες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φίλοι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Κριτί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όμως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–π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ου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νάμεσ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’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άλλ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είχε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εξοριστεί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κιόλ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τους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δημοκρ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τικούς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–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είχε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διάθεση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σκοτώσει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ολύν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κόσμο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ενώ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Θηρ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μένης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ντιωνότ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λέγοντ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ότι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δεν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ήτ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λογικό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τώνουν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νθρώ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ους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γι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μόνο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λόγο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ότι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τους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τιμούσε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λ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έστω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δεν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ζ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την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λή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τάξη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. «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Στο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κάτω-κάτω</a:t>
            </a:r>
            <a:r>
              <a:rPr lang="en-US" sz="1100" i="1" dirty="0">
                <a:effectLst/>
                <a:latin typeface="Cambria Math" panose="02040503050406030204" pitchFamily="18" charset="0"/>
                <a:ea typeface="MinionPro-Regular"/>
                <a:cs typeface="Cambria Math" panose="02040503050406030204" pitchFamily="18" charset="0"/>
              </a:rPr>
              <a:t>»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,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τούλεγε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, </a:t>
            </a:r>
            <a:r>
              <a:rPr lang="en-US" sz="1100" i="1" dirty="0">
                <a:effectLst/>
                <a:latin typeface="Cambria Math" panose="02040503050406030204" pitchFamily="18" charset="0"/>
                <a:ea typeface="MinionPro-Regular"/>
                <a:cs typeface="Cambria Math" panose="02040503050406030204" pitchFamily="18" charset="0"/>
              </a:rPr>
              <a:t>«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’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εγώ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’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εσύ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έχουμε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κάνει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ολλά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γι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’ απ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οχτήσουμε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δημοτικότητ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>
                <a:effectLst/>
                <a:latin typeface="Cambria Math" panose="02040503050406030204" pitchFamily="18" charset="0"/>
                <a:ea typeface="MinionPro-Regular"/>
                <a:cs typeface="Cambria Math" panose="02040503050406030204" pitchFamily="18" charset="0"/>
              </a:rPr>
              <a:t>»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.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άλλος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άλι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οκρινότ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(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γι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φερότ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κόμ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φιλικά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στο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Θηρ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μένη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)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ότι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οιος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θέλει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κυρι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ρχεί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’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υ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οχρεωμένος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β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γάζει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μέση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εκείνους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ου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ορούσ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του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θούν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εμ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όδιο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: </a:t>
            </a:r>
            <a:r>
              <a:rPr lang="en-US" sz="1100" i="1" dirty="0">
                <a:effectLst/>
                <a:latin typeface="Cambria Math" panose="02040503050406030204" pitchFamily="18" charset="0"/>
                <a:ea typeface="MinionPro-Regular"/>
                <a:cs typeface="Cambria Math" panose="02040503050406030204" pitchFamily="18" charset="0"/>
              </a:rPr>
              <a:t>«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φ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ντάζεσ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ότι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ειδή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είμ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στε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τριάντ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όχι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έν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εξουσί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ς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δε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χρειάζετ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τόση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φροντίδ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όσο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κ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μι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ροσω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π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ική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τυρ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ννί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 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είσ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ι</a:t>
            </a:r>
            <a:r>
              <a:rPr lang="en-US" sz="1100" i="1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 α</a:t>
            </a:r>
            <a:r>
              <a:rPr lang="en-US" sz="1100" i="1" dirty="0" err="1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νόητος</a:t>
            </a:r>
            <a:r>
              <a:rPr lang="en-US" sz="1100" i="1" dirty="0">
                <a:effectLst/>
                <a:latin typeface="Cambria Math" panose="02040503050406030204" pitchFamily="18" charset="0"/>
                <a:ea typeface="MinionPro-Regular"/>
                <a:cs typeface="Cambria Math" panose="02040503050406030204" pitchFamily="18" charset="0"/>
              </a:rPr>
              <a:t>»</a:t>
            </a:r>
            <a:r>
              <a:rPr lang="en-US" sz="1100" dirty="0">
                <a:effectLst/>
                <a:latin typeface="Calibri" panose="020F0502020204030204" pitchFamily="34" charset="0"/>
                <a:ea typeface="MinionPro-Regular"/>
                <a:cs typeface="Times New Roman" panose="02020603050405020304" pitchFamily="18" charset="0"/>
              </a:rPr>
              <a:t>. </a:t>
            </a:r>
            <a:endParaRPr lang="el-GR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el-GR" sz="1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Ξενοφῶντος</a:t>
            </a:r>
            <a:r>
              <a:rPr lang="el-GR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10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Ἑλληνικά</a:t>
            </a:r>
            <a:r>
              <a:rPr lang="el-GR" sz="1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2.3 §15-16 </a:t>
            </a:r>
            <a:r>
              <a:rPr lang="el-GR" sz="1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(Μετάφραση Ρ. Ρούφος)</a:t>
            </a:r>
            <a:endParaRPr lang="el-GR" sz="1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Αφού διαβάσετε με  προσοχή </a:t>
            </a:r>
            <a:r>
              <a:rPr lang="el-GR" sz="11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και τα δύο κείμενα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110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πρωτότυπο και μεταφρασμένο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που σας έχουν δοθεί, να παρουσιάσετε και να εξηγήσετε την εξέλιξη της σχέσης ανάμεσα στον Κριτία και τον Θηραμένη (80-100 λέξεις). (</a:t>
            </a:r>
            <a:r>
              <a:rPr lang="el-GR" sz="1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Μονάδες 10) </a:t>
            </a:r>
            <a:endParaRPr lang="el-GR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100" dirty="0"/>
          </a:p>
          <a:p>
            <a:pPr marL="0" indent="0" algn="just">
              <a:buNone/>
            </a:pP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Να βρείτε στο κείμενο που σας δίνεται μία</a:t>
            </a:r>
            <a:r>
              <a:rPr lang="el-GR" sz="11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ετυμολογικά συγγενή λέξη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για καθεμία από τις παρακάτω λέξεις της Νέας Ελληνικής: </a:t>
            </a:r>
            <a:r>
              <a:rPr lang="el-GR" sz="11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επάρκεια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11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βάση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11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σεμνός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sz="11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θαυμαστικό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1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συνώνυμο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sz="1100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(μονάδες 10) </a:t>
            </a:r>
            <a:r>
              <a:rPr lang="el-GR" sz="11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(Τ.Θ.)</a:t>
            </a:r>
            <a:endParaRPr lang="el-GR" sz="1100" dirty="0">
              <a:effectLst/>
              <a:highlight>
                <a:srgbClr val="FFFF00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sz="1100" dirty="0"/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2DCE1D5B-C5DA-0687-501B-654BF6182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320" y="894080"/>
            <a:ext cx="5679440" cy="5282883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 startAt="6"/>
            </a:pPr>
            <a:r>
              <a:rPr lang="el-GR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α. Να γράψετε τους τύπους που ζητούνται για τις παρακάτω λέξεις του κειμένου: (μονάδες 5)</a:t>
            </a:r>
            <a:endParaRPr lang="el-GR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46404" lvl="4" indent="-342900" algn="just">
              <a:spcBef>
                <a:spcPts val="0"/>
              </a:spcBef>
              <a:buFont typeface="Symbol" pitchFamily="2" charset="2"/>
              <a:buChar char=""/>
            </a:pPr>
            <a:r>
              <a:rPr lang="el-GR" sz="105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ἄνδρες</a:t>
            </a: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δοτική πληθυντικού</a:t>
            </a:r>
            <a:endParaRPr lang="el-GR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46404" lvl="4" indent="-342900" algn="just">
              <a:spcBef>
                <a:spcPts val="0"/>
              </a:spcBef>
              <a:buFont typeface="Symbol" pitchFamily="2" charset="2"/>
              <a:buChar char=""/>
            </a:pP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κρίσιν : γενική ενικού </a:t>
            </a:r>
          </a:p>
          <a:p>
            <a:pPr marL="946404" lvl="4" indent="-342900" algn="just">
              <a:spcBef>
                <a:spcPts val="0"/>
              </a:spcBef>
              <a:buFont typeface="Symbol" pitchFamily="2" charset="2"/>
              <a:buChar char=""/>
            </a:pPr>
            <a:r>
              <a:rPr lang="el-GR" sz="105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κηρυξ</a:t>
            </a:r>
            <a:r>
              <a:rPr lang="el-G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δοτική πληθυντικού</a:t>
            </a:r>
          </a:p>
          <a:p>
            <a:pPr marL="946404" lvl="4" indent="-342900" algn="just">
              <a:spcBef>
                <a:spcPts val="0"/>
              </a:spcBef>
              <a:buFont typeface="Symbol" pitchFamily="2" charset="2"/>
              <a:buChar char=""/>
            </a:pPr>
            <a:r>
              <a:rPr lang="el-GR" sz="1050" dirty="0" err="1">
                <a:latin typeface="Times New Roman" panose="02020603050405020304" pitchFamily="18" charset="0"/>
                <a:ea typeface="Calibri" panose="020F0502020204030204" pitchFamily="34" charset="0"/>
              </a:rPr>
              <a:t>υπηρέταις</a:t>
            </a:r>
            <a:r>
              <a:rPr lang="el-GR" sz="1050" dirty="0">
                <a:latin typeface="Times New Roman" panose="02020603050405020304" pitchFamily="18" charset="0"/>
                <a:ea typeface="Calibri" panose="020F0502020204030204" pitchFamily="34" charset="0"/>
              </a:rPr>
              <a:t>: γενική ενικού</a:t>
            </a:r>
            <a:endParaRPr lang="el-GR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946404" lvl="4" indent="-342900" algn="just">
              <a:spcBef>
                <a:spcPts val="0"/>
              </a:spcBef>
              <a:spcAft>
                <a:spcPts val="800"/>
              </a:spcAft>
              <a:buFont typeface="Symbol" pitchFamily="2" charset="2"/>
              <a:buChar char=""/>
            </a:pPr>
            <a:r>
              <a:rPr lang="el-GR" sz="105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ὄνομα</a:t>
            </a: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δοτική ενικού</a:t>
            </a:r>
            <a:r>
              <a:rPr lang="el-GR" sz="105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lvl="0" indent="0" algn="just">
              <a:lnSpc>
                <a:spcPct val="115000"/>
              </a:lnSpc>
              <a:buNone/>
            </a:pPr>
            <a:r>
              <a:rPr lang="el-GR" sz="1050" dirty="0">
                <a:latin typeface="Calibri" panose="020F0502020204030204" pitchFamily="34" charset="0"/>
                <a:ea typeface="Calibri" panose="020F0502020204030204" pitchFamily="34" charset="0"/>
              </a:rPr>
              <a:t>6.         </a:t>
            </a: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β.</a:t>
            </a:r>
            <a:r>
              <a:rPr lang="el-GR" sz="1050" b="1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Να μεταφέρετε τα ρήματα στους ζητούμενους τύπους : (μονάδες 5)</a:t>
            </a:r>
            <a:endParaRPr lang="el-GR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53796" lvl="3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b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βούληται</a:t>
            </a:r>
            <a:r>
              <a:rPr lang="el-GR" sz="105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γ’ πληθυντικό ευκτικής ενεστώτα μέσης φωνής</a:t>
            </a:r>
            <a:endParaRPr lang="el-GR" sz="105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53796" lvl="3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b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ἐκέλευσε</a:t>
            </a:r>
            <a:r>
              <a:rPr lang="el-GR" sz="105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β’ ενικό οριστικής παρακειμένου ενεργητικής φωνής </a:t>
            </a:r>
            <a:endParaRPr lang="el-GR" sz="105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53796" lvl="3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b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εἶπε</a:t>
            </a:r>
            <a:r>
              <a:rPr lang="el-GR" sz="105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β’ πληθυντικό υποτακτικής αορίστου β’ ενεργητικής φωνής</a:t>
            </a:r>
            <a:endParaRPr lang="el-GR" sz="105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53796" lvl="3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b="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λαβόντες</a:t>
            </a:r>
            <a:r>
              <a:rPr lang="el-GR" sz="105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: β’ ενικό προστακτικής αορίστου β’ ενεργητικής φωνής</a:t>
            </a:r>
            <a:endParaRPr lang="el-GR" sz="1050" b="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53796" lvl="3" indent="-342900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l-GR" sz="105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πράττετε : γ’ ενικό οριστικής μέλλοντα ενεργητικής φωνής</a:t>
            </a:r>
            <a:r>
              <a:rPr lang="el-GR" sz="105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endParaRPr lang="el-GR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15000"/>
              </a:lnSpc>
              <a:buNone/>
            </a:pPr>
            <a:r>
              <a:rPr lang="el-GR" sz="105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7.  α. Να αναγνωριστούν συντακτικά οι ακόλουθοι τύποι : (μονάδες 5)</a:t>
            </a:r>
            <a:endParaRPr lang="el-GR" sz="105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508" lvl="2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Ἀκούσας</a:t>
            </a:r>
            <a:r>
              <a:rPr lang="el-GR" sz="105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el-GR" sz="1050" u="sng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508" lvl="2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ἐπὶ</a:t>
            </a:r>
            <a:r>
              <a:rPr lang="el-GR" sz="105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τὴν</a:t>
            </a:r>
            <a:r>
              <a:rPr lang="el-GR" sz="1050" u="sng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ἑστίαν</a:t>
            </a:r>
            <a:endParaRPr lang="el-GR" sz="1050" u="sng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508" lvl="2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ἐπιδεῖξαι</a:t>
            </a:r>
            <a:endParaRPr lang="el-GR" sz="1050" u="sng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508" lvl="2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ἀδικώτατοι</a:t>
            </a:r>
            <a:endParaRPr lang="el-GR" sz="1050" u="sng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635508" lvl="2" indent="-342900" algn="just">
              <a:lnSpc>
                <a:spcPct val="115000"/>
              </a:lnSpc>
              <a:spcAft>
                <a:spcPts val="800"/>
              </a:spcAft>
              <a:buFont typeface="Symbol" pitchFamily="2" charset="2"/>
              <a:buChar char=""/>
            </a:pPr>
            <a:r>
              <a:rPr lang="el-GR" sz="105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ὑμῖν</a:t>
            </a:r>
            <a:endParaRPr lang="el-GR" sz="1050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el-GR" sz="105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el-GR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β.  Να αναγνωρίσετε το είδος και τη συντακτική λειτουργία της πρότασης  που </a:t>
            </a:r>
            <a:endParaRPr lang="el-GR" sz="105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el-GR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ακολουθεί «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ὅτι</a:t>
            </a:r>
            <a:r>
              <a:rPr lang="el-GR" sz="105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οὐδέν</a:t>
            </a:r>
            <a:r>
              <a:rPr lang="el-GR" sz="105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μοι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ἀρκέσει</a:t>
            </a:r>
            <a:r>
              <a:rPr lang="el-GR" sz="105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ὅδε</a:t>
            </a:r>
            <a:r>
              <a:rPr lang="el-GR" sz="105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050" u="sng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ὁ</a:t>
            </a:r>
            <a:r>
              <a:rPr lang="el-GR" sz="1050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βωμός</a:t>
            </a:r>
            <a:r>
              <a:rPr lang="el-GR" sz="105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 . (μονάδες 5)</a:t>
            </a:r>
            <a:endParaRPr lang="el-GR" sz="1050" u="sng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642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Θέση περιεχομένου 8">
            <a:extLst>
              <a:ext uri="{FF2B5EF4-FFF2-40B4-BE49-F238E27FC236}">
                <a16:creationId xmlns:a16="http://schemas.microsoft.com/office/drawing/2014/main" id="{0234C51E-BADC-BEC7-06CC-AD087E548FE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68206723"/>
              </p:ext>
            </p:extLst>
          </p:nvPr>
        </p:nvGraphicFramePr>
        <p:xfrm>
          <a:off x="1285240" y="1320800"/>
          <a:ext cx="9382760" cy="51248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0914">
                  <a:extLst>
                    <a:ext uri="{9D8B030D-6E8A-4147-A177-3AD203B41FA5}">
                      <a16:colId xmlns:a16="http://schemas.microsoft.com/office/drawing/2014/main" val="376705794"/>
                    </a:ext>
                  </a:extLst>
                </a:gridCol>
                <a:gridCol w="6741846">
                  <a:extLst>
                    <a:ext uri="{9D8B030D-6E8A-4147-A177-3AD203B41FA5}">
                      <a16:colId xmlns:a16="http://schemas.microsoft.com/office/drawing/2014/main" val="3467320328"/>
                    </a:ext>
                  </a:extLst>
                </a:gridCol>
              </a:tblGrid>
              <a:tr h="174341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Α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effectLst/>
                        </a:rPr>
                        <a:t>Β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extLst>
                  <a:ext uri="{0D108BD9-81ED-4DB2-BD59-A6C34878D82A}">
                    <a16:rowId xmlns:a16="http://schemas.microsoft.com/office/drawing/2014/main" val="4039794088"/>
                  </a:ext>
                </a:extLst>
              </a:tr>
              <a:tr h="494935"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l-GR" sz="1400" dirty="0">
                          <a:effectLst/>
                        </a:rPr>
                        <a:t>Ο Ξενοφώντας εξορίστηκε από την Αθήνα επειδή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 dirty="0">
                          <a:effectLst/>
                        </a:rPr>
                        <a:t>α. συντάχθηκε με το μέρος των Σπαρτιατών στη μάχη της Κορώνειας  το 394 π.Χ.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1020998199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β. δεν κατάφερε να σώσει την Αμφίπολη από τους Σπαρτιάτες το 424 π.Χ.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1278861079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γ. συμμετείχε στη μάχη των Λεύκτρων το 371 π.Χ.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4031646692"/>
                  </a:ext>
                </a:extLst>
              </a:tr>
              <a:tr h="233424"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l-GR" sz="1400" dirty="0">
                          <a:effectLst/>
                        </a:rPr>
                        <a:t>Το έργο του Ξενοφώντα </a:t>
                      </a:r>
                      <a:r>
                        <a:rPr lang="el-GR" sz="1400" dirty="0" err="1">
                          <a:effectLst/>
                        </a:rPr>
                        <a:t>Ἑλληνικὰ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α. έχει διδακτικό περιεχόμενο.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825255724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β. έχει ιστορικό περιεχόμενο.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3411006606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>
                          <a:effectLst/>
                        </a:rPr>
                        <a:t>γ. έχει φιλοσοφικό περιεχόμενο.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4145417734"/>
                  </a:ext>
                </a:extLst>
              </a:tr>
              <a:tr h="233424"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n-US" sz="1400" dirty="0" err="1">
                          <a:effectLst/>
                        </a:rPr>
                        <a:t>Ο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Ξενοφώντ</a:t>
                      </a:r>
                      <a:r>
                        <a:rPr lang="en-US" sz="1400" dirty="0">
                          <a:effectLst/>
                        </a:rPr>
                        <a:t>α</a:t>
                      </a:r>
                      <a:r>
                        <a:rPr lang="en-US" sz="1400" dirty="0" err="1">
                          <a:effectLst/>
                        </a:rPr>
                        <a:t>ς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διέθετε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α. σαφήνεια και απόλυτη ακρίβεια στην έκφρασή του.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540916272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 dirty="0">
                          <a:effectLst/>
                        </a:rPr>
                        <a:t>β. διεισδυτικότητα και </a:t>
                      </a:r>
                      <a:r>
                        <a:rPr lang="el-GR" sz="1400" dirty="0" err="1">
                          <a:effectLst/>
                        </a:rPr>
                        <a:t>βαθειά</a:t>
                      </a:r>
                      <a:r>
                        <a:rPr lang="el-GR" sz="1400" dirty="0">
                          <a:effectLst/>
                        </a:rPr>
                        <a:t> φιλοσοφημένη πολιτική σκέψη.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3482033702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γ. τη ρητορική δεινότητα των σοφιστών.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3525058625"/>
                  </a:ext>
                </a:extLst>
              </a:tr>
              <a:tr h="494935"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l-GR" sz="1400">
                          <a:effectLst/>
                        </a:rPr>
                        <a:t>Ο Ξενοφώντας μένοντας σταθερός στις ιδέες του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α. επιδοκιμάζει τα μειονεκτήματα και τις ακρότητες της αθηναϊκής δημοκρατίας.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2174824539"/>
                  </a:ext>
                </a:extLst>
              </a:tr>
              <a:tr h="494935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β. περιγράφει με εντιμότητα τις αγριότητες των τριάκοντα τυράννων στην Αθήνα.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1753715010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l-GR" sz="1400">
                          <a:effectLst/>
                        </a:rPr>
                        <a:t>γ. δικαιολογεί την αυθαιρεσία και την ανηθικότητα της τυραννικής εξουσίας.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828904185"/>
                  </a:ext>
                </a:extLst>
              </a:tr>
              <a:tr h="233424">
                <a:tc rowSpan="3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</a:pPr>
                      <a:r>
                        <a:rPr lang="el-GR" sz="1400">
                          <a:effectLst/>
                        </a:rPr>
                        <a:t>Το έργο του Ξενοφώντα Ἑλληνικὰ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400">
                          <a:effectLst/>
                        </a:rPr>
                        <a:t>α.  είναι το μόνο ιστορικό σύγγραμμα του 5</a:t>
                      </a:r>
                      <a:r>
                        <a:rPr lang="el-GR" sz="1400" baseline="30000">
                          <a:effectLst/>
                        </a:rPr>
                        <a:t>ου</a:t>
                      </a:r>
                      <a:r>
                        <a:rPr lang="el-GR" sz="1400">
                          <a:effectLst/>
                        </a:rPr>
                        <a:t> αι. π.Χ.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2206980306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400">
                          <a:effectLst/>
                        </a:rPr>
                        <a:t>β. εξιστορεί τα γεγονότα της περιόδου 411-362 π.Χ.  </a:t>
                      </a:r>
                      <a:endParaRPr lang="el-GR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2470070345"/>
                  </a:ext>
                </a:extLst>
              </a:tr>
              <a:tr h="233424">
                <a:tc v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l-GR" sz="1400" dirty="0">
                          <a:effectLst/>
                        </a:rPr>
                        <a:t>γ. εξιστορεί τα γεγονότα της περιόδου 431-404 π.Χ.</a:t>
                      </a:r>
                      <a:endParaRPr lang="el-GR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782" marR="33782" marT="0" marB="0" anchor="b"/>
                </a:tc>
                <a:extLst>
                  <a:ext uri="{0D108BD9-81ED-4DB2-BD59-A6C34878D82A}">
                    <a16:rowId xmlns:a16="http://schemas.microsoft.com/office/drawing/2014/main" val="2194892519"/>
                  </a:ext>
                </a:extLst>
              </a:tr>
            </a:tbl>
          </a:graphicData>
        </a:graphic>
      </p:graphicFrame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50D8309-9628-9198-7742-86917CB74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03960" y="548640"/>
            <a:ext cx="9545320" cy="772160"/>
          </a:xfrm>
        </p:spPr>
        <p:txBody>
          <a:bodyPr/>
          <a:lstStyle/>
          <a:p>
            <a:pPr marL="0" indent="0">
              <a:buNone/>
            </a:pPr>
            <a:r>
              <a:rPr lang="el-G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Να αντιστοιχίσετε καθεμία από τις φράσεις της στήλης Α του παρακάτω πίνακα με μία φράση από τη στήλη Β που συμπληρώνει ορθά το νόημά της. </a:t>
            </a:r>
            <a:r>
              <a:rPr lang="el-GR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(Τ.Θ.)</a:t>
            </a:r>
            <a:endParaRPr lang="el-GR" sz="1800" dirty="0">
              <a:effectLst/>
              <a:highlight>
                <a:srgbClr val="FFFF00"/>
              </a:highlight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03413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7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7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1" name="Rectangle 81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Θέση περιεχομένου 19" descr="Εικόνα που περιέχει ζωγραφική, ανθρώπινο πρόσωπο, άνδρας, ζωγραφιά&#10;&#10;Περιγραφή που δημιουργήθηκε αυτόματα">
            <a:extLst>
              <a:ext uri="{FF2B5EF4-FFF2-40B4-BE49-F238E27FC236}">
                <a16:creationId xmlns:a16="http://schemas.microsoft.com/office/drawing/2014/main" id="{8FB4B858-E9B8-9E6E-2DD2-16F43D74A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396" b="7598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92" name="Rectangle 83">
            <a:extLst>
              <a:ext uri="{FF2B5EF4-FFF2-40B4-BE49-F238E27FC236}">
                <a16:creationId xmlns:a16="http://schemas.microsoft.com/office/drawing/2014/main" id="{ED0A0432-F95F-6441-CC5D-B6BB755FA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42985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: Shape 85">
            <a:extLst>
              <a:ext uri="{FF2B5EF4-FFF2-40B4-BE49-F238E27FC236}">
                <a16:creationId xmlns:a16="http://schemas.microsoft.com/office/drawing/2014/main" id="{3F0586C3-A19F-D214-ABDE-30AD5B666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82C311F-B273-5503-75C7-63752E2D7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1" y="2211978"/>
            <a:ext cx="3535679" cy="142572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600" dirty="0"/>
              <a:t>5. </a:t>
            </a:r>
            <a:r>
              <a:rPr lang="en-US" sz="2600" dirty="0" err="1"/>
              <a:t>Τρο</a:t>
            </a:r>
            <a:r>
              <a:rPr lang="en-US" sz="2600" dirty="0"/>
              <a:t>π</a:t>
            </a:r>
            <a:r>
              <a:rPr lang="en-US" sz="2600" dirty="0" err="1"/>
              <a:t>οσ</a:t>
            </a:r>
            <a:r>
              <a:rPr lang="en-US" sz="2600" dirty="0"/>
              <a:t> </a:t>
            </a:r>
            <a:r>
              <a:rPr lang="en-US" sz="2600" dirty="0" err="1"/>
              <a:t>Β</a:t>
            </a:r>
            <a:r>
              <a:rPr lang="en-US" sz="2600" dirty="0"/>
              <a:t>α</a:t>
            </a:r>
            <a:r>
              <a:rPr lang="en-US" sz="2600" dirty="0" err="1"/>
              <a:t>θμολογησησ</a:t>
            </a:r>
            <a:r>
              <a:rPr lang="en-US" sz="2600" dirty="0"/>
              <a:t> </a:t>
            </a:r>
            <a:r>
              <a:rPr lang="en-US" sz="2600" dirty="0" err="1"/>
              <a:t>τετρ</a:t>
            </a:r>
            <a:r>
              <a:rPr lang="en-US" sz="2600" dirty="0"/>
              <a:t>α</a:t>
            </a:r>
            <a:r>
              <a:rPr lang="en-US" sz="2600" dirty="0" err="1"/>
              <a:t>μηνου</a:t>
            </a:r>
            <a:endParaRPr lang="en-US" sz="2600" dirty="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B570CB0-E2E2-C984-BA8F-B47E947AA87F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535726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7F98CA5D-FF15-26AC-F2BC-AF83C4884F9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1159660"/>
              </p:ext>
            </p:extLst>
          </p:nvPr>
        </p:nvGraphicFramePr>
        <p:xfrm>
          <a:off x="932123" y="533505"/>
          <a:ext cx="10327753" cy="5790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6242147-2E3A-ED2E-47D5-AE60DA4394AC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110889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12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B26DD882-9EA6-DF4B-AF70-0C6166EA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EFB2E755-2902-3512-ABBE-E472FC038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515988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E493EAAB-C788-3591-3E44-572F9FB04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1037799"/>
            <a:ext cx="7714388" cy="326063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l-GR" spc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Σπιτι</a:t>
            </a:r>
            <a:r>
              <a:rPr lang="el-GR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l-GR" b="0" spc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Να γνωρίζεις:</a:t>
            </a:r>
            <a:b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Τι εννοούμε με τον όρο «ιστοριογραφία»;</a:t>
            </a:r>
            <a:b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Ποια η πρωτοτυπία των Αρχαίων Ελλήνων σε σύγκριση με παλαιότερους ιστοριογράφους;</a:t>
            </a:r>
            <a:b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b="0" cap="none" spc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Ποιο είναι το ιστορικό – νοηματικό πλαίσιο των Κερκυραϊκών του Θουκυδίδη που θα μελετήσουμε; </a:t>
            </a:r>
            <a:endParaRPr lang="en-US" b="0" spc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Straight Connector 18">
            <a:extLst>
              <a:ext uri="{FF2B5EF4-FFF2-40B4-BE49-F238E27FC236}">
                <a16:creationId xmlns:a16="http://schemas.microsoft.com/office/drawing/2014/main" id="{5D6A2EB7-6350-58C2-B619-F0C3C0C06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10424" y="4595321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003423B-2AC8-4CDB-389F-B0721C2A6AAB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23400854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E493EAAB-C788-3591-3E44-572F9FB04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807" y="1037799"/>
            <a:ext cx="7714388" cy="32606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/>
              <a:t>ευχ</a:t>
            </a:r>
            <a:r>
              <a:rPr lang="en-US" dirty="0"/>
              <a:t>α</a:t>
            </a:r>
            <a:r>
              <a:rPr lang="en-US" dirty="0" err="1"/>
              <a:t>ριστω</a:t>
            </a:r>
            <a:r>
              <a:rPr lang="en-US" dirty="0"/>
              <a:t> π</a:t>
            </a:r>
            <a:r>
              <a:rPr lang="en-US" dirty="0" err="1"/>
              <a:t>ολυ</a:t>
            </a:r>
            <a:r>
              <a:rPr lang="en-US" dirty="0"/>
              <a:t> </a:t>
            </a:r>
            <a:r>
              <a:rPr lang="en-US" dirty="0" err="1"/>
              <a:t>γι</a:t>
            </a:r>
            <a:r>
              <a:rPr lang="en-US" dirty="0"/>
              <a:t>α </a:t>
            </a:r>
            <a:r>
              <a:rPr lang="en-US" dirty="0" err="1"/>
              <a:t>την</a:t>
            </a:r>
            <a:r>
              <a:rPr lang="en-US" dirty="0"/>
              <a:t> π</a:t>
            </a:r>
            <a:r>
              <a:rPr lang="en-US" dirty="0" err="1"/>
              <a:t>ροσοχη</a:t>
            </a:r>
            <a:r>
              <a:rPr lang="en-US" dirty="0"/>
              <a:t> </a:t>
            </a:r>
            <a:r>
              <a:rPr lang="en-US" dirty="0" err="1"/>
              <a:t>σ</a:t>
            </a:r>
            <a:r>
              <a:rPr lang="en-US" dirty="0"/>
              <a:t>α</a:t>
            </a:r>
            <a:r>
              <a:rPr lang="en-US" dirty="0" err="1"/>
              <a:t>ς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03423B-2AC8-4CDB-389F-B0721C2A6AAB}"/>
              </a:ext>
            </a:extLst>
          </p:cNvPr>
          <p:cNvSpPr txBox="1"/>
          <p:nvPr/>
        </p:nvSpPr>
        <p:spPr>
          <a:xfrm>
            <a:off x="9258303" y="6057903"/>
            <a:ext cx="2457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Μαρία </a:t>
            </a:r>
            <a:r>
              <a:rPr lang="el-GR" dirty="0" err="1"/>
              <a:t>Σπ</a:t>
            </a:r>
            <a:r>
              <a:rPr lang="el-GR" dirty="0"/>
              <a:t>. Μουρούτσου</a:t>
            </a:r>
          </a:p>
        </p:txBody>
      </p:sp>
    </p:spTree>
    <p:extLst>
      <p:ext uri="{BB962C8B-B14F-4D97-AF65-F5344CB8AC3E}">
        <p14:creationId xmlns:p14="http://schemas.microsoft.com/office/powerpoint/2010/main" val="2055939453"/>
      </p:ext>
    </p:extLst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LightSeedRightStep">
      <a:dk1>
        <a:srgbClr val="000000"/>
      </a:dk1>
      <a:lt1>
        <a:srgbClr val="FFFFFF"/>
      </a:lt1>
      <a:dk2>
        <a:srgbClr val="413324"/>
      </a:dk2>
      <a:lt2>
        <a:srgbClr val="E2E7E8"/>
      </a:lt2>
      <a:accent1>
        <a:srgbClr val="D39089"/>
      </a:accent1>
      <a:accent2>
        <a:srgbClr val="C79A6B"/>
      </a:accent2>
      <a:accent3>
        <a:srgbClr val="AAA66F"/>
      </a:accent3>
      <a:accent4>
        <a:srgbClr val="91AB5F"/>
      </a:accent4>
      <a:accent5>
        <a:srgbClr val="80AE72"/>
      </a:accent5>
      <a:accent6>
        <a:srgbClr val="63B371"/>
      </a:accent6>
      <a:hlink>
        <a:srgbClr val="588C92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1669</Words>
  <Application>Microsoft Macintosh PowerPoint</Application>
  <PresentationFormat>Ευρεία οθόνη</PresentationFormat>
  <Paragraphs>170</Paragraphs>
  <Slides>23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2" baseType="lpstr">
      <vt:lpstr>Arial</vt:lpstr>
      <vt:lpstr>Calibri</vt:lpstr>
      <vt:lpstr>Cambria Math</vt:lpstr>
      <vt:lpstr>Symbol</vt:lpstr>
      <vt:lpstr>Times New Roman</vt:lpstr>
      <vt:lpstr>Trade Gothic Next Cond</vt:lpstr>
      <vt:lpstr>Trade Gothic Next Light</vt:lpstr>
      <vt:lpstr>Wingdings</vt:lpstr>
      <vt:lpstr>AfterglowVTI</vt:lpstr>
      <vt:lpstr>Αρχαια ελληνικη γλωσσα &amp; γραμματεια</vt:lpstr>
      <vt:lpstr>1.  διδακτεα &amp; εξεταστεα υλη</vt:lpstr>
      <vt:lpstr>αρχαιοι ελληνεσ ιστοριογραφοι Θουκυδιδησ</vt:lpstr>
      <vt:lpstr>Αρχαιοι ελληνεσ ιστοριογραφοι  Ξενοφων</vt:lpstr>
      <vt:lpstr>Παρουσίαση του PowerPoint</vt:lpstr>
      <vt:lpstr>2. Αρχαιοι Ελληνεσ ιστοριογραφοι</vt:lpstr>
      <vt:lpstr>Ιστοριογραφια</vt:lpstr>
      <vt:lpstr>Ιστορικεσ καταγραφεσ </vt:lpstr>
      <vt:lpstr>η πρωτοτυπια των ελληνων</vt:lpstr>
      <vt:lpstr>θουκυδιδησ    ξενοφωντασ</vt:lpstr>
      <vt:lpstr>3. Θουκυδιδησ Κερκυραϊκα</vt:lpstr>
      <vt:lpstr>Ιστορικο – Νοηματικο πλαισιο</vt:lpstr>
      <vt:lpstr>Παρουσίαση του PowerPoint</vt:lpstr>
      <vt:lpstr>Παρουσίαση του PowerPoint</vt:lpstr>
      <vt:lpstr>Εμφυλια διαμαχη</vt:lpstr>
      <vt:lpstr>4. Τροποσ εξετασησ</vt:lpstr>
      <vt:lpstr>Παραδειγμα (διαγωνισματοσ)</vt:lpstr>
      <vt:lpstr>Παρουσίαση του PowerPoint</vt:lpstr>
      <vt:lpstr>Παρουσίαση του PowerPoint</vt:lpstr>
      <vt:lpstr>5. Τροποσ Βαθμολογησησ τετραμηνου</vt:lpstr>
      <vt:lpstr>Παρουσίαση του PowerPoint</vt:lpstr>
      <vt:lpstr>Σπιτι: Να γνωρίζεις: 1. Τι εννοούμε με τον όρο «ιστοριογραφία»; 2. Ποια η πρωτοτυπία των Αρχαίων Ελλήνων σε σύγκριση με παλαιότερους ιστοριογράφους; 3. Ποιο είναι το ιστορικό – νοηματικό πλαίσιο των Κερκυραϊκών του Θουκυδίδη που θα μελετήσουμε; </vt:lpstr>
      <vt:lpstr>ευχαριστω πολυ για την προσοχη σας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Spyridon Mouroutsos</dc:creator>
  <cp:lastModifiedBy>Spyridon Mouroutsos</cp:lastModifiedBy>
  <cp:revision>8</cp:revision>
  <dcterms:created xsi:type="dcterms:W3CDTF">2023-07-11T13:18:33Z</dcterms:created>
  <dcterms:modified xsi:type="dcterms:W3CDTF">2024-06-10T20:25:30Z</dcterms:modified>
</cp:coreProperties>
</file>