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2"/>
  </p:notesMasterIdLst>
  <p:sldIdLst>
    <p:sldId id="256" r:id="rId2"/>
    <p:sldId id="258" r:id="rId3"/>
    <p:sldId id="259" r:id="rId4"/>
    <p:sldId id="260" r:id="rId5"/>
    <p:sldId id="261" r:id="rId6"/>
    <p:sldId id="265" r:id="rId7"/>
    <p:sldId id="262" r:id="rId8"/>
    <p:sldId id="263" r:id="rId9"/>
    <p:sldId id="264" r:id="rId10"/>
    <p:sldId id="266"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94B6"/>
    <a:srgbClr val="608FEE"/>
    <a:srgbClr val="A8A2F4"/>
    <a:srgbClr val="4B3FE9"/>
    <a:srgbClr val="906B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94660"/>
  </p:normalViewPr>
  <p:slideViewPr>
    <p:cSldViewPr>
      <p:cViewPr varScale="1">
        <p:scale>
          <a:sx n="69" d="100"/>
          <a:sy n="69" d="100"/>
        </p:scale>
        <p:origin x="-130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C069BA-AF4F-4775-B1E0-EE911D22E5F1}" type="datetimeFigureOut">
              <a:rPr lang="el-GR" smtClean="0"/>
              <a:t>8/3/2021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CBC7A-B532-46D4-97C9-1B9876AD50BB}" type="slidenum">
              <a:rPr lang="el-GR" smtClean="0"/>
              <a:t>‹#›</a:t>
            </a:fld>
            <a:endParaRPr lang="el-GR"/>
          </a:p>
        </p:txBody>
      </p:sp>
    </p:spTree>
    <p:extLst>
      <p:ext uri="{BB962C8B-B14F-4D97-AF65-F5344CB8AC3E}">
        <p14:creationId xmlns:p14="http://schemas.microsoft.com/office/powerpoint/2010/main" val="55456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92CBC7A-B532-46D4-97C9-1B9876AD50BB}" type="slidenum">
              <a:rPr lang="el-GR" smtClean="0"/>
              <a:t>5</a:t>
            </a:fld>
            <a:endParaRPr lang="el-GR"/>
          </a:p>
        </p:txBody>
      </p:sp>
    </p:spTree>
    <p:extLst>
      <p:ext uri="{BB962C8B-B14F-4D97-AF65-F5344CB8AC3E}">
        <p14:creationId xmlns:p14="http://schemas.microsoft.com/office/powerpoint/2010/main" val="1174818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8650614-5D90-42D6-86A2-EB446EDF51CA}" type="datetimeFigureOut">
              <a:rPr lang="el-GR" smtClean="0"/>
              <a:t>8/3/2021</a:t>
            </a:fld>
            <a:endParaRPr lang="el-G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DE8232E-134E-49B6-AE43-037A50C81213}" type="slidenum">
              <a:rPr lang="el-GR" smtClean="0"/>
              <a:t>‹#›</a:t>
            </a:fld>
            <a:endParaRPr lang="el-G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50614-5D90-42D6-86A2-EB446EDF51CA}" type="datetimeFigureOut">
              <a:rPr lang="el-GR" smtClean="0"/>
              <a:t>8/3/2021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E8232E-134E-49B6-AE43-037A50C81213}" type="slidenum">
              <a:rPr lang="el-GR" smtClean="0"/>
              <a:t>‹#›</a:t>
            </a:fld>
            <a:endParaRPr lang="el-G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50614-5D90-42D6-86A2-EB446EDF51CA}" type="datetimeFigureOut">
              <a:rPr lang="el-GR" smtClean="0"/>
              <a:t>8/3/2021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E8232E-134E-49B6-AE43-037A50C81213}" type="slidenum">
              <a:rPr lang="el-GR" smtClean="0"/>
              <a:t>‹#›</a:t>
            </a:fld>
            <a:endParaRPr lang="el-G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50614-5D90-42D6-86A2-EB446EDF51CA}" type="datetimeFigureOut">
              <a:rPr lang="el-GR" smtClean="0"/>
              <a:t>8/3/2021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E8232E-134E-49B6-AE43-037A50C81213}" type="slidenum">
              <a:rPr lang="el-GR" smtClean="0"/>
              <a:t>‹#›</a:t>
            </a:fld>
            <a:endParaRPr lang="el-G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50614-5D90-42D6-86A2-EB446EDF51CA}" type="datetimeFigureOut">
              <a:rPr lang="el-GR" smtClean="0"/>
              <a:t>8/3/2021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DE8232E-134E-49B6-AE43-037A50C81213}"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650614-5D90-42D6-86A2-EB446EDF51CA}" type="datetimeFigureOut">
              <a:rPr lang="el-GR" smtClean="0"/>
              <a:t>8/3/2021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DE8232E-134E-49B6-AE43-037A50C81213}" type="slidenum">
              <a:rPr lang="el-GR" smtClean="0"/>
              <a:t>‹#›</a:t>
            </a:fld>
            <a:endParaRPr lang="el-G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650614-5D90-42D6-86A2-EB446EDF51CA}" type="datetimeFigureOut">
              <a:rPr lang="el-GR" smtClean="0"/>
              <a:t>8/3/2021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DE8232E-134E-49B6-AE43-037A50C81213}" type="slidenum">
              <a:rPr lang="el-GR" smtClean="0"/>
              <a:t>‹#›</a:t>
            </a:fld>
            <a:endParaRPr lang="el-G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650614-5D90-42D6-86A2-EB446EDF51CA}" type="datetimeFigureOut">
              <a:rPr lang="el-GR" smtClean="0"/>
              <a:t>8/3/2021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DE8232E-134E-49B6-AE43-037A50C81213}" type="slidenum">
              <a:rPr lang="el-GR" smtClean="0"/>
              <a:t>‹#›</a:t>
            </a:fld>
            <a:endParaRPr lang="el-G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50614-5D90-42D6-86A2-EB446EDF51CA}" type="datetimeFigureOut">
              <a:rPr lang="el-GR" smtClean="0"/>
              <a:t>8/3/2021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DE8232E-134E-49B6-AE43-037A50C8121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50614-5D90-42D6-86A2-EB446EDF51CA}" type="datetimeFigureOut">
              <a:rPr lang="el-GR" smtClean="0"/>
              <a:t>8/3/2021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DE8232E-134E-49B6-AE43-037A50C8121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50614-5D90-42D6-86A2-EB446EDF51CA}" type="datetimeFigureOut">
              <a:rPr lang="el-GR" smtClean="0"/>
              <a:t>8/3/2021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DE8232E-134E-49B6-AE43-037A50C8121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8650614-5D90-42D6-86A2-EB446EDF51CA}" type="datetimeFigureOut">
              <a:rPr lang="el-GR" smtClean="0"/>
              <a:t>8/3/2021</a:t>
            </a:fld>
            <a:endParaRPr lang="el-G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DE8232E-134E-49B6-AE43-037A50C8121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3968" y="1340768"/>
            <a:ext cx="4172000" cy="1685745"/>
          </a:xfrm>
        </p:spPr>
        <p:txBody>
          <a:bodyPr>
            <a:normAutofit fontScale="90000"/>
          </a:bodyPr>
          <a:lstStyle/>
          <a:p>
            <a:r>
              <a:rPr lang="el-GR" sz="4700" dirty="0">
                <a:effectLst/>
                <a:latin typeface="Book Antiqua" panose="02040602050305030304" pitchFamily="18" charset="0"/>
              </a:rPr>
              <a:t>Μαντώ Μαυρογένους (1796- 1840) </a:t>
            </a:r>
          </a:p>
        </p:txBody>
      </p:sp>
      <p:sp>
        <p:nvSpPr>
          <p:cNvPr id="3" name="Subtitle 2"/>
          <p:cNvSpPr>
            <a:spLocks noGrp="1"/>
          </p:cNvSpPr>
          <p:nvPr>
            <p:ph type="subTitle" idx="1"/>
          </p:nvPr>
        </p:nvSpPr>
        <p:spPr>
          <a:xfrm>
            <a:off x="4644008" y="3068960"/>
            <a:ext cx="4104456" cy="1368152"/>
          </a:xfrm>
        </p:spPr>
        <p:txBody>
          <a:bodyPr>
            <a:noAutofit/>
          </a:bodyPr>
          <a:lstStyle/>
          <a:p>
            <a:pPr algn="ctr"/>
            <a:endParaRPr lang="el-GR" sz="2000" b="1" i="1" dirty="0" smtClean="0">
              <a:latin typeface="+mj-lt"/>
              <a:ea typeface="+mj-ea"/>
              <a:cs typeface="+mj-cs"/>
            </a:endParaRPr>
          </a:p>
          <a:p>
            <a:r>
              <a:rPr lang="el-GR" sz="2000" b="1" i="1" dirty="0">
                <a:latin typeface="+mj-lt"/>
                <a:ea typeface="+mj-ea"/>
                <a:cs typeface="+mj-cs"/>
              </a:rPr>
              <a:t>Έδωσε τα πάντα για την επανάσταση και πέθανε </a:t>
            </a:r>
            <a:r>
              <a:rPr lang="el-GR" sz="2000" b="1" i="1" dirty="0" smtClean="0">
                <a:latin typeface="+mj-lt"/>
                <a:ea typeface="+mj-ea"/>
                <a:cs typeface="+mj-cs"/>
              </a:rPr>
              <a:t>πάμπτωχη. </a:t>
            </a:r>
            <a:endParaRPr lang="el-GR" sz="2000" b="1" i="1" dirty="0">
              <a:latin typeface="+mj-lt"/>
              <a:ea typeface="+mj-ea"/>
              <a:cs typeface="+mj-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3312368" cy="470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84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988841"/>
            <a:ext cx="5904656" cy="4680520"/>
          </a:xfrm>
        </p:spPr>
        <p:txBody>
          <a:bodyPr>
            <a:noAutofit/>
          </a:bodyPr>
          <a:lstStyle/>
          <a:p>
            <a:pPr marL="0" indent="0">
              <a:buNone/>
            </a:pPr>
            <a:r>
              <a:rPr lang="el-GR" sz="1800" b="1" dirty="0">
                <a:solidFill>
                  <a:schemeClr val="accent5">
                    <a:lumMod val="50000"/>
                  </a:schemeClr>
                </a:solidFill>
                <a:latin typeface="Book Antiqua" panose="02040602050305030304" pitchFamily="18" charset="0"/>
              </a:rPr>
              <a:t>Οι αγωνιστές τον λάτρευαν. Όταν η επαναστατική κυβέρνηση ζήτησε (1825) από την Αγγλία, με τη γνωστή  «πράξη υποτέλειας», να γίνει η χώρα μας προτεκτοράτο δικό της,  ήταν ο μόνος που αντέδρασε, έστω και χλιαρά.  Όταν, όμως, μετά την πτώση του Μεσολογγίου, η νέα κυβέρνηση αποφάσισε να εξουσιοδοτήσει τον άγγλο πρέσβη Σ. Κάνιγκ για να γίνει η χώρα υποτελής </a:t>
            </a:r>
            <a:r>
              <a:rPr lang="el-GR" sz="1800" b="1" dirty="0" smtClean="0">
                <a:solidFill>
                  <a:schemeClr val="accent5">
                    <a:lumMod val="50000"/>
                  </a:schemeClr>
                </a:solidFill>
                <a:latin typeface="Book Antiqua" panose="02040602050305030304" pitchFamily="18" charset="0"/>
              </a:rPr>
              <a:t>στο </a:t>
            </a:r>
            <a:r>
              <a:rPr lang="el-GR" sz="1800" b="1" dirty="0">
                <a:solidFill>
                  <a:schemeClr val="accent5">
                    <a:lumMod val="50000"/>
                  </a:schemeClr>
                </a:solidFill>
                <a:latin typeface="Book Antiqua" panose="02040602050305030304" pitchFamily="18" charset="0"/>
              </a:rPr>
              <a:t>σουλτάνο, διαμαρτυρήθηκε έντονα και λίγο έλειψε να χάσει για πάντα τα πολιτικά του δικαιώματα. </a:t>
            </a:r>
            <a:r>
              <a:rPr lang="el-GR" sz="1800" b="1" dirty="0" smtClean="0">
                <a:solidFill>
                  <a:schemeClr val="accent5">
                    <a:lumMod val="50000"/>
                  </a:schemeClr>
                </a:solidFill>
                <a:latin typeface="Book Antiqua" panose="02040602050305030304" pitchFamily="18" charset="0"/>
              </a:rPr>
              <a:t>Ο </a:t>
            </a:r>
            <a:r>
              <a:rPr lang="el-GR" sz="1800" b="1" dirty="0">
                <a:solidFill>
                  <a:schemeClr val="accent5">
                    <a:lumMod val="50000"/>
                  </a:schemeClr>
                </a:solidFill>
                <a:latin typeface="Book Antiqua" panose="02040602050305030304" pitchFamily="18" charset="0"/>
              </a:rPr>
              <a:t>Καποδίστριας τον έκανε αρχηγό του στρατού της Ανατολικής Ελλάδας και στις 12 Σεπτεμβρίου 1829 στην Πέτρα της Βοιωτίας έδωσε την τελευταία μάχη της επανάστασης. </a:t>
            </a:r>
            <a:r>
              <a:rPr lang="el-GR" sz="1800" b="1" dirty="0" smtClean="0">
                <a:solidFill>
                  <a:schemeClr val="accent5">
                    <a:lumMod val="50000"/>
                  </a:schemeClr>
                </a:solidFill>
                <a:latin typeface="Book Antiqua" panose="02040602050305030304" pitchFamily="18" charset="0"/>
              </a:rPr>
              <a:t>Όταν, </a:t>
            </a:r>
            <a:r>
              <a:rPr lang="el-GR" sz="1800" b="1" dirty="0">
                <a:solidFill>
                  <a:schemeClr val="accent5">
                    <a:lumMod val="50000"/>
                  </a:schemeClr>
                </a:solidFill>
                <a:latin typeface="Book Antiqua" panose="02040602050305030304" pitchFamily="18" charset="0"/>
              </a:rPr>
              <a:t>λίγο μετά,  είδε με λύπη του τη δολοφονία του κυβερνήτη, εγκατέλειψε τα κοινά και την επόμενη χρονιά πέθανε. </a:t>
            </a:r>
          </a:p>
        </p:txBody>
      </p:sp>
      <p:sp>
        <p:nvSpPr>
          <p:cNvPr id="3" name="Title 2"/>
          <p:cNvSpPr>
            <a:spLocks noGrp="1"/>
          </p:cNvSpPr>
          <p:nvPr>
            <p:ph type="title"/>
          </p:nvPr>
        </p:nvSpPr>
        <p:spPr/>
        <p:txBody>
          <a:bodyPr/>
          <a:lstStyle/>
          <a:p>
            <a:pPr algn="l"/>
            <a:r>
              <a:rPr lang="el-GR" dirty="0" smtClean="0"/>
              <a:t>Τα τελευταία χρόνια</a:t>
            </a:r>
            <a:endParaRPr lang="el-GR"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132856"/>
            <a:ext cx="2400508" cy="426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955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7" y="188640"/>
            <a:ext cx="8928992"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bwMode="invGray">
          <a:xfrm>
            <a:off x="1115616" y="2204864"/>
            <a:ext cx="6622067" cy="3456384"/>
          </a:xfrm>
          <a:blipFill>
            <a:blip r:embed="rId3"/>
            <a:tile tx="0" ty="0" sx="100000" sy="100000" flip="none" algn="tl"/>
          </a:blipFill>
        </p:spPr>
        <p:txBody>
          <a:bodyPr>
            <a:normAutofit/>
          </a:bodyPr>
          <a:lstStyle/>
          <a:p>
            <a:pPr marL="0" indent="0">
              <a:buNone/>
            </a:pPr>
            <a:r>
              <a:rPr lang="el-GR" sz="1800" b="1" dirty="0">
                <a:solidFill>
                  <a:schemeClr val="accent5">
                    <a:lumMod val="50000"/>
                  </a:schemeClr>
                </a:solidFill>
                <a:latin typeface="Book Antiqua" panose="02040602050305030304" pitchFamily="18" charset="0"/>
                <a:ea typeface="+mj-ea"/>
                <a:cs typeface="+mj-cs"/>
              </a:rPr>
              <a:t>Γεννήθηκε στην Τεργέστη. Οι γονείς της κατάγονταν από τη </a:t>
            </a:r>
            <a:r>
              <a:rPr lang="el-GR" sz="1800" b="1" dirty="0" smtClean="0">
                <a:solidFill>
                  <a:schemeClr val="accent5">
                    <a:lumMod val="50000"/>
                  </a:schemeClr>
                </a:solidFill>
                <a:latin typeface="Book Antiqua" panose="02040602050305030304" pitchFamily="18" charset="0"/>
                <a:ea typeface="+mj-ea"/>
                <a:cs typeface="+mj-cs"/>
              </a:rPr>
              <a:t>Μύκονο. Το </a:t>
            </a:r>
            <a:r>
              <a:rPr lang="el-GR" sz="1800" b="1" dirty="0">
                <a:solidFill>
                  <a:schemeClr val="accent5">
                    <a:lumMod val="50000"/>
                  </a:schemeClr>
                </a:solidFill>
                <a:latin typeface="Book Antiqua" panose="02040602050305030304" pitchFamily="18" charset="0"/>
                <a:ea typeface="+mj-ea"/>
                <a:cs typeface="+mj-cs"/>
              </a:rPr>
              <a:t>Μαντώ ήταν υποκοριστικό από το Μαγδαληνή.  Ο πατέρας της, Νικόλαος, αρχικά υπηρετούσε ως αξιωματούχος στον ηγεμόνα της Βλαχίας, που ήταν </a:t>
            </a:r>
            <a:r>
              <a:rPr lang="el-GR" sz="1800" b="1" dirty="0" smtClean="0">
                <a:solidFill>
                  <a:schemeClr val="accent5">
                    <a:lumMod val="50000"/>
                  </a:schemeClr>
                </a:solidFill>
                <a:latin typeface="Book Antiqua" panose="02040602050305030304" pitchFamily="18" charset="0"/>
                <a:ea typeface="+mj-ea"/>
                <a:cs typeface="+mj-cs"/>
              </a:rPr>
              <a:t>θείος του</a:t>
            </a:r>
            <a:r>
              <a:rPr lang="el-GR" sz="1800" b="1" dirty="0">
                <a:solidFill>
                  <a:schemeClr val="accent5">
                    <a:lumMod val="50000"/>
                  </a:schemeClr>
                </a:solidFill>
                <a:latin typeface="Book Antiqua" panose="02040602050305030304" pitchFamily="18" charset="0"/>
                <a:ea typeface="+mj-ea"/>
                <a:cs typeface="+mj-cs"/>
              </a:rPr>
              <a:t>. </a:t>
            </a:r>
            <a:r>
              <a:rPr lang="el-GR" sz="1800" b="1" dirty="0" smtClean="0">
                <a:solidFill>
                  <a:schemeClr val="accent5">
                    <a:lumMod val="50000"/>
                  </a:schemeClr>
                </a:solidFill>
                <a:latin typeface="Book Antiqua" panose="02040602050305030304" pitchFamily="18" charset="0"/>
                <a:ea typeface="+mj-ea"/>
                <a:cs typeface="+mj-cs"/>
              </a:rPr>
              <a:t>Οι </a:t>
            </a:r>
            <a:r>
              <a:rPr lang="el-GR" sz="1800" b="1" dirty="0">
                <a:solidFill>
                  <a:schemeClr val="accent5">
                    <a:lumMod val="50000"/>
                  </a:schemeClr>
                </a:solidFill>
                <a:latin typeface="Book Antiqua" panose="02040602050305030304" pitchFamily="18" charset="0"/>
                <a:ea typeface="+mj-ea"/>
                <a:cs typeface="+mj-cs"/>
              </a:rPr>
              <a:t>δουλειές του πήγαν καλά και απέκτησε μεγάλη περιουσία. </a:t>
            </a:r>
            <a:endParaRPr lang="el-GR" sz="1800" b="1" dirty="0" smtClean="0">
              <a:solidFill>
                <a:schemeClr val="accent5">
                  <a:lumMod val="50000"/>
                </a:schemeClr>
              </a:solidFill>
              <a:latin typeface="Book Antiqua" panose="02040602050305030304" pitchFamily="18" charset="0"/>
              <a:ea typeface="+mj-ea"/>
              <a:cs typeface="+mj-cs"/>
            </a:endParaRPr>
          </a:p>
          <a:p>
            <a:pPr marL="0" indent="0">
              <a:buNone/>
            </a:pPr>
            <a:r>
              <a:rPr lang="el-GR" sz="1800" b="1" dirty="0" smtClean="0">
                <a:solidFill>
                  <a:schemeClr val="accent5">
                    <a:lumMod val="50000"/>
                  </a:schemeClr>
                </a:solidFill>
                <a:latin typeface="Book Antiqua" panose="02040602050305030304" pitchFamily="18" charset="0"/>
                <a:ea typeface="+mj-ea"/>
                <a:cs typeface="+mj-cs"/>
              </a:rPr>
              <a:t>Η </a:t>
            </a:r>
            <a:r>
              <a:rPr lang="el-GR" sz="1800" b="1" dirty="0">
                <a:solidFill>
                  <a:schemeClr val="accent5">
                    <a:lumMod val="50000"/>
                  </a:schemeClr>
                </a:solidFill>
                <a:latin typeface="Book Antiqua" panose="02040602050305030304" pitchFamily="18" charset="0"/>
                <a:ea typeface="+mj-ea"/>
                <a:cs typeface="+mj-cs"/>
              </a:rPr>
              <a:t>Μαντώ μορφώθηκε και έμαθε ξένες γλώσσες (γαλλικά και ιταλικά). Όταν πέθανε ο πατέρας της, κληρονόμησε απ’ αυτόν μια τεράστια περιουσία, που της επέτρεπε να ζήσει μέσα στην πολυτέλεια. Παράλληλα όμως κληρονόμησε και το μίσος του για τους Τούρκους και τους Αυστριακούς, όπως και τη λατρεία του για τη σκλαβωμένη πατρίδα. </a:t>
            </a:r>
          </a:p>
        </p:txBody>
      </p:sp>
      <p:sp>
        <p:nvSpPr>
          <p:cNvPr id="2" name="Title 1"/>
          <p:cNvSpPr>
            <a:spLocks noGrp="1"/>
          </p:cNvSpPr>
          <p:nvPr>
            <p:ph type="title"/>
          </p:nvPr>
        </p:nvSpPr>
        <p:spPr/>
        <p:txBody>
          <a:bodyPr/>
          <a:lstStyle/>
          <a:p>
            <a:pPr algn="l"/>
            <a:r>
              <a:rPr lang="el-GR" dirty="0" smtClean="0"/>
              <a:t>Τα πρώτα χρόνια</a:t>
            </a:r>
            <a:endParaRPr lang="el-GR" dirty="0"/>
          </a:p>
        </p:txBody>
      </p:sp>
    </p:spTree>
    <p:extLst>
      <p:ext uri="{BB962C8B-B14F-4D97-AF65-F5344CB8AC3E}">
        <p14:creationId xmlns:p14="http://schemas.microsoft.com/office/powerpoint/2010/main" val="3776565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44" y="1207484"/>
            <a:ext cx="3763415" cy="4949017"/>
          </a:xfrm>
        </p:spPr>
        <p:txBody>
          <a:bodyPr>
            <a:noAutofit/>
          </a:bodyPr>
          <a:lstStyle/>
          <a:p>
            <a:pPr algn="just"/>
            <a:r>
              <a:rPr lang="el-GR" sz="1800" b="1" dirty="0">
                <a:effectLst/>
                <a:latin typeface="Book Antiqua" panose="02040602050305030304" pitchFamily="18" charset="0"/>
              </a:rPr>
              <a:t> Όταν ξέσπασε η ελληνική επανάσταση, βρισκόταν στη Μύκονο, για να τακτοποιήσει περιουσιακές της υποθέσεις. </a:t>
            </a:r>
            <a:r>
              <a:rPr lang="el-GR" sz="1800" b="1" dirty="0" smtClean="0">
                <a:effectLst/>
                <a:latin typeface="Book Antiqua" panose="02040602050305030304" pitchFamily="18" charset="0"/>
              </a:rPr>
              <a:t> </a:t>
            </a:r>
            <a:r>
              <a:rPr lang="el-GR" sz="1800" b="1" dirty="0">
                <a:effectLst/>
                <a:latin typeface="Book Antiqua" panose="02040602050305030304" pitchFamily="18" charset="0"/>
              </a:rPr>
              <a:t>Ενθουσιασμένη, πούλησε την περιουσία της, εξόπλισε μυκονιάτικα  πλοία και πολέμησε αρχικά στην Κάρυστο, το Πήλιο και τη Φωκίδα. Αργότερα πολέμησε και τον Ιμπραήμ. Η πολεμική της δράση και οι επιστολές που έστελνε συχνά σε σημαντικά πρόσωπα της Ευρώπης την έκαναν παντού γνωστή. Έγινε ζωντανός θρύλος, ιδίως όταν κυκλοφόρησε στο εξωτερικό η βιογραφία της. Για τις υπηρεσίες της ονομάστηκε αντιστράτηγος. </a:t>
            </a:r>
          </a:p>
        </p:txBody>
      </p:sp>
      <p:sp>
        <p:nvSpPr>
          <p:cNvPr id="9" name="Title 1"/>
          <p:cNvSpPr txBox="1">
            <a:spLocks/>
          </p:cNvSpPr>
          <p:nvPr/>
        </p:nvSpPr>
        <p:spPr>
          <a:xfrm>
            <a:off x="683568" y="274638"/>
            <a:ext cx="8003232" cy="922114"/>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l-GR" dirty="0" smtClean="0"/>
              <a:t>Η δράση της</a:t>
            </a:r>
            <a:endParaRPr lang="el-G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5988" y="715626"/>
            <a:ext cx="3669620" cy="3411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235987" y="4365104"/>
            <a:ext cx="3669621" cy="181588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l-GR" sz="1400" i="1" dirty="0">
                <a:latin typeface="Book Antiqua" panose="02040602050305030304" pitchFamily="18" charset="0"/>
              </a:rPr>
              <a:t>«Πατριώτες! Μπήκα στην Επανάσταση αποφασισμένη να της δώσω ό,τι έχω. Ξέρετε πως είμαι πλούσια. Σας δηλώνω λοιπόν ότι από σήμερα τα πλούτη μου δεν είναι δικά μου. Είναι της Πατρίδας! Θα τα ξοδέψω όλα για την ελευθερία της. Κι όταν πια δε θα μου έχει μείνει τίποτε, θα πάω μ’ αυτούς που πολεμούν τον εχθρό να δώσω και τη ζωή μου!»</a:t>
            </a:r>
          </a:p>
        </p:txBody>
      </p:sp>
    </p:spTree>
    <p:extLst>
      <p:ext uri="{BB962C8B-B14F-4D97-AF65-F5344CB8AC3E}">
        <p14:creationId xmlns:p14="http://schemas.microsoft.com/office/powerpoint/2010/main" val="797015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4005064"/>
            <a:ext cx="7724003" cy="252028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marL="109728" indent="0" algn="just">
              <a:buNone/>
            </a:pPr>
            <a:r>
              <a:rPr lang="el-GR" sz="1700" b="1" dirty="0">
                <a:solidFill>
                  <a:schemeClr val="accent1">
                    <a:lumMod val="40000"/>
                    <a:lumOff val="60000"/>
                  </a:schemeClr>
                </a:solidFill>
                <a:latin typeface="Book Antiqua" panose="02040602050305030304" pitchFamily="18" charset="0"/>
              </a:rPr>
              <a:t>Μέσα στις φλόγες της επανάστασης γνώρισε στο Ναύπλιο τον Δημήτριο Υψηλάντη και αναπτύχθηκε μεταξύ τους ένας αγνός έρωτας. </a:t>
            </a:r>
            <a:r>
              <a:rPr lang="el-GR" sz="1700" b="1" dirty="0" smtClean="0">
                <a:solidFill>
                  <a:schemeClr val="accent1">
                    <a:lumMod val="40000"/>
                    <a:lumOff val="60000"/>
                  </a:schemeClr>
                </a:solidFill>
                <a:latin typeface="Book Antiqua" panose="02040602050305030304" pitchFamily="18" charset="0"/>
              </a:rPr>
              <a:t>Οι </a:t>
            </a:r>
            <a:r>
              <a:rPr lang="el-GR" sz="1700" b="1" dirty="0">
                <a:solidFill>
                  <a:schemeClr val="accent1">
                    <a:lumMod val="40000"/>
                    <a:lumOff val="60000"/>
                  </a:schemeClr>
                </a:solidFill>
                <a:latin typeface="Book Antiqua" panose="02040602050305030304" pitchFamily="18" charset="0"/>
              </a:rPr>
              <a:t>δυο τους έγιναν ζευγάρι και αρραβωνιάστηκαν. Ο Υψηλάντης είχε υποσχεθεί ότι θα παντρευόταν την αγαπημένη του, μετά την απελευθέρωση της πατρίδας. Η σχέση τους όμως προκαλούσε τα συντηρητικά ήθη της εποχής και τρομοκρατούσε πολλούς πολιτικούς ηγέτες, καθώς σήμαινε την ένωση δύο μεγάλων οικογενειών, με σαφή ρωσικό προσανατολισμό. Έτσι, με επέμβασή του, ο Κωλέττης έδωσε τέλος στη θυελλώδη αυτή σχέση, κάτι που πίκρανε πολύ τη Μαντώ.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7632847"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896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5536" y="2132856"/>
            <a:ext cx="4548755" cy="4536504"/>
          </a:xfrm>
        </p:spPr>
        <p:txBody>
          <a:bodyPr>
            <a:normAutofit/>
          </a:bodyPr>
          <a:lstStyle/>
          <a:p>
            <a:pPr marL="109728" indent="0" algn="just">
              <a:buNone/>
            </a:pPr>
            <a:r>
              <a:rPr lang="el-GR" sz="1700" b="1" dirty="0">
                <a:solidFill>
                  <a:schemeClr val="accent4">
                    <a:lumMod val="50000"/>
                  </a:schemeClr>
                </a:solidFill>
                <a:latin typeface="Book Antiqua" panose="02040602050305030304" pitchFamily="18" charset="0"/>
              </a:rPr>
              <a:t>Επειδή η ίδια ξόδεψε όλη την περιουσία </a:t>
            </a:r>
            <a:r>
              <a:rPr lang="el-GR" sz="1700" b="1" dirty="0" smtClean="0">
                <a:solidFill>
                  <a:schemeClr val="accent4">
                    <a:lumMod val="50000"/>
                  </a:schemeClr>
                </a:solidFill>
                <a:latin typeface="Book Antiqua" panose="02040602050305030304" pitchFamily="18" charset="0"/>
              </a:rPr>
              <a:t>της για </a:t>
            </a:r>
            <a:r>
              <a:rPr lang="el-GR" sz="1700" b="1" dirty="0">
                <a:solidFill>
                  <a:schemeClr val="accent4">
                    <a:lumMod val="50000"/>
                  </a:schemeClr>
                </a:solidFill>
                <a:latin typeface="Book Antiqua" panose="02040602050305030304" pitchFamily="18" charset="0"/>
              </a:rPr>
              <a:t>τον Αγώνα και δεν είχε τα μέσα να ζήσει, ζήτησε με αναφορά  της  σ</a:t>
            </a:r>
            <a:r>
              <a:rPr lang="el-GR" sz="1700" b="1" dirty="0" smtClean="0">
                <a:solidFill>
                  <a:schemeClr val="accent4">
                    <a:lumMod val="50000"/>
                  </a:schemeClr>
                </a:solidFill>
                <a:latin typeface="Book Antiqua" panose="02040602050305030304" pitchFamily="18" charset="0"/>
              </a:rPr>
              <a:t>τους </a:t>
            </a:r>
            <a:r>
              <a:rPr lang="el-GR" sz="1700" b="1" dirty="0">
                <a:solidFill>
                  <a:schemeClr val="accent4">
                    <a:lumMod val="50000"/>
                  </a:schemeClr>
                </a:solidFill>
                <a:latin typeface="Book Antiqua" panose="02040602050305030304" pitchFamily="18" charset="0"/>
              </a:rPr>
              <a:t>εκπροσώπους του </a:t>
            </a:r>
            <a:r>
              <a:rPr lang="el-GR" sz="1700" b="1" dirty="0" smtClean="0">
                <a:solidFill>
                  <a:schemeClr val="accent4">
                    <a:lumMod val="50000"/>
                  </a:schemeClr>
                </a:solidFill>
                <a:latin typeface="Book Antiqua" panose="02040602050305030304" pitchFamily="18" charset="0"/>
              </a:rPr>
              <a:t>έθνους να </a:t>
            </a:r>
            <a:r>
              <a:rPr lang="el-GR" sz="1700" b="1" dirty="0">
                <a:solidFill>
                  <a:schemeClr val="accent4">
                    <a:lumMod val="50000"/>
                  </a:schemeClr>
                </a:solidFill>
                <a:latin typeface="Book Antiqua" panose="02040602050305030304" pitchFamily="18" charset="0"/>
              </a:rPr>
              <a:t>της παραχωρήσουν κάποιο σπίτι στο Ναύπλιο. Αυτοί αδιαφόρησαν, αλλά ο Καποδίστριας, που έφτασε το επόμενο έτος ως κυβερνήτης της χώρας, βρήκε την αναφορά και της παραχώρησε το σπίτι που ζητούσε. Λίγα χρόνια μετά, φαίνεται ότι βρέθηκε πάλι σε δύσκολη θέση και ζήτησε από τον βασιλιά Όθωνα κάποια οικονομική ενίσχυση. Απελπισμένη, που ο βασιλιάς την αγνόησε, εγκατέλειψε το Ναύπλιο και εγκαταστάθηκε  στην Πάρο. Εκεί πέθανε στα 44 χρόνια της πάμπτωχη  και ξεχασμένη. </a:t>
            </a:r>
          </a:p>
        </p:txBody>
      </p:sp>
      <p:sp>
        <p:nvSpPr>
          <p:cNvPr id="3" name="Title 2"/>
          <p:cNvSpPr>
            <a:spLocks noGrp="1"/>
          </p:cNvSpPr>
          <p:nvPr>
            <p:ph type="title"/>
          </p:nvPr>
        </p:nvSpPr>
        <p:spPr/>
        <p:txBody>
          <a:bodyPr/>
          <a:lstStyle/>
          <a:p>
            <a:pPr algn="l"/>
            <a:r>
              <a:rPr lang="el-GR" dirty="0" smtClean="0"/>
              <a:t>Τα τελευταία χρόνια</a:t>
            </a:r>
            <a:endParaRPr lang="el-GR"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782" y="2204864"/>
            <a:ext cx="2791634"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399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8894B6"/>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3848" y="5676359"/>
            <a:ext cx="3168352" cy="1065009"/>
          </a:xfrm>
        </p:spPr>
        <p:txBody>
          <a:bodyPr>
            <a:noAutofit/>
          </a:bodyPr>
          <a:lstStyle/>
          <a:p>
            <a:pPr marL="109728" indent="0">
              <a:buNone/>
            </a:pPr>
            <a:r>
              <a:rPr lang="el-GR" sz="1800" b="1" i="1" dirty="0">
                <a:solidFill>
                  <a:schemeClr val="accent4">
                    <a:lumMod val="50000"/>
                  </a:schemeClr>
                </a:solidFill>
                <a:effectLst>
                  <a:outerShdw blurRad="31750" dist="25400" dir="5400000" algn="tl" rotWithShape="0">
                    <a:srgbClr val="000000">
                      <a:alpha val="25000"/>
                    </a:srgbClr>
                  </a:outerShdw>
                </a:effectLst>
                <a:latin typeface="+mj-lt"/>
                <a:ea typeface="+mj-ea"/>
                <a:cs typeface="+mj-cs"/>
              </a:rPr>
              <a:t>Ένας τίμιος, ειλικρινής και </a:t>
            </a:r>
          </a:p>
          <a:p>
            <a:pPr marL="109728" indent="0">
              <a:buNone/>
            </a:pPr>
            <a:r>
              <a:rPr lang="el-GR" sz="1800" b="1" i="1" dirty="0" smtClean="0">
                <a:solidFill>
                  <a:schemeClr val="accent4">
                    <a:lumMod val="50000"/>
                  </a:schemeClr>
                </a:solidFill>
                <a:effectLst>
                  <a:outerShdw blurRad="31750" dist="25400" dir="5400000" algn="tl" rotWithShape="0">
                    <a:srgbClr val="000000">
                      <a:alpha val="25000"/>
                    </a:srgbClr>
                  </a:outerShdw>
                </a:effectLst>
                <a:latin typeface="+mj-lt"/>
                <a:ea typeface="+mj-ea"/>
                <a:cs typeface="+mj-cs"/>
              </a:rPr>
              <a:t>αγνός πατριώτης.</a:t>
            </a:r>
            <a:endParaRPr lang="el-GR" sz="1800" b="1" i="1" dirty="0">
              <a:solidFill>
                <a:schemeClr val="accent4">
                  <a:lumMod val="50000"/>
                </a:schemeClr>
              </a:solidFill>
              <a:effectLst>
                <a:outerShdw blurRad="31750" dist="25400" dir="5400000" algn="tl" rotWithShape="0">
                  <a:srgbClr val="000000">
                    <a:alpha val="25000"/>
                  </a:srgbClr>
                </a:outerShdw>
              </a:effectLst>
              <a:latin typeface="+mj-lt"/>
              <a:ea typeface="+mj-ea"/>
              <a:cs typeface="+mj-cs"/>
            </a:endParaRPr>
          </a:p>
        </p:txBody>
      </p:sp>
      <p:sp>
        <p:nvSpPr>
          <p:cNvPr id="3" name="Title 2"/>
          <p:cNvSpPr>
            <a:spLocks noGrp="1"/>
          </p:cNvSpPr>
          <p:nvPr>
            <p:ph type="title"/>
          </p:nvPr>
        </p:nvSpPr>
        <p:spPr>
          <a:xfrm>
            <a:off x="446856" y="476672"/>
            <a:ext cx="8229600" cy="1143000"/>
          </a:xfrm>
        </p:spPr>
        <p:txBody>
          <a:bodyPr>
            <a:noAutofit/>
          </a:bodyPr>
          <a:lstStyle/>
          <a:p>
            <a:pPr algn="ctr"/>
            <a:r>
              <a:rPr lang="el-GR" sz="4000" dirty="0">
                <a:latin typeface="Book Antiqua" panose="02040602050305030304" pitchFamily="18" charset="0"/>
              </a:rPr>
              <a:t>Δημήτριος Υψηλάντης </a:t>
            </a:r>
            <a:r>
              <a:rPr lang="el-GR" sz="4000" dirty="0" smtClean="0">
                <a:latin typeface="Book Antiqua" panose="02040602050305030304" pitchFamily="18" charset="0"/>
              </a:rPr>
              <a:t/>
            </a:r>
            <a:br>
              <a:rPr lang="el-GR" sz="4000" dirty="0" smtClean="0">
                <a:latin typeface="Book Antiqua" panose="02040602050305030304" pitchFamily="18" charset="0"/>
              </a:rPr>
            </a:br>
            <a:r>
              <a:rPr lang="el-GR" sz="4000" dirty="0" smtClean="0">
                <a:latin typeface="Book Antiqua" panose="02040602050305030304" pitchFamily="18" charset="0"/>
              </a:rPr>
              <a:t>(</a:t>
            </a:r>
            <a:r>
              <a:rPr lang="el-GR" sz="4000" dirty="0">
                <a:latin typeface="Book Antiqua" panose="02040602050305030304" pitchFamily="18" charset="0"/>
              </a:rPr>
              <a:t>1793-1832)</a:t>
            </a:r>
            <a:endParaRPr lang="el-GR" sz="4400" dirty="0">
              <a:latin typeface="Book Antiqua" panose="0204060205030503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132856"/>
            <a:ext cx="3024336" cy="3543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107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231" y="1988840"/>
            <a:ext cx="7787208" cy="1947672"/>
          </a:xfrm>
        </p:spPr>
        <p:txBody>
          <a:bodyPr>
            <a:normAutofit/>
          </a:bodyPr>
          <a:lstStyle/>
          <a:p>
            <a:pPr marL="109728" indent="0">
              <a:buNone/>
            </a:pPr>
            <a:r>
              <a:rPr lang="el-GR" sz="1800" b="1" dirty="0">
                <a:solidFill>
                  <a:schemeClr val="tx2"/>
                </a:solidFill>
              </a:rPr>
              <a:t> </a:t>
            </a:r>
            <a:r>
              <a:rPr lang="el-GR" sz="1800" b="1" dirty="0">
                <a:solidFill>
                  <a:schemeClr val="tx2"/>
                </a:solidFill>
                <a:latin typeface="Book Antiqua" panose="02040602050305030304" pitchFamily="18" charset="0"/>
              </a:rPr>
              <a:t>Γεννήθηκε στην Κωνσταντινούπολη και ήταν αδελφός του αρχηγού της Φιλικής Εταιρείας Αλέξανδρου. Αφού </a:t>
            </a:r>
            <a:r>
              <a:rPr lang="el-GR" sz="1800" b="1" dirty="0" smtClean="0">
                <a:solidFill>
                  <a:schemeClr val="tx2"/>
                </a:solidFill>
                <a:latin typeface="Book Antiqua" panose="02040602050305030304" pitchFamily="18" charset="0"/>
              </a:rPr>
              <a:t>τελείωσε </a:t>
            </a:r>
            <a:r>
              <a:rPr lang="el-GR" sz="1800" b="1" dirty="0">
                <a:solidFill>
                  <a:schemeClr val="tx2"/>
                </a:solidFill>
                <a:latin typeface="Book Antiqua" panose="02040602050305030304" pitchFamily="18" charset="0"/>
              </a:rPr>
              <a:t>τις βασικές του σπουδές στην Πόλη και τη Βλαχία, φοίτησε σε στρατιωτική σχολή στο Παρίσι. Έγινε αξιωματικός του ρωσικού στρατού και πολέμησε εναντίον του Ναπολέοντα. </a:t>
            </a:r>
          </a:p>
        </p:txBody>
      </p:sp>
      <p:sp>
        <p:nvSpPr>
          <p:cNvPr id="3" name="Title 2"/>
          <p:cNvSpPr>
            <a:spLocks noGrp="1"/>
          </p:cNvSpPr>
          <p:nvPr>
            <p:ph type="title"/>
          </p:nvPr>
        </p:nvSpPr>
        <p:spPr/>
        <p:txBody>
          <a:bodyPr/>
          <a:lstStyle/>
          <a:p>
            <a:pPr algn="l"/>
            <a:r>
              <a:rPr lang="el-GR" dirty="0" smtClean="0"/>
              <a:t>Η ζωή του</a:t>
            </a:r>
            <a:endParaRPr lang="el-GR"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573016"/>
            <a:ext cx="5429758" cy="3133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48551" y="6217327"/>
            <a:ext cx="4572000" cy="338554"/>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r>
              <a:rPr lang="el-GR" sz="1600" dirty="0"/>
              <a:t>Αρχοντικό της οικογένειας Υψηλάντη στο </a:t>
            </a:r>
            <a:r>
              <a:rPr lang="el-GR" sz="1600" dirty="0" smtClean="0"/>
              <a:t>Φανάρι</a:t>
            </a:r>
            <a:endParaRPr lang="el-GR" sz="1600" dirty="0"/>
          </a:p>
        </p:txBody>
      </p:sp>
    </p:spTree>
    <p:extLst>
      <p:ext uri="{BB962C8B-B14F-4D97-AF65-F5344CB8AC3E}">
        <p14:creationId xmlns:p14="http://schemas.microsoft.com/office/powerpoint/2010/main" val="2447583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617" y="2060849"/>
            <a:ext cx="6060599"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l-GR" b="1" dirty="0">
                <a:solidFill>
                  <a:schemeClr val="tx2">
                    <a:lumMod val="50000"/>
                  </a:schemeClr>
                </a:solidFill>
                <a:latin typeface="Book Antiqua" panose="02040602050305030304" pitchFamily="18" charset="0"/>
              </a:rPr>
              <a:t> Όταν ξέσπασε η ελληνική επανάσταση, στάλθηκε από τον αδελφό του στην Πελοπόννησο, για να αναλάβει </a:t>
            </a:r>
            <a:r>
              <a:rPr lang="el-GR" b="1" dirty="0" smtClean="0">
                <a:solidFill>
                  <a:schemeClr val="tx2">
                    <a:lumMod val="50000"/>
                  </a:schemeClr>
                </a:solidFill>
                <a:latin typeface="Book Antiqua" panose="02040602050305030304" pitchFamily="18" charset="0"/>
              </a:rPr>
              <a:t>την </a:t>
            </a:r>
            <a:r>
              <a:rPr lang="el-GR" b="1" dirty="0">
                <a:solidFill>
                  <a:schemeClr val="tx2">
                    <a:lumMod val="50000"/>
                  </a:schemeClr>
                </a:solidFill>
                <a:latin typeface="Book Antiqua" panose="02040602050305030304" pitchFamily="18" charset="0"/>
              </a:rPr>
              <a:t>αρχηγία του Αγώνα. Έφτασε στην Ύδρα, με ένα μεγάλο χρηματικό ποσό, προσφορά της οικογένειας στο αγωνιζόμενο έθνος.  </a:t>
            </a:r>
          </a:p>
          <a:p>
            <a:r>
              <a:rPr lang="el-GR" b="1" dirty="0">
                <a:solidFill>
                  <a:schemeClr val="tx2">
                    <a:lumMod val="50000"/>
                  </a:schemeClr>
                </a:solidFill>
                <a:latin typeface="Book Antiqua" panose="02040602050305030304" pitchFamily="18" charset="0"/>
              </a:rPr>
              <a:t>    Με ζήλο άρχισε να ασχολείται με τη διοίκηση και την οργάνωση του στρατού και του στόλου. Οι πρόκριτοι, που μονοπωλούσαν την εξουσία, δεν τον είδαν με καλό μάτι. Το γεγονός ότι ήταν διαλλακτικός και αγνός τους έδωσε την εντύπωση ότι θα τον έκαναν πειθήνιο όργανό τους. Δεν υπολόγιζαν ότι  έκρυβε καρδιά λιονταριού. Αγανακτισμένος από τη συμπεριφορά τους, αποφάσισε να φύγει. Ξεσηκώθηκαν τότε οι τίμιοι αγωνιστές και επιχείρησαν να σφάξουν τους προκρίτους. Με δυσκολία τους συγκράτησε ο Κολοκοτρώνης, υποσχόμενος ότι θα του άλλαζε την απόφαση. </a:t>
            </a:r>
          </a:p>
        </p:txBody>
      </p:sp>
      <p:sp>
        <p:nvSpPr>
          <p:cNvPr id="7" name="Title 2"/>
          <p:cNvSpPr>
            <a:spLocks noGrp="1"/>
          </p:cNvSpPr>
          <p:nvPr>
            <p:ph type="title"/>
          </p:nvPr>
        </p:nvSpPr>
        <p:spPr>
          <a:xfrm>
            <a:off x="570175" y="620688"/>
            <a:ext cx="8229600" cy="994122"/>
          </a:xfrm>
        </p:spPr>
        <p:txBody>
          <a:bodyPr/>
          <a:lstStyle/>
          <a:p>
            <a:pPr algn="l"/>
            <a:r>
              <a:rPr lang="el-GR" dirty="0" smtClean="0"/>
              <a:t>Η δράση του</a:t>
            </a:r>
            <a:endParaRPr lang="el-GR" dirty="0"/>
          </a:p>
        </p:txBody>
      </p:sp>
      <p:sp>
        <p:nvSpPr>
          <p:cNvPr id="6" name="AutoShape 4" descr="Αποτέλεσμα εικόνας για σκουλέν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094028"/>
            <a:ext cx="2319732" cy="4491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4919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lumMod val="75000"/>
              </a:schemeClr>
            </a:gs>
            <a:gs pos="40000">
              <a:schemeClr val="bg1">
                <a:tint val="65000"/>
                <a:satMod val="300000"/>
              </a:schemeClr>
            </a:gs>
            <a:gs pos="100000">
              <a:schemeClr val="bg1">
                <a:shade val="65000"/>
                <a:satMod val="300000"/>
              </a:schemeClr>
            </a:gs>
          </a:gsLst>
          <a:path path="circle">
            <a:fillToRect l="65000" b="98000"/>
          </a:path>
        </a:gra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548680"/>
            <a:ext cx="3250704" cy="5865440"/>
          </a:xfrm>
        </p:spPr>
        <p:txBody>
          <a:bodyPr/>
          <a:lstStyle/>
          <a:p>
            <a:pPr marL="0" indent="0">
              <a:buNone/>
            </a:pPr>
            <a:endParaRPr lang="el-GR" dirty="0" smtClean="0"/>
          </a:p>
          <a:p>
            <a:pPr marL="0" indent="0">
              <a:buNone/>
            </a:pPr>
            <a:endParaRPr lang="el-GR" dirty="0"/>
          </a:p>
        </p:txBody>
      </p:sp>
      <p:sp>
        <p:nvSpPr>
          <p:cNvPr id="3" name="Title 2"/>
          <p:cNvSpPr>
            <a:spLocks noGrp="1"/>
          </p:cNvSpPr>
          <p:nvPr>
            <p:ph type="title"/>
          </p:nvPr>
        </p:nvSpPr>
        <p:spPr>
          <a:xfrm>
            <a:off x="827584" y="874455"/>
            <a:ext cx="3312368" cy="5189438"/>
          </a:xfrm>
        </p:spPr>
        <p:txBody>
          <a:bodyPr>
            <a:normAutofit fontScale="90000"/>
          </a:bodyPr>
          <a:lstStyle/>
          <a:p>
            <a:r>
              <a:rPr lang="el-GR" sz="2000" b="1" dirty="0">
                <a:solidFill>
                  <a:schemeClr val="accent4">
                    <a:lumMod val="50000"/>
                  </a:schemeClr>
                </a:solidFill>
                <a:effectLst/>
                <a:latin typeface="Book Antiqua" panose="02040602050305030304" pitchFamily="18" charset="0"/>
              </a:rPr>
              <a:t>Όταν έπεσε η Τριπολιτσά, συγκλήθηκε η Α ΄ Εθνοσυνέλευση στην Επίδαυρο, για να ψηφίσει το πρώτο ελληνικό σύνταγμα και να εκλέξει κυβέρνηση. Οι πολιτικοί που είχαν την πλειοψηφία σ’ αυτήν εξέλεξαν πρωθυπουργό τον Μαυροκορδάτο και </a:t>
            </a:r>
            <a:r>
              <a:rPr lang="el-GR" sz="2000" b="1" dirty="0" smtClean="0">
                <a:solidFill>
                  <a:schemeClr val="accent4">
                    <a:lumMod val="50000"/>
                  </a:schemeClr>
                </a:solidFill>
                <a:effectLst/>
                <a:latin typeface="Book Antiqua" panose="02040602050305030304" pitchFamily="18" charset="0"/>
              </a:rPr>
              <a:t>στον </a:t>
            </a:r>
            <a:r>
              <a:rPr lang="el-GR" sz="2000" b="1" dirty="0">
                <a:solidFill>
                  <a:schemeClr val="accent4">
                    <a:lumMod val="50000"/>
                  </a:schemeClr>
                </a:solidFill>
                <a:effectLst/>
                <a:latin typeface="Book Antiqua" panose="02040602050305030304" pitchFamily="18" charset="0"/>
              </a:rPr>
              <a:t>Δημήτριο έδωσαν την προεδρία της βουλής. Τον άφησαν δηλαδή εκτός διοίκησης.</a:t>
            </a:r>
            <a:br>
              <a:rPr lang="el-GR" sz="2000" b="1" dirty="0">
                <a:solidFill>
                  <a:schemeClr val="accent4">
                    <a:lumMod val="50000"/>
                  </a:schemeClr>
                </a:solidFill>
                <a:effectLst/>
                <a:latin typeface="Book Antiqua" panose="02040602050305030304" pitchFamily="18" charset="0"/>
              </a:rPr>
            </a:br>
            <a:r>
              <a:rPr lang="el-GR" sz="2000" b="1" dirty="0">
                <a:solidFill>
                  <a:schemeClr val="accent4">
                    <a:lumMod val="50000"/>
                  </a:schemeClr>
                </a:solidFill>
                <a:effectLst/>
                <a:latin typeface="Book Antiqua" panose="02040602050305030304" pitchFamily="18" charset="0"/>
              </a:rPr>
              <a:t>    Πικραμένος </a:t>
            </a:r>
            <a:r>
              <a:rPr lang="el-GR" sz="2000" b="1" dirty="0" smtClean="0">
                <a:solidFill>
                  <a:schemeClr val="accent4">
                    <a:lumMod val="50000"/>
                  </a:schemeClr>
                </a:solidFill>
                <a:effectLst/>
                <a:latin typeface="Book Antiqua" panose="02040602050305030304" pitchFamily="18" charset="0"/>
              </a:rPr>
              <a:t> </a:t>
            </a:r>
            <a:r>
              <a:rPr lang="el-GR" sz="2000" b="1" dirty="0" smtClean="0">
                <a:solidFill>
                  <a:schemeClr val="accent4">
                    <a:lumMod val="50000"/>
                  </a:schemeClr>
                </a:solidFill>
                <a:latin typeface="Book Antiqua" panose="02040602050305030304" pitchFamily="18" charset="0"/>
              </a:rPr>
              <a:t>συνέχισε αγόγγυστα να </a:t>
            </a:r>
            <a:r>
              <a:rPr lang="el-GR" sz="2000" b="1" dirty="0">
                <a:solidFill>
                  <a:schemeClr val="accent4">
                    <a:lumMod val="50000"/>
                  </a:schemeClr>
                </a:solidFill>
                <a:effectLst/>
                <a:latin typeface="Book Antiqua" panose="02040602050305030304" pitchFamily="18" charset="0"/>
              </a:rPr>
              <a:t>πολεμά τους Τούρκους. Δεν άφησε μάχη για μάχη που να μην πάρει μέρος.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9383" y="722783"/>
            <a:ext cx="3528392" cy="470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95651" y="5661248"/>
            <a:ext cx="3275856" cy="95410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l-GR" sz="1400" dirty="0"/>
              <a:t>Υπάρχει πόλη των ΗΠΑ  αφιερωμένη στο όνομά του. Είναι η πόλη Ypsilanti, Michigan, όπου υπάρχει και σχετική προτομή-μνημείο.</a:t>
            </a:r>
          </a:p>
        </p:txBody>
      </p:sp>
    </p:spTree>
    <p:extLst>
      <p:ext uri="{BB962C8B-B14F-4D97-AF65-F5344CB8AC3E}">
        <p14:creationId xmlns:p14="http://schemas.microsoft.com/office/powerpoint/2010/main" val="40958509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1720</TotalTime>
  <Words>914</Words>
  <Application>Microsoft Office PowerPoint</Application>
  <PresentationFormat>On-screen Show (4:3)</PresentationFormat>
  <Paragraphs>26</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Hardcover</vt:lpstr>
      <vt:lpstr>Μαντώ Μαυρογένους (1796- 1840) </vt:lpstr>
      <vt:lpstr>Τα πρώτα χρόνια</vt:lpstr>
      <vt:lpstr> Όταν ξέσπασε η ελληνική επανάσταση, βρισκόταν στη Μύκονο, για να τακτοποιήσει περιουσιακές της υποθέσεις.  Ενθουσιασμένη, πούλησε την περιουσία της, εξόπλισε μυκονιάτικα  πλοία και πολέμησε αρχικά στην Κάρυστο, το Πήλιο και τη Φωκίδα. Αργότερα πολέμησε και τον Ιμπραήμ. Η πολεμική της δράση και οι επιστολές που έστελνε συχνά σε σημαντικά πρόσωπα της Ευρώπης την έκαναν παντού γνωστή. Έγινε ζωντανός θρύλος, ιδίως όταν κυκλοφόρησε στο εξωτερικό η βιογραφία της. Για τις υπηρεσίες της ονομάστηκε αντιστράτηγος. </vt:lpstr>
      <vt:lpstr>PowerPoint Presentation</vt:lpstr>
      <vt:lpstr>Τα τελευταία χρόνια</vt:lpstr>
      <vt:lpstr>Δημήτριος Υψηλάντης  (1793-1832)</vt:lpstr>
      <vt:lpstr>Η ζωή του</vt:lpstr>
      <vt:lpstr>Η δράση του</vt:lpstr>
      <vt:lpstr>Όταν έπεσε η Τριπολιτσά, συγκλήθηκε η Α ΄ Εθνοσυνέλευση στην Επίδαυρο, για να ψηφίσει το πρώτο ελληνικό σύνταγμα και να εκλέξει κυβέρνηση. Οι πολιτικοί που είχαν την πλειοψηφία σ’ αυτήν εξέλεξαν πρωθυπουργό τον Μαυροκορδάτο και στον Δημήτριο έδωσαν την προεδρία της βουλής. Τον άφησαν δηλαδή εκτός διοίκησης.     Πικραμένος  συνέχισε αγόγγυστα να πολεμά τους Τούρκους. Δεν άφησε μάχη για μάχη που να μην πάρει μέρος. </vt:lpstr>
      <vt:lpstr>Τα τελευταία χρόνια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Αλέξανδος Υψηλάντης</dc:title>
  <dc:creator>Δήμητρα</dc:creator>
  <cp:lastModifiedBy>Δήμητρα</cp:lastModifiedBy>
  <cp:revision>37</cp:revision>
  <dcterms:created xsi:type="dcterms:W3CDTF">2021-02-20T16:31:22Z</dcterms:created>
  <dcterms:modified xsi:type="dcterms:W3CDTF">2021-03-08T07:22:26Z</dcterms:modified>
</cp:coreProperties>
</file>