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sldIdLst>
    <p:sldId id="256" r:id="rId2"/>
    <p:sldId id="272" r:id="rId3"/>
    <p:sldId id="284" r:id="rId4"/>
    <p:sldId id="274" r:id="rId5"/>
    <p:sldId id="278" r:id="rId6"/>
    <p:sldId id="281" r:id="rId7"/>
    <p:sldId id="285" r:id="rId8"/>
    <p:sldId id="275" r:id="rId9"/>
    <p:sldId id="280" r:id="rId10"/>
    <p:sldId id="286" r:id="rId11"/>
    <p:sldId id="283"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132" autoAdjust="0"/>
    <p:restoredTop sz="94291" autoAdjust="0"/>
  </p:normalViewPr>
  <p:slideViewPr>
    <p:cSldViewPr>
      <p:cViewPr varScale="1">
        <p:scale>
          <a:sx n="72" d="100"/>
          <a:sy n="72" d="100"/>
        </p:scale>
        <p:origin x="1344" y="78"/>
      </p:cViewPr>
      <p:guideLst>
        <p:guide orient="horz" pos="2160"/>
        <p:guide pos="2880"/>
      </p:guideLst>
    </p:cSldViewPr>
  </p:slideViewPr>
  <p:notesTextViewPr>
    <p:cViewPr>
      <p:scale>
        <a:sx n="400" d="100"/>
        <a:sy n="4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5D8C7C-4145-4657-A84E-E4318BFC6987}" type="datetimeFigureOut">
              <a:rPr lang="el-GR" smtClean="0"/>
              <a:t>17/3/2020</a:t>
            </a:fld>
            <a:endParaRPr lang="el-GR"/>
          </a:p>
        </p:txBody>
      </p:sp>
      <p:sp>
        <p:nvSpPr>
          <p:cNvPr id="4" name="Θέση εικόνας διαφάνειας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0B20E3-518F-47E8-9E54-5B286A887A22}" type="slidenum">
              <a:rPr lang="el-GR" smtClean="0"/>
              <a:t>‹#›</a:t>
            </a:fld>
            <a:endParaRPr lang="el-GR"/>
          </a:p>
        </p:txBody>
      </p:sp>
    </p:spTree>
    <p:extLst>
      <p:ext uri="{BB962C8B-B14F-4D97-AF65-F5344CB8AC3E}">
        <p14:creationId xmlns:p14="http://schemas.microsoft.com/office/powerpoint/2010/main" val="1803342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ounded Rectangle 9"/>
          <p:cNvSpPr/>
          <p:nvPr/>
        </p:nvSpPr>
        <p:spPr>
          <a:xfrm>
            <a:off x="418596" y="434162"/>
            <a:ext cx="8306809" cy="3108960"/>
          </a:xfrm>
          <a:prstGeom prst="roundRect">
            <a:avLst>
              <a:gd name="adj" fmla="val 4578"/>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5" name="Title 4"/>
          <p:cNvSpPr>
            <a:spLocks noGrp="1"/>
          </p:cNvSpPr>
          <p:nvPr>
            <p:ph type="ctrTitle"/>
          </p:nvPr>
        </p:nvSpPr>
        <p:spPr>
          <a:xfrm>
            <a:off x="722376" y="1820206"/>
            <a:ext cx="7772400" cy="1828800"/>
          </a:xfrm>
        </p:spPr>
        <p:txBody>
          <a:bodyPr lIns="45720" rIns="45720" bIns="45720"/>
          <a:lstStyle>
            <a:lvl1pPr algn="r">
              <a:defRPr sz="4500" b="1">
                <a:solidFill>
                  <a:schemeClr val="accent1">
                    <a:tint val="88000"/>
                    <a:satMod val="150000"/>
                  </a:schemeClr>
                </a:solidFill>
                <a:effectLst>
                  <a:outerShdw blurRad="53975" dist="22860" dir="5400000" algn="tl" rotWithShape="0">
                    <a:srgbClr val="000000">
                      <a:alpha val="55000"/>
                    </a:srgbClr>
                  </a:outerShdw>
                </a:effectLst>
              </a:defRPr>
            </a:lvl1pPr>
            <a:extLst/>
          </a:lstStyle>
          <a:p>
            <a:r>
              <a:rPr kumimoji="0" lang="en-US"/>
              <a:t>Click to edit Master title style</a:t>
            </a:r>
          </a:p>
        </p:txBody>
      </p:sp>
      <p:sp>
        <p:nvSpPr>
          <p:cNvPr id="20" name="Subtitle 19"/>
          <p:cNvSpPr>
            <a:spLocks noGrp="1"/>
          </p:cNvSpPr>
          <p:nvPr>
            <p:ph type="subTitle" idx="1"/>
          </p:nvPr>
        </p:nvSpPr>
        <p:spPr>
          <a:xfrm>
            <a:off x="722376" y="3685032"/>
            <a:ext cx="7772400" cy="914400"/>
          </a:xfrm>
        </p:spPr>
        <p:txBody>
          <a:bodyPr lIns="182880" tIns="0"/>
          <a:lstStyle>
            <a:lvl1pPr marL="36576" indent="0" algn="r">
              <a:spcBef>
                <a:spcPts val="0"/>
              </a:spcBef>
              <a:buNone/>
              <a:defRPr sz="2000">
                <a:solidFill>
                  <a:schemeClr val="bg2">
                    <a:shade val="2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sp>
        <p:nvSpPr>
          <p:cNvPr id="19" name="Date Placeholder 18"/>
          <p:cNvSpPr>
            <a:spLocks noGrp="1"/>
          </p:cNvSpPr>
          <p:nvPr>
            <p:ph type="dt" sz="half" idx="10"/>
          </p:nvPr>
        </p:nvSpPr>
        <p:spPr/>
        <p:txBody>
          <a:bodyPr/>
          <a:lstStyle/>
          <a:p>
            <a:fld id="{5DCC8A04-585A-4D10-9C3F-C6D638BA87CA}" type="datetimeFigureOut">
              <a:rPr lang="en-US" smtClean="0"/>
              <a:t>3/17/2020</a:t>
            </a:fld>
            <a:endParaRPr lang="en-US"/>
          </a:p>
        </p:txBody>
      </p:sp>
      <p:sp>
        <p:nvSpPr>
          <p:cNvPr id="8" name="Footer Placeholder 7"/>
          <p:cNvSpPr>
            <a:spLocks noGrp="1"/>
          </p:cNvSpPr>
          <p:nvPr>
            <p:ph type="ftr" sz="quarter" idx="11"/>
          </p:nvPr>
        </p:nvSpPr>
        <p:spPr/>
        <p:txBody>
          <a:bodyPr/>
          <a:lstStyle/>
          <a:p>
            <a:endParaRPr lang="en-US"/>
          </a:p>
        </p:txBody>
      </p:sp>
      <p:sp>
        <p:nvSpPr>
          <p:cNvPr id="11" name="Slide Number Placeholder 10"/>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a:t>Click to edit Master title style</a:t>
            </a:r>
          </a:p>
        </p:txBody>
      </p:sp>
      <p:sp>
        <p:nvSpPr>
          <p:cNvPr id="3" name="Vertical Text Placeholder 2"/>
          <p:cNvSpPr>
            <a:spLocks noGrp="1"/>
          </p:cNvSpPr>
          <p:nvPr>
            <p:ph type="body" orient="vert" idx="1"/>
          </p:nvPr>
        </p:nvSpPr>
        <p:spPr>
          <a:xfrm>
            <a:off x="502920" y="530352"/>
            <a:ext cx="8183880" cy="4187952"/>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DCC8A04-585A-4D10-9C3F-C6D638BA87CA}" type="datetimeFigureOut">
              <a:rPr lang="en-US" smtClean="0"/>
              <a:t>3/17/2020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33404"/>
            <a:ext cx="1981200" cy="5257799"/>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533400" y="533402"/>
            <a:ext cx="5943600" cy="5257801"/>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DCC8A04-585A-4D10-9C3F-C6D638BA87CA}" type="datetimeFigureOut">
              <a:rPr lang="en-US" smtClean="0"/>
              <a:t>3/17/2020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lstStyle/>
          <a:p>
            <a:r>
              <a:rPr kumimoji="0" lang="en-US"/>
              <a:t>Click to edit Master title style</a:t>
            </a:r>
          </a:p>
        </p:txBody>
      </p:sp>
      <p:sp>
        <p:nvSpPr>
          <p:cNvPr id="3" name="Content Placeholder 2"/>
          <p:cNvSpPr>
            <a:spLocks noGrp="1"/>
          </p:cNvSpPr>
          <p:nvPr>
            <p:ph idx="1"/>
          </p:nvPr>
        </p:nvSpPr>
        <p:spPr>
          <a:xfrm>
            <a:off x="502920" y="530352"/>
            <a:ext cx="8183880" cy="418795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5DCC8A04-585A-4D10-9C3F-C6D638BA87CA}" type="datetimeFigureOut">
              <a:rPr lang="en-US" smtClean="0"/>
              <a:t>3/17/2020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ounded Rectangle 10"/>
          <p:cNvSpPr/>
          <p:nvPr/>
        </p:nvSpPr>
        <p:spPr>
          <a:xfrm>
            <a:off x="418596" y="434162"/>
            <a:ext cx="8306809" cy="4341329"/>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68344" y="4928616"/>
            <a:ext cx="8183880" cy="676656"/>
          </a:xfrm>
        </p:spPr>
        <p:txBody>
          <a:bodyPr lIns="91440" bIns="0" anchor="b"/>
          <a:lstStyle>
            <a:lvl1pPr algn="l">
              <a:buNone/>
              <a:defRPr sz="3600" b="0" cap="none" baseline="0">
                <a:solidFill>
                  <a:schemeClr val="bg2">
                    <a:shade val="25000"/>
                  </a:schemeClr>
                </a:solidFill>
                <a:effectLst/>
              </a:defRPr>
            </a:lvl1pPr>
            <a:extLst/>
          </a:lstStyle>
          <a:p>
            <a:r>
              <a:rPr kumimoji="0" lang="en-US"/>
              <a:t>Click to edit Master title style</a:t>
            </a:r>
          </a:p>
        </p:txBody>
      </p:sp>
      <p:sp>
        <p:nvSpPr>
          <p:cNvPr id="3" name="Text Placeholder 2"/>
          <p:cNvSpPr>
            <a:spLocks noGrp="1"/>
          </p:cNvSpPr>
          <p:nvPr>
            <p:ph type="body" idx="1"/>
          </p:nvPr>
        </p:nvSpPr>
        <p:spPr>
          <a:xfrm>
            <a:off x="468344" y="5624484"/>
            <a:ext cx="8183880" cy="420624"/>
          </a:xfrm>
        </p:spPr>
        <p:txBody>
          <a:bodyPr lIns="118872" tIns="0" anchor="t"/>
          <a:lstStyle>
            <a:lvl1pPr marL="0" marR="36576" indent="0" algn="l">
              <a:spcBef>
                <a:spcPts val="0"/>
              </a:spcBef>
              <a:spcAft>
                <a:spcPts val="0"/>
              </a:spcAft>
              <a:buNone/>
              <a:defRPr sz="1800" b="0">
                <a:solidFill>
                  <a:schemeClr val="accent1">
                    <a:shade val="50000"/>
                    <a:satMod val="110000"/>
                  </a:schemeClr>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5DCC8A04-585A-4D10-9C3F-C6D638BA87CA}" type="datetimeFigureOut">
              <a:rPr lang="en-US" smtClean="0"/>
              <a:t>3/17/2020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sz="half" idx="1"/>
          </p:nvPr>
        </p:nvSpPr>
        <p:spPr>
          <a:xfrm>
            <a:off x="514352"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755360" y="530352"/>
            <a:ext cx="3931920" cy="4389120"/>
          </a:xfrm>
        </p:spPr>
        <p:txBody>
          <a:bodyPr/>
          <a:lstStyle>
            <a:lvl1pPr>
              <a:defRPr sz="2600"/>
            </a:lvl1pPr>
            <a:lvl2pPr>
              <a:defRPr sz="2200"/>
            </a:lvl2pPr>
            <a:lvl3pPr>
              <a:defRPr sz="2000"/>
            </a:lvl3pPr>
            <a:lvl4pPr>
              <a:defRPr sz="1800"/>
            </a:lvl4pPr>
            <a:lvl5pPr>
              <a:defRPr sz="18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DCC8A04-585A-4D10-9C3F-C6D638BA87CA}" type="datetimeFigureOut">
              <a:rPr lang="en-US" smtClean="0"/>
              <a:t>3/17/2020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2920" y="4983480"/>
            <a:ext cx="8183880" cy="1051560"/>
          </a:xfrm>
        </p:spPr>
        <p:txBody>
          <a:bodyPr anchor="b"/>
          <a:lstStyle>
            <a:lvl1pPr>
              <a:defRPr b="1"/>
            </a:lvl1pPr>
            <a:extLst/>
          </a:lstStyle>
          <a:p>
            <a:r>
              <a:rPr kumimoji="0" lang="en-US"/>
              <a:t>Click to edit Master title style</a:t>
            </a:r>
          </a:p>
        </p:txBody>
      </p:sp>
      <p:sp>
        <p:nvSpPr>
          <p:cNvPr id="3" name="Text Placeholder 2"/>
          <p:cNvSpPr>
            <a:spLocks noGrp="1"/>
          </p:cNvSpPr>
          <p:nvPr>
            <p:ph type="body" idx="1"/>
          </p:nvPr>
        </p:nvSpPr>
        <p:spPr>
          <a:xfrm>
            <a:off x="607224" y="579438"/>
            <a:ext cx="3931920" cy="792162"/>
          </a:xfrm>
        </p:spPr>
        <p:txBody>
          <a:bodyPr lIns="146304"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52169" y="579438"/>
            <a:ext cx="3931920" cy="792162"/>
          </a:xfrm>
        </p:spPr>
        <p:txBody>
          <a:bodyPr lIns="137160" anchor="ctr"/>
          <a:lstStyle>
            <a:lvl1pPr marL="0" indent="0" algn="l">
              <a:buNone/>
              <a:defRPr sz="2400" b="1">
                <a:solidFill>
                  <a:schemeClr val="tx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7224"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52169" y="1447800"/>
            <a:ext cx="3931920" cy="3489960"/>
          </a:xfrm>
        </p:spPr>
        <p:txBody>
          <a:bodyPr anchor="t"/>
          <a:lstStyle>
            <a:lvl1pPr algn="l">
              <a:defRPr sz="2400"/>
            </a:lvl1pPr>
            <a:lvl2pPr algn="l">
              <a:defRPr sz="2000"/>
            </a:lvl2pPr>
            <a:lvl3pPr algn="l">
              <a:defRPr sz="1800"/>
            </a:lvl3pPr>
            <a:lvl4pPr algn="l">
              <a:defRPr sz="1600"/>
            </a:lvl4pPr>
            <a:lvl5pPr algn="l">
              <a:defRPr sz="1600"/>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5DCC8A04-585A-4D10-9C3F-C6D638BA87CA}" type="datetimeFigureOut">
              <a:rPr lang="en-US" smtClean="0"/>
              <a:t>3/17/2020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DCC8A04-585A-4D10-9C3F-C6D638BA87CA}" type="datetimeFigureOut">
              <a:rPr lang="en-US" smtClean="0"/>
              <a:t>3/17/2020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Date Placeholder 1"/>
          <p:cNvSpPr>
            <a:spLocks noGrp="1"/>
          </p:cNvSpPr>
          <p:nvPr>
            <p:ph type="dt" sz="half" idx="10"/>
          </p:nvPr>
        </p:nvSpPr>
        <p:spPr/>
        <p:txBody>
          <a:bodyPr/>
          <a:lstStyle/>
          <a:p>
            <a:fld id="{5DCC8A04-585A-4D10-9C3F-C6D638BA87CA}" type="datetimeFigureOut">
              <a:rPr lang="en-US" smtClean="0"/>
              <a:t>3/17/2020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38784" y="533400"/>
            <a:ext cx="2971800" cy="914400"/>
          </a:xfrm>
        </p:spPr>
        <p:txBody>
          <a:bodyPr anchor="b"/>
          <a:lstStyle>
            <a:lvl1pPr algn="l">
              <a:buNone/>
              <a:defRPr sz="2200" b="1">
                <a:solidFill>
                  <a:schemeClr val="accent1"/>
                </a:solidFill>
              </a:defRPr>
            </a:lvl1pPr>
            <a:extLst/>
          </a:lstStyle>
          <a:p>
            <a:r>
              <a:rPr kumimoji="0" lang="en-US"/>
              <a:t>Click to edit Master title style</a:t>
            </a:r>
          </a:p>
        </p:txBody>
      </p:sp>
      <p:sp>
        <p:nvSpPr>
          <p:cNvPr id="3" name="Text Placeholder 2"/>
          <p:cNvSpPr>
            <a:spLocks noGrp="1"/>
          </p:cNvSpPr>
          <p:nvPr>
            <p:ph type="body" idx="2"/>
          </p:nvPr>
        </p:nvSpPr>
        <p:spPr>
          <a:xfrm>
            <a:off x="5538847" y="1447802"/>
            <a:ext cx="2971800" cy="4206112"/>
          </a:xfrm>
        </p:spPr>
        <p:txBody>
          <a:bodyPr lIns="91440"/>
          <a:lstStyle>
            <a:lvl1pPr marL="18288" marR="18288" indent="0">
              <a:spcBef>
                <a:spcPts val="0"/>
              </a:spcBef>
              <a:buNone/>
              <a:defRPr sz="1400">
                <a:solidFill>
                  <a:schemeClr val="tx1"/>
                </a:solidFill>
              </a:defRPr>
            </a:lvl1pPr>
            <a:lvl2pPr>
              <a:buNone/>
              <a:defRPr sz="1200">
                <a:solidFill>
                  <a:schemeClr val="tx1"/>
                </a:solidFill>
              </a:defRPr>
            </a:lvl2pPr>
            <a:lvl3pPr>
              <a:buNone/>
              <a:defRPr sz="1000">
                <a:solidFill>
                  <a:schemeClr val="tx1"/>
                </a:solidFill>
              </a:defRPr>
            </a:lvl3pPr>
            <a:lvl4pPr>
              <a:buNone/>
              <a:defRPr sz="900">
                <a:solidFill>
                  <a:schemeClr val="tx1"/>
                </a:solidFill>
              </a:defRPr>
            </a:lvl4pPr>
            <a:lvl5pPr>
              <a:buNone/>
              <a:defRPr sz="900">
                <a:solidFill>
                  <a:schemeClr val="tx1"/>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1"/>
          </p:nvPr>
        </p:nvSpPr>
        <p:spPr>
          <a:xfrm>
            <a:off x="761372" y="930144"/>
            <a:ext cx="4626159" cy="4724402"/>
          </a:xfrm>
        </p:spPr>
        <p:txBody>
          <a:bodyPr/>
          <a:lstStyle>
            <a:lvl1pPr>
              <a:defRPr sz="2800">
                <a:solidFill>
                  <a:schemeClr val="tx1"/>
                </a:solidFill>
              </a:defRPr>
            </a:lvl1pPr>
            <a:lvl2pPr>
              <a:defRPr sz="26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buNone/>
              <a:defRPr/>
            </a:lvl6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DCC8A04-585A-4D10-9C3F-C6D638BA87CA}" type="datetimeFigureOut">
              <a:rPr lang="en-US" smtClean="0"/>
              <a:t>3/17/2020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F2B8E-12AB-4845-8030-B0EBDD82920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ound Single Corner Rectangle 10"/>
          <p:cNvSpPr/>
          <p:nvPr/>
        </p:nvSpPr>
        <p:spPr>
          <a:xfrm>
            <a:off x="6400800" y="434162"/>
            <a:ext cx="2324605" cy="4343400"/>
          </a:xfrm>
          <a:prstGeom prst="round1Rect">
            <a:avLst>
              <a:gd name="adj" fmla="val 2748"/>
            </a:avLst>
          </a:prstGeom>
          <a:solidFill>
            <a:srgbClr val="1C1C1C"/>
          </a:soli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457200" y="5012056"/>
            <a:ext cx="8229600" cy="1051560"/>
          </a:xfrm>
        </p:spPr>
        <p:txBody>
          <a:bodyPr anchor="t"/>
          <a:lstStyle>
            <a:lvl1pPr algn="l">
              <a:buNone/>
              <a:defRPr sz="3600" b="0">
                <a:solidFill>
                  <a:schemeClr val="bg2">
                    <a:shade val="25000"/>
                  </a:schemeClr>
                </a:solidFill>
                <a:effectLst/>
              </a:defRPr>
            </a:lvl1pPr>
            <a:extLst/>
          </a:lstStyle>
          <a:p>
            <a:r>
              <a:rPr kumimoji="0" lang="en-US"/>
              <a:t>Click to edit Master title style</a:t>
            </a:r>
          </a:p>
        </p:txBody>
      </p:sp>
      <p:sp>
        <p:nvSpPr>
          <p:cNvPr id="4" name="Text Placeholder 3"/>
          <p:cNvSpPr>
            <a:spLocks noGrp="1"/>
          </p:cNvSpPr>
          <p:nvPr>
            <p:ph type="body" sz="half" idx="2"/>
          </p:nvPr>
        </p:nvSpPr>
        <p:spPr bwMode="grayWhite">
          <a:xfrm>
            <a:off x="6462712" y="533400"/>
            <a:ext cx="2240280" cy="4211480"/>
          </a:xfrm>
        </p:spPr>
        <p:txBody>
          <a:bodyPr lIns="91440"/>
          <a:lstStyle>
            <a:lvl1pPr marL="45720" indent="0" algn="l">
              <a:spcBef>
                <a:spcPts val="0"/>
              </a:spcBef>
              <a:buNone/>
              <a:defRPr sz="1400">
                <a:solidFill>
                  <a:srgbClr val="FFFFFF"/>
                </a:solidFill>
              </a:defRPr>
            </a:lvl1pPr>
            <a:lvl2pPr>
              <a:defRPr sz="1200">
                <a:solidFill>
                  <a:srgbClr val="FFFFFF"/>
                </a:solidFill>
              </a:defRPr>
            </a:lvl2pPr>
            <a:lvl3pPr>
              <a:defRPr sz="1000">
                <a:solidFill>
                  <a:srgbClr val="FFFFFF"/>
                </a:solidFill>
              </a:defRPr>
            </a:lvl3pPr>
            <a:lvl4pPr>
              <a:defRPr sz="900">
                <a:solidFill>
                  <a:srgbClr val="FFFFFF"/>
                </a:solidFill>
              </a:defRPr>
            </a:lvl4pPr>
            <a:lvl5pPr>
              <a:defRPr sz="900">
                <a:solidFill>
                  <a:srgbClr val="FFFFFF"/>
                </a:solidFill>
              </a:defRPr>
            </a:lvl5pPr>
            <a:extLs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5DCC8A04-585A-4D10-9C3F-C6D638BA87CA}" type="datetimeFigureOut">
              <a:rPr lang="en-US" smtClean="0"/>
              <a:t>3/17/2020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4F2B8E-12AB-4845-8030-B0EBDD829206}" type="slidenum">
              <a:rPr lang="en-US" smtClean="0"/>
              <a:t>‹#›</a:t>
            </a:fld>
            <a:endParaRPr lang="en-US"/>
          </a:p>
        </p:txBody>
      </p:sp>
      <p:sp>
        <p:nvSpPr>
          <p:cNvPr id="3" name="Picture Placeholder 2"/>
          <p:cNvSpPr>
            <a:spLocks noGrp="1"/>
          </p:cNvSpPr>
          <p:nvPr>
            <p:ph type="pic" idx="1"/>
          </p:nvPr>
        </p:nvSpPr>
        <p:spPr>
          <a:xfrm>
            <a:off x="421480" y="435768"/>
            <a:ext cx="5925312" cy="4343400"/>
          </a:xfrm>
          <a:prstGeom prst="snipRoundRect">
            <a:avLst>
              <a:gd name="adj1" fmla="val 1040"/>
              <a:gd name="adj2" fmla="val 0"/>
            </a:avLst>
          </a:prstGeom>
          <a:solidFill>
            <a:schemeClr val="bg2">
              <a:shade val="10000"/>
            </a:schemeClr>
          </a:solidFill>
        </p:spPr>
        <p:txBody>
          <a:bodyPr/>
          <a:lstStyle>
            <a:lvl1pPr marL="0" indent="0">
              <a:buNone/>
              <a:defRPr sz="3200"/>
            </a:lvl1pPr>
            <a:extLst/>
          </a:lstStyle>
          <a:p>
            <a:r>
              <a:rPr kumimoji="0" lang="en-US"/>
              <a:t>Click icon to add picture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7" name="Rounded Rectangle 6"/>
          <p:cNvSpPr/>
          <p:nvPr/>
        </p:nvSpPr>
        <p:spPr>
          <a:xfrm>
            <a:off x="304800" y="329184"/>
            <a:ext cx="8532055" cy="6196819"/>
          </a:xfrm>
          <a:prstGeom prst="roundRect">
            <a:avLst>
              <a:gd name="adj" fmla="val 2081"/>
            </a:avLst>
          </a:prstGeom>
          <a:gradFill flip="none" rotWithShape="1">
            <a:gsLst>
              <a:gs pos="0">
                <a:srgbClr val="FFFFFF">
                  <a:shade val="100000"/>
                </a:srgbClr>
              </a:gs>
              <a:gs pos="98000">
                <a:srgbClr val="FFFFFF">
                  <a:shade val="100000"/>
                </a:srgbClr>
              </a:gs>
              <a:gs pos="99055">
                <a:srgbClr val="FFFFFF">
                  <a:shade val="93000"/>
                </a:srgbClr>
              </a:gs>
              <a:gs pos="100000">
                <a:srgbClr val="FFFFFF">
                  <a:shade val="70000"/>
                </a:srgbClr>
              </a:gs>
            </a:gsLst>
            <a:lin ang="5400000" scaled="1"/>
            <a:tileRect/>
          </a:gradFill>
          <a:ln w="2000" cap="rnd" cmpd="sng" algn="ctr">
            <a:solidFill>
              <a:srgbClr val="302F2C">
                <a:tint val="65000"/>
                <a:satMod val="120000"/>
              </a:srgbClr>
            </a:solidFill>
            <a:prstDash val="solid"/>
          </a:ln>
          <a:effectLst>
            <a:outerShdw blurRad="76200" dist="50800" dir="5400000" algn="tl" rotWithShape="0">
              <a:srgbClr val="000000">
                <a:alpha val="25000"/>
              </a:srgbClr>
            </a:outerShdw>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ounded Rectangle 8"/>
          <p:cNvSpPr/>
          <p:nvPr/>
        </p:nvSpPr>
        <p:spPr>
          <a:xfrm>
            <a:off x="418596" y="434162"/>
            <a:ext cx="8306809" cy="5486400"/>
          </a:xfrm>
          <a:prstGeom prst="roundRect">
            <a:avLst>
              <a:gd name="adj" fmla="val 2127"/>
            </a:avLst>
          </a:prstGeom>
          <a:gradFill rotWithShape="1">
            <a:gsLst>
              <a:gs pos="0">
                <a:schemeClr val="bg1">
                  <a:tint val="75000"/>
                  <a:satMod val="150000"/>
                </a:schemeClr>
              </a:gs>
              <a:gs pos="55000">
                <a:schemeClr val="bg1">
                  <a:shade val="75000"/>
                  <a:satMod val="100000"/>
                </a:schemeClr>
              </a:gs>
              <a:gs pos="100000">
                <a:schemeClr val="bg1">
                  <a:shade val="35000"/>
                  <a:satMod val="100000"/>
                </a:schemeClr>
              </a:gs>
            </a:gsLst>
            <a:path path="circle">
              <a:fillToRect l="50000" t="175000" r="50000" b="-75000"/>
            </a:path>
          </a:gradFill>
          <a:ln w="889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Title Placeholder 12"/>
          <p:cNvSpPr>
            <a:spLocks noGrp="1"/>
          </p:cNvSpPr>
          <p:nvPr>
            <p:ph type="title"/>
          </p:nvPr>
        </p:nvSpPr>
        <p:spPr>
          <a:xfrm>
            <a:off x="502920" y="4985590"/>
            <a:ext cx="8183880" cy="1051560"/>
          </a:xfrm>
          <a:prstGeom prst="rect">
            <a:avLst/>
          </a:prstGeom>
        </p:spPr>
        <p:txBody>
          <a:bodyPr vert="horz" anchor="b">
            <a:normAutofit/>
          </a:bodyPr>
          <a:lstStyle/>
          <a:p>
            <a:r>
              <a:rPr kumimoji="0" lang="en-US"/>
              <a:t>Click to edit Master title style</a:t>
            </a:r>
          </a:p>
        </p:txBody>
      </p:sp>
      <p:sp>
        <p:nvSpPr>
          <p:cNvPr id="4" name="Text Placeholder 3"/>
          <p:cNvSpPr>
            <a:spLocks noGrp="1"/>
          </p:cNvSpPr>
          <p:nvPr>
            <p:ph type="body" idx="1"/>
          </p:nvPr>
        </p:nvSpPr>
        <p:spPr>
          <a:xfrm>
            <a:off x="502920" y="530352"/>
            <a:ext cx="8183880" cy="4187952"/>
          </a:xfrm>
          <a:prstGeom prst="rect">
            <a:avLst/>
          </a:prstGeom>
        </p:spPr>
        <p:txBody>
          <a:bodyPr vert="horz" lIns="182880" tIns="91440">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5" name="Date Placeholder 24"/>
          <p:cNvSpPr>
            <a:spLocks noGrp="1"/>
          </p:cNvSpPr>
          <p:nvPr>
            <p:ph type="dt" sz="half" idx="2"/>
          </p:nvPr>
        </p:nvSpPr>
        <p:spPr>
          <a:xfrm>
            <a:off x="3776328" y="6111875"/>
            <a:ext cx="22860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5DCC8A04-585A-4D10-9C3F-C6D638BA87CA}" type="datetimeFigureOut">
              <a:rPr lang="en-US" smtClean="0"/>
              <a:t>3/17/2020</a:t>
            </a:fld>
            <a:endParaRPr lang="en-US"/>
          </a:p>
        </p:txBody>
      </p:sp>
      <p:sp>
        <p:nvSpPr>
          <p:cNvPr id="18" name="Footer Placeholder 17"/>
          <p:cNvSpPr>
            <a:spLocks noGrp="1"/>
          </p:cNvSpPr>
          <p:nvPr>
            <p:ph type="ftr" sz="quarter" idx="3"/>
          </p:nvPr>
        </p:nvSpPr>
        <p:spPr>
          <a:xfrm>
            <a:off x="6062328" y="6111875"/>
            <a:ext cx="2286000" cy="365125"/>
          </a:xfrm>
          <a:prstGeom prst="rect">
            <a:avLst/>
          </a:prstGeom>
        </p:spPr>
        <p:txBody>
          <a:bodyPr vert="horz" anchor="b"/>
          <a:lstStyle>
            <a:lvl1pPr algn="l" eaLnBrk="1" latinLnBrk="0" hangingPunct="1">
              <a:defRPr kumimoji="0" sz="1000">
                <a:solidFill>
                  <a:schemeClr val="bg2">
                    <a:shade val="50000"/>
                  </a:schemeClr>
                </a:solidFill>
              </a:defRPr>
            </a:lvl1pPr>
            <a:extLst/>
          </a:lstStyle>
          <a:p>
            <a:endParaRPr lang="en-US"/>
          </a:p>
        </p:txBody>
      </p:sp>
      <p:sp>
        <p:nvSpPr>
          <p:cNvPr id="5" name="Slide Number Placeholder 4"/>
          <p:cNvSpPr>
            <a:spLocks noGrp="1"/>
          </p:cNvSpPr>
          <p:nvPr>
            <p:ph type="sldNum" sz="quarter" idx="4"/>
          </p:nvPr>
        </p:nvSpPr>
        <p:spPr>
          <a:xfrm>
            <a:off x="8348328" y="6111875"/>
            <a:ext cx="457200" cy="365125"/>
          </a:xfrm>
          <a:prstGeom prst="rect">
            <a:avLst/>
          </a:prstGeom>
        </p:spPr>
        <p:txBody>
          <a:bodyPr vert="horz" anchor="b"/>
          <a:lstStyle>
            <a:lvl1pPr algn="r" eaLnBrk="1" latinLnBrk="0" hangingPunct="1">
              <a:defRPr kumimoji="0" sz="1000">
                <a:solidFill>
                  <a:schemeClr val="bg2">
                    <a:shade val="50000"/>
                  </a:schemeClr>
                </a:solidFill>
              </a:defRPr>
            </a:lvl1pPr>
            <a:extLst/>
          </a:lstStyle>
          <a:p>
            <a:fld id="{EB4F2B8E-12AB-4845-8030-B0EBDD82920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600" b="1" kern="1200">
          <a:solidFill>
            <a:schemeClr val="accent1">
              <a:tint val="88000"/>
              <a:satMod val="150000"/>
            </a:schemeClr>
          </a:solidFill>
          <a:effectLst>
            <a:outerShdw blurRad="53975" dist="22860" dir="5400000" algn="tl" rotWithShape="0">
              <a:srgbClr val="000000">
                <a:alpha val="55000"/>
              </a:srgbClr>
            </a:outerShdw>
          </a:effectLst>
          <a:latin typeface="+mj-lt"/>
          <a:ea typeface="+mj-ea"/>
          <a:cs typeface="+mj-cs"/>
        </a:defRPr>
      </a:lvl1pPr>
      <a:extLst/>
    </p:titleStyle>
    <p:bodyStyle>
      <a:lvl1pPr marL="265176" indent="-265176" algn="l" rtl="0" eaLnBrk="1" latinLnBrk="0" hangingPunct="1">
        <a:spcBef>
          <a:spcPts val="250"/>
        </a:spcBef>
        <a:buClr>
          <a:schemeClr val="accent1"/>
        </a:buClr>
        <a:buSzPct val="80000"/>
        <a:buFont typeface="Wingdings 2"/>
        <a:buChar char=""/>
        <a:defRPr kumimoji="0" sz="2800" kern="1200">
          <a:solidFill>
            <a:schemeClr val="tx1"/>
          </a:solidFill>
          <a:effectLst/>
          <a:latin typeface="+mn-lt"/>
          <a:ea typeface="+mn-ea"/>
          <a:cs typeface="+mn-cs"/>
        </a:defRPr>
      </a:lvl1pPr>
      <a:lvl2pPr marL="548640" indent="-201168" algn="l" rtl="0" eaLnBrk="1" latinLnBrk="0" hangingPunct="1">
        <a:spcBef>
          <a:spcPts val="250"/>
        </a:spcBef>
        <a:buClr>
          <a:schemeClr val="accent1"/>
        </a:buClr>
        <a:buSzPct val="100000"/>
        <a:buFont typeface="Verdana"/>
        <a:buChar char="◦"/>
        <a:defRPr kumimoji="0" sz="2400" kern="1200">
          <a:solidFill>
            <a:schemeClr val="tx1"/>
          </a:solidFill>
          <a:latin typeface="+mn-lt"/>
          <a:ea typeface="+mn-ea"/>
          <a:cs typeface="+mn-cs"/>
        </a:defRPr>
      </a:lvl2pPr>
      <a:lvl3pPr marL="786384" indent="-182880" algn="l" rtl="0" eaLnBrk="1" latinLnBrk="0" hangingPunct="1">
        <a:spcBef>
          <a:spcPts val="250"/>
        </a:spcBef>
        <a:buClr>
          <a:schemeClr val="accent2">
            <a:tint val="85000"/>
            <a:satMod val="285000"/>
          </a:schemeClr>
        </a:buClr>
        <a:buSzPct val="100000"/>
        <a:buFont typeface="Wingdings 2"/>
        <a:buChar char=""/>
        <a:defRPr kumimoji="0" sz="2200" kern="1200">
          <a:solidFill>
            <a:schemeClr val="tx1"/>
          </a:solidFill>
          <a:latin typeface="+mn-lt"/>
          <a:ea typeface="+mn-ea"/>
          <a:cs typeface="+mn-cs"/>
        </a:defRPr>
      </a:lvl3pPr>
      <a:lvl4pPr marL="1024128" indent="-182880" algn="l" rtl="0" eaLnBrk="1" latinLnBrk="0" hangingPunct="1">
        <a:spcBef>
          <a:spcPts val="230"/>
        </a:spcBef>
        <a:buClr>
          <a:schemeClr val="accent2">
            <a:tint val="85000"/>
            <a:satMod val="285000"/>
          </a:schemeClr>
        </a:buClr>
        <a:buSzPct val="112000"/>
        <a:buFont typeface="Verdana"/>
        <a:buChar char="◦"/>
        <a:defRPr kumimoji="0" sz="1900" kern="1200">
          <a:solidFill>
            <a:schemeClr val="tx1"/>
          </a:solidFill>
          <a:latin typeface="+mn-lt"/>
          <a:ea typeface="+mn-ea"/>
          <a:cs typeface="+mn-cs"/>
        </a:defRPr>
      </a:lvl4pPr>
      <a:lvl5pPr marL="1280160" indent="-182880" algn="l" rtl="0" eaLnBrk="1" latinLnBrk="0" hangingPunct="1">
        <a:spcBef>
          <a:spcPts val="250"/>
        </a:spcBef>
        <a:buClr>
          <a:schemeClr val="accent3">
            <a:tint val="85000"/>
            <a:satMod val="275000"/>
          </a:schemeClr>
        </a:buClr>
        <a:buSzPct val="100000"/>
        <a:buFont typeface="Wingdings 2"/>
        <a:buChar char=""/>
        <a:defRPr kumimoji="0" sz="1800" kern="1200">
          <a:solidFill>
            <a:schemeClr val="tx1"/>
          </a:solidFill>
          <a:latin typeface="+mn-lt"/>
          <a:ea typeface="+mn-ea"/>
          <a:cs typeface="+mn-cs"/>
        </a:defRPr>
      </a:lvl5pPr>
      <a:lvl6pPr marL="1490472" indent="-182880" algn="l" rtl="0" eaLnBrk="1" latinLnBrk="0" hangingPunct="1">
        <a:spcBef>
          <a:spcPts val="250"/>
        </a:spcBef>
        <a:buClr>
          <a:schemeClr val="accent3">
            <a:tint val="85000"/>
            <a:satMod val="275000"/>
          </a:schemeClr>
        </a:buClr>
        <a:buSzPct val="100000"/>
        <a:buFont typeface="Verdana"/>
        <a:buChar char="◦"/>
        <a:defRPr kumimoji="0" sz="1700" kern="1200" baseline="0">
          <a:solidFill>
            <a:schemeClr val="tx1"/>
          </a:solidFill>
          <a:latin typeface="+mn-lt"/>
          <a:ea typeface="+mn-ea"/>
          <a:cs typeface="+mn-cs"/>
        </a:defRPr>
      </a:lvl6pPr>
      <a:lvl7pPr marL="1700784"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7pPr>
      <a:lvl8pPr marL="1920240" indent="-182880" algn="l" rtl="0" eaLnBrk="1" latinLnBrk="0" hangingPunct="1">
        <a:spcBef>
          <a:spcPts val="257"/>
        </a:spcBef>
        <a:buClr>
          <a:schemeClr val="accent3">
            <a:tint val="85000"/>
            <a:satMod val="275000"/>
          </a:schemeClr>
        </a:buClr>
        <a:buSzPct val="100000"/>
        <a:buFont typeface="Verdana"/>
        <a:buChar char="◦"/>
        <a:defRPr kumimoji="0" sz="1500" kern="1200" baseline="0">
          <a:solidFill>
            <a:schemeClr val="tx1"/>
          </a:solidFill>
          <a:latin typeface="+mn-lt"/>
          <a:ea typeface="+mn-ea"/>
          <a:cs typeface="+mn-cs"/>
        </a:defRPr>
      </a:lvl8pPr>
      <a:lvl9pPr marL="2148840" indent="-182880" algn="l" rtl="0" eaLnBrk="1" latinLnBrk="0" hangingPunct="1">
        <a:spcBef>
          <a:spcPts val="255"/>
        </a:spcBef>
        <a:buClr>
          <a:schemeClr val="accent3">
            <a:tint val="85000"/>
            <a:satMod val="275000"/>
          </a:schemeClr>
        </a:buClr>
        <a:buSzPct val="100000"/>
        <a:buFont typeface="Wingdings 2"/>
        <a:buChar char=""/>
        <a:defRPr kumimoji="0" sz="15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676400"/>
            <a:ext cx="7772400" cy="1828800"/>
          </a:xfrm>
        </p:spPr>
        <p:txBody>
          <a:bodyPr>
            <a:normAutofit/>
          </a:bodyPr>
          <a:lstStyle/>
          <a:p>
            <a:r>
              <a:rPr lang="el-GR" sz="4000" dirty="0"/>
              <a:t>Νεοελληνική Λογοτεχνία</a:t>
            </a:r>
            <a:endParaRPr lang="en-US" sz="4000" dirty="0"/>
          </a:p>
        </p:txBody>
      </p:sp>
      <p:sp>
        <p:nvSpPr>
          <p:cNvPr id="3" name="Subtitle 2"/>
          <p:cNvSpPr>
            <a:spLocks noGrp="1"/>
          </p:cNvSpPr>
          <p:nvPr>
            <p:ph type="subTitle" idx="1"/>
          </p:nvPr>
        </p:nvSpPr>
        <p:spPr/>
        <p:txBody>
          <a:bodyPr>
            <a:normAutofit/>
          </a:bodyPr>
          <a:lstStyle/>
          <a:p>
            <a:r>
              <a:rPr lang="el-GR" sz="2400" b="1" dirty="0"/>
              <a:t>Γ΄ Λυκείου</a:t>
            </a:r>
            <a:endParaRPr lang="en-US" sz="2400" b="1" dirty="0"/>
          </a:p>
        </p:txBody>
      </p:sp>
      <p:pic>
        <p:nvPicPr>
          <p:cNvPr id="4" name="Picture 3" descr="zohs-header-logo.png"/>
          <p:cNvPicPr>
            <a:picLocks noChangeAspect="1"/>
          </p:cNvPicPr>
          <p:nvPr/>
        </p:nvPicPr>
        <p:blipFill>
          <a:blip r:embed="rId4"/>
          <a:stretch>
            <a:fillRect/>
          </a:stretch>
        </p:blipFill>
        <p:spPr>
          <a:xfrm>
            <a:off x="457201" y="457200"/>
            <a:ext cx="3124200" cy="931779"/>
          </a:xfrm>
          <a:prstGeom prst="rect">
            <a:avLst/>
          </a:prstGeom>
        </p:spPr>
      </p:pic>
      <p:pic>
        <p:nvPicPr>
          <p:cNvPr id="5" name="Εγγεγραμμένος ήχος">
            <a:hlinkClick r:id="" action="ppaction://media"/>
            <a:extLst>
              <a:ext uri="{FF2B5EF4-FFF2-40B4-BE49-F238E27FC236}">
                <a16:creationId xmlns:a16="http://schemas.microsoft.com/office/drawing/2014/main" id="{A8F67C3D-211B-4026-B3EB-4DE556F2F8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6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3F50CB1-7186-44AE-A0B6-24A094E70448}"/>
              </a:ext>
            </a:extLst>
          </p:cNvPr>
          <p:cNvSpPr>
            <a:spLocks noGrp="1"/>
          </p:cNvSpPr>
          <p:nvPr>
            <p:ph idx="1"/>
          </p:nvPr>
        </p:nvSpPr>
        <p:spPr>
          <a:xfrm>
            <a:off x="502920" y="609600"/>
            <a:ext cx="8183880" cy="5638800"/>
          </a:xfrm>
        </p:spPr>
        <p:txBody>
          <a:bodyPr>
            <a:normAutofit/>
          </a:bodyPr>
          <a:lstStyle/>
          <a:p>
            <a:pPr marL="0" indent="0" algn="ctr">
              <a:spcAft>
                <a:spcPts val="600"/>
              </a:spcAft>
              <a:buNone/>
            </a:pPr>
            <a:r>
              <a:rPr lang="el-GR" sz="1700" b="1" dirty="0"/>
              <a:t>ΧΑΡΑΚΤΗΡΙΣΤΙΚΑ ΝΕΩΤΕΡΙΚΗΣ - ΜΟΝΤΕΡΝΑΣ ΠΟΙΗΣΗΣ</a:t>
            </a:r>
          </a:p>
          <a:p>
            <a:pPr>
              <a:buClrTx/>
              <a:buSzPct val="100000"/>
              <a:buFont typeface="Arial" panose="020B0604020202020204" pitchFamily="34" charset="0"/>
              <a:buChar char="•"/>
            </a:pPr>
            <a:r>
              <a:rPr lang="el-GR" sz="1700" dirty="0"/>
              <a:t>Ο στίχος συνήθως είναι ελεύθερος, ανισοσύλλαβος και ανομοιοκατάληκτος. Δεν αποκλείονται όμως και οι παραδοσιακές φόρμες.</a:t>
            </a:r>
          </a:p>
          <a:p>
            <a:pPr>
              <a:buClrTx/>
              <a:buSzPct val="100000"/>
              <a:buFont typeface="Arial" panose="020B0604020202020204" pitchFamily="34" charset="0"/>
              <a:buChar char="•"/>
            </a:pPr>
            <a:r>
              <a:rPr lang="el-GR" sz="1700" dirty="0"/>
              <a:t>Οι στροφές είναι ανομοιόμορφες, ως προς τον αριθμό των στίχων και των λέξεων και μπορεί να θυμίζουν πεζό λόγο.</a:t>
            </a:r>
          </a:p>
          <a:p>
            <a:pPr>
              <a:buClrTx/>
              <a:buSzPct val="100000"/>
              <a:buFont typeface="Arial" panose="020B0604020202020204" pitchFamily="34" charset="0"/>
              <a:buChar char="•"/>
            </a:pPr>
            <a:r>
              <a:rPr lang="el-GR" sz="1700" dirty="0"/>
              <a:t>Διαφορετική, σε σχέση με την παραδοσιακή ποίηση, χρήση του λυρισμού (όχι πολλά επίθετα, όχι πολλά ρητορικά σχήματα).</a:t>
            </a:r>
          </a:p>
          <a:p>
            <a:pPr>
              <a:buClrTx/>
              <a:buSzPct val="100000"/>
              <a:buFont typeface="Arial" panose="020B0604020202020204" pitchFamily="34" charset="0"/>
              <a:buChar char="•"/>
            </a:pPr>
            <a:r>
              <a:rPr lang="el-GR" sz="1700" dirty="0"/>
              <a:t>Η στίξη είναι ελλιπής και ακανόνιστη.</a:t>
            </a:r>
          </a:p>
          <a:p>
            <a:pPr>
              <a:buClrTx/>
              <a:buSzPct val="100000"/>
              <a:buFont typeface="Arial" panose="020B0604020202020204" pitchFamily="34" charset="0"/>
              <a:buChar char="•"/>
            </a:pPr>
            <a:r>
              <a:rPr lang="el-GR" sz="1700" dirty="0"/>
              <a:t>Το λεξιλόγιο είναι καθημερινό.</a:t>
            </a:r>
          </a:p>
          <a:p>
            <a:pPr>
              <a:buClrTx/>
              <a:buSzPct val="100000"/>
              <a:buFont typeface="Arial" panose="020B0604020202020204" pitchFamily="34" charset="0"/>
              <a:buChar char="•"/>
            </a:pPr>
            <a:r>
              <a:rPr lang="el-GR" sz="1700" dirty="0"/>
              <a:t>Ο τίτλος εγείρει προβληματισμό. Συχνά λείπει.</a:t>
            </a:r>
          </a:p>
          <a:p>
            <a:pPr>
              <a:buClrTx/>
              <a:buSzPct val="100000"/>
              <a:buFont typeface="Arial" panose="020B0604020202020204" pitchFamily="34" charset="0"/>
              <a:buChar char="•"/>
            </a:pPr>
            <a:r>
              <a:rPr lang="el-GR" sz="1700" dirty="0"/>
              <a:t>Αμφισημία και πολυσημία των λέξεων, που σημαίνει ότι οι όροι είναι ανοιχτοί σε πολλές ερμηνείες για τον κάθε αναγνώστη.</a:t>
            </a:r>
          </a:p>
          <a:p>
            <a:pPr>
              <a:buClrTx/>
              <a:buSzPct val="100000"/>
              <a:buFont typeface="Arial" panose="020B0604020202020204" pitchFamily="34" charset="0"/>
              <a:buChar char="•"/>
            </a:pPr>
            <a:r>
              <a:rPr lang="el-GR" sz="1700" dirty="0"/>
              <a:t>Σκοτεινότητα, υπαινικτικότητα και μεταφορικότητα.</a:t>
            </a:r>
          </a:p>
          <a:p>
            <a:pPr>
              <a:buClrTx/>
              <a:buSzPct val="100000"/>
              <a:buFont typeface="Arial" panose="020B0604020202020204" pitchFamily="34" charset="0"/>
              <a:buChar char="•"/>
            </a:pPr>
            <a:r>
              <a:rPr lang="el-GR" sz="1700" dirty="0"/>
              <a:t>Πρωτότυποι συνδυασμοί λέξεων και χρήση συμβόλων.</a:t>
            </a:r>
          </a:p>
          <a:p>
            <a:pPr>
              <a:buClrTx/>
              <a:buSzPct val="100000"/>
              <a:buFont typeface="Arial" panose="020B0604020202020204" pitchFamily="34" charset="0"/>
              <a:buChar char="•"/>
            </a:pPr>
            <a:r>
              <a:rPr lang="el-GR" sz="1700" dirty="0"/>
              <a:t>Εικονοπλαστικός λόγος.</a:t>
            </a:r>
          </a:p>
          <a:p>
            <a:pPr>
              <a:buClrTx/>
              <a:buSzPct val="100000"/>
              <a:buFont typeface="Arial" panose="020B0604020202020204" pitchFamily="34" charset="0"/>
              <a:buChar char="•"/>
            </a:pPr>
            <a:r>
              <a:rPr lang="el-GR" sz="1700" dirty="0"/>
              <a:t>Δραματικότητα και θεατρικότητα.</a:t>
            </a:r>
          </a:p>
          <a:p>
            <a:pPr>
              <a:buClrTx/>
              <a:buSzPct val="100000"/>
              <a:buFont typeface="Arial" panose="020B0604020202020204" pitchFamily="34" charset="0"/>
              <a:buChar char="•"/>
            </a:pPr>
            <a:r>
              <a:rPr lang="el-GR" sz="1700" dirty="0"/>
              <a:t>Το θέμα δεν είναι πάντα εμφανές αλλά υποδηλώνεται.</a:t>
            </a:r>
          </a:p>
          <a:p>
            <a:pPr marL="0" indent="0">
              <a:buNone/>
            </a:pPr>
            <a:endParaRPr lang="el-GR" sz="1800" dirty="0"/>
          </a:p>
        </p:txBody>
      </p:sp>
      <p:pic>
        <p:nvPicPr>
          <p:cNvPr id="4" name="Εγγεγραμμένος ήχος">
            <a:hlinkClick r:id="" action="ppaction://media"/>
            <a:extLst>
              <a:ext uri="{FF2B5EF4-FFF2-40B4-BE49-F238E27FC236}">
                <a16:creationId xmlns:a16="http://schemas.microsoft.com/office/drawing/2014/main" id="{A7A277CA-0BC3-4C39-8315-5B0E31A0556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887200" y="2438400"/>
            <a:ext cx="609600" cy="609600"/>
          </a:xfrm>
          <a:prstGeom prst="rect">
            <a:avLst/>
          </a:prstGeom>
        </p:spPr>
      </p:pic>
    </p:spTree>
    <p:extLst>
      <p:ext uri="{BB962C8B-B14F-4D97-AF65-F5344CB8AC3E}">
        <p14:creationId xmlns:p14="http://schemas.microsoft.com/office/powerpoint/2010/main" val="43490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5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2BFD7195-A52D-436C-87EA-3A36403E4C13}"/>
              </a:ext>
            </a:extLst>
          </p:cNvPr>
          <p:cNvSpPr>
            <a:spLocks noGrp="1"/>
          </p:cNvSpPr>
          <p:nvPr>
            <p:ph idx="1"/>
          </p:nvPr>
        </p:nvSpPr>
        <p:spPr/>
        <p:txBody>
          <a:bodyPr/>
          <a:lstStyle/>
          <a:p>
            <a:endParaRPr lang="el-GR" dirty="0"/>
          </a:p>
          <a:p>
            <a:endParaRPr lang="el-GR" dirty="0"/>
          </a:p>
          <a:p>
            <a:endParaRPr lang="el-GR" dirty="0"/>
          </a:p>
          <a:p>
            <a:pPr marL="0" indent="0" algn="ctr">
              <a:lnSpc>
                <a:spcPct val="150000"/>
              </a:lnSpc>
              <a:spcAft>
                <a:spcPts val="1200"/>
              </a:spcAft>
              <a:buNone/>
            </a:pPr>
            <a:r>
              <a:rPr lang="el-GR" sz="2000" dirty="0"/>
              <a:t>Σας ευχαριστώ για την παρακολούθηση.</a:t>
            </a:r>
            <a:br>
              <a:rPr lang="el-GR" sz="2000" dirty="0"/>
            </a:br>
            <a:r>
              <a:rPr lang="el-GR" sz="2000" i="1" dirty="0"/>
              <a:t>Κώστας </a:t>
            </a:r>
            <a:r>
              <a:rPr lang="el-GR" sz="2000" i="1" dirty="0" err="1"/>
              <a:t>Στεφ</a:t>
            </a:r>
            <a:r>
              <a:rPr lang="el-GR" sz="2000" i="1" dirty="0"/>
              <a:t>. Ιωαννίδης</a:t>
            </a:r>
            <a:endParaRPr lang="el-GR" sz="2000" dirty="0"/>
          </a:p>
        </p:txBody>
      </p:sp>
      <p:pic>
        <p:nvPicPr>
          <p:cNvPr id="4" name="Εγγεγραμμένος ήχος">
            <a:hlinkClick r:id="" action="ppaction://media"/>
            <a:extLst>
              <a:ext uri="{FF2B5EF4-FFF2-40B4-BE49-F238E27FC236}">
                <a16:creationId xmlns:a16="http://schemas.microsoft.com/office/drawing/2014/main" id="{86044BEC-FB6B-44A7-9FEB-4D8E4680DE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128256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42DD8A9-2631-412D-8081-739E785506AE}"/>
              </a:ext>
            </a:extLst>
          </p:cNvPr>
          <p:cNvSpPr>
            <a:spLocks noGrp="1"/>
          </p:cNvSpPr>
          <p:nvPr>
            <p:ph idx="1"/>
          </p:nvPr>
        </p:nvSpPr>
        <p:spPr>
          <a:xfrm>
            <a:off x="457200" y="609600"/>
            <a:ext cx="8229600" cy="5562600"/>
          </a:xfrm>
        </p:spPr>
        <p:txBody>
          <a:bodyPr>
            <a:normAutofit fontScale="25000" lnSpcReduction="20000"/>
          </a:bodyPr>
          <a:lstStyle/>
          <a:p>
            <a:pPr marL="0" indent="0" algn="ctr">
              <a:spcAft>
                <a:spcPts val="1200"/>
              </a:spcAft>
              <a:buNone/>
            </a:pPr>
            <a:r>
              <a:rPr lang="el-GR" sz="7200" b="1" dirty="0"/>
              <a:t>ΚΕΙΜΕΝΙΚΟΙ ΔΕΙΚΤΕΣ</a:t>
            </a:r>
          </a:p>
          <a:p>
            <a:pPr marL="0" indent="0" algn="just">
              <a:spcAft>
                <a:spcPts val="600"/>
              </a:spcAft>
              <a:buNone/>
            </a:pPr>
            <a:r>
              <a:rPr lang="el-GR" sz="7200" dirty="0"/>
              <a:t>Οι κειμενικοί δείκτες βοηθούν τον αναγνώστη να αντιληφθεί τη ροή του λόγου, τη σύνδεση των κειμενικών μερών αλλά και τη μετάβαση από τη μία ενότητα στην άλλη.</a:t>
            </a:r>
          </a:p>
          <a:p>
            <a:pPr marL="0" indent="0" algn="just">
              <a:spcAft>
                <a:spcPts val="600"/>
              </a:spcAft>
              <a:buNone/>
            </a:pPr>
            <a:r>
              <a:rPr lang="el-GR" sz="7200" dirty="0"/>
              <a:t>Μπορεί να είναι:</a:t>
            </a:r>
          </a:p>
          <a:p>
            <a:pPr algn="just">
              <a:spcAft>
                <a:spcPts val="600"/>
              </a:spcAft>
              <a:buClrTx/>
              <a:buSzPct val="100000"/>
              <a:buFont typeface="Arial" panose="020B0604020202020204" pitchFamily="34" charset="0"/>
              <a:buChar char="•"/>
            </a:pPr>
            <a:r>
              <a:rPr lang="el-GR" sz="7200" dirty="0"/>
              <a:t>λέξεις ή φράσεις που δηλώνουν τη συνοχή του κειμένου, όπως η λέξη «Απεναντίας», που αναδεικνύει τη νοηματική σχέση της αντίθεσης ανάμεσα στα κειμενικά μέρη </a:t>
            </a:r>
          </a:p>
          <a:p>
            <a:pPr algn="just">
              <a:spcAft>
                <a:spcPts val="600"/>
              </a:spcAft>
              <a:buClrTx/>
              <a:buSzPct val="100000"/>
              <a:buFont typeface="Arial" panose="020B0604020202020204" pitchFamily="34" charset="0"/>
              <a:buChar char="•"/>
            </a:pPr>
            <a:r>
              <a:rPr lang="el-GR" sz="7200" dirty="0"/>
              <a:t>λέξεις φορτισμένες</a:t>
            </a:r>
            <a:r>
              <a:rPr lang="en-US" sz="7200" dirty="0"/>
              <a:t> </a:t>
            </a:r>
            <a:r>
              <a:rPr lang="el-GR" sz="7200" dirty="0"/>
              <a:t>συγκινησιακά </a:t>
            </a:r>
            <a:r>
              <a:rPr lang="en-US" sz="7200" dirty="0"/>
              <a:t>/</a:t>
            </a:r>
            <a:r>
              <a:rPr lang="el-GR" sz="7200" dirty="0"/>
              <a:t> συναισθηματικά ή αξιακά </a:t>
            </a:r>
            <a:r>
              <a:rPr lang="en-US" sz="7200" dirty="0"/>
              <a:t>/</a:t>
            </a:r>
            <a:r>
              <a:rPr lang="el-GR" sz="7200" dirty="0"/>
              <a:t> ιδεολογικά. </a:t>
            </a:r>
          </a:p>
          <a:p>
            <a:pPr algn="just">
              <a:spcAft>
                <a:spcPts val="600"/>
              </a:spcAft>
              <a:buClrTx/>
              <a:buSzPct val="100000"/>
              <a:buFont typeface="Arial" panose="020B0604020202020204" pitchFamily="34" charset="0"/>
              <a:buChar char="•"/>
            </a:pPr>
            <a:r>
              <a:rPr lang="el-GR" sz="7200" dirty="0"/>
              <a:t>τα ρηματικά πρόσωπα</a:t>
            </a:r>
          </a:p>
          <a:p>
            <a:pPr algn="just">
              <a:spcAft>
                <a:spcPts val="600"/>
              </a:spcAft>
              <a:buClrTx/>
              <a:buSzPct val="100000"/>
              <a:buFont typeface="Arial" panose="020B0604020202020204" pitchFamily="34" charset="0"/>
              <a:buChar char="•"/>
            </a:pPr>
            <a:r>
              <a:rPr lang="el-GR" sz="7200" dirty="0"/>
              <a:t>τα σημεία στίξης</a:t>
            </a:r>
          </a:p>
          <a:p>
            <a:pPr algn="just">
              <a:spcAft>
                <a:spcPts val="600"/>
              </a:spcAft>
              <a:buClrTx/>
              <a:buSzPct val="100000"/>
              <a:buFont typeface="Arial" panose="020B0604020202020204" pitchFamily="34" charset="0"/>
              <a:buChar char="•"/>
            </a:pPr>
            <a:r>
              <a:rPr lang="el-GR" sz="7200" dirty="0"/>
              <a:t>τα σχήματα λόγου, όπως μία μεταφορά, μία προσωποποίηση, μία παρομοίωση</a:t>
            </a:r>
          </a:p>
          <a:p>
            <a:pPr algn="just">
              <a:spcAft>
                <a:spcPts val="600"/>
              </a:spcAft>
              <a:buClrTx/>
              <a:buSzPct val="100000"/>
              <a:buFont typeface="Arial" panose="020B0604020202020204" pitchFamily="34" charset="0"/>
              <a:buChar char="•"/>
            </a:pPr>
            <a:r>
              <a:rPr lang="el-GR" sz="7200" dirty="0"/>
              <a:t>τα εκφραστικά μέσα, όπως η ειρωνεία, η επανάληψη λέξεων ή φράσεων</a:t>
            </a:r>
          </a:p>
          <a:p>
            <a:pPr algn="just">
              <a:buClrTx/>
              <a:buSzPct val="100000"/>
              <a:buFont typeface="Arial" panose="020B0604020202020204" pitchFamily="34" charset="0"/>
              <a:buChar char="•"/>
            </a:pPr>
            <a:r>
              <a:rPr lang="el-GR" sz="7200" dirty="0"/>
              <a:t>οι αφηγηματικοί τρόποι, όπως η αφήγηση, η περιγραφή, ο διάλογος, ο εσωτερικός μονόλογος ή και το σχόλιο του συγγραφέα. </a:t>
            </a:r>
          </a:p>
          <a:p>
            <a:pPr marL="0" indent="0" algn="just">
              <a:buNone/>
            </a:pPr>
            <a:endParaRPr lang="el-GR" sz="7200" dirty="0"/>
          </a:p>
          <a:p>
            <a:pPr marL="0" indent="0" algn="just">
              <a:buNone/>
            </a:pPr>
            <a:endParaRPr lang="el-GR" sz="2400" dirty="0"/>
          </a:p>
          <a:p>
            <a:pPr marL="0" indent="0" algn="just">
              <a:buNone/>
            </a:pPr>
            <a:endParaRPr lang="el-GR" sz="2400" dirty="0"/>
          </a:p>
          <a:p>
            <a:pPr marL="0" indent="0" algn="just">
              <a:buNone/>
            </a:pPr>
            <a:endParaRPr lang="el-GR" sz="2400" dirty="0"/>
          </a:p>
          <a:p>
            <a:pPr marL="0" indent="0" algn="just">
              <a:buNone/>
            </a:pPr>
            <a:r>
              <a:rPr lang="el-GR" sz="2400" dirty="0"/>
              <a:t>  </a:t>
            </a:r>
          </a:p>
        </p:txBody>
      </p:sp>
      <p:pic>
        <p:nvPicPr>
          <p:cNvPr id="2" name="Εγγεγραμμένος ήχος">
            <a:hlinkClick r:id="" action="ppaction://media"/>
            <a:extLst>
              <a:ext uri="{FF2B5EF4-FFF2-40B4-BE49-F238E27FC236}">
                <a16:creationId xmlns:a16="http://schemas.microsoft.com/office/drawing/2014/main" id="{CF0F8C06-09CF-4939-B5BD-BFCE79C9E4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2971800"/>
            <a:ext cx="609600" cy="609600"/>
          </a:xfrm>
          <a:prstGeom prst="rect">
            <a:avLst/>
          </a:prstGeom>
        </p:spPr>
      </p:pic>
    </p:spTree>
    <p:extLst>
      <p:ext uri="{BB962C8B-B14F-4D97-AF65-F5344CB8AC3E}">
        <p14:creationId xmlns:p14="http://schemas.microsoft.com/office/powerpoint/2010/main" val="226552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A3E3794-7ABC-4F0D-9BFF-CE352E436298}"/>
              </a:ext>
            </a:extLst>
          </p:cNvPr>
          <p:cNvSpPr>
            <a:spLocks noGrp="1"/>
          </p:cNvSpPr>
          <p:nvPr>
            <p:ph idx="1"/>
          </p:nvPr>
        </p:nvSpPr>
        <p:spPr>
          <a:xfrm>
            <a:off x="502920" y="685800"/>
            <a:ext cx="7879080" cy="5562600"/>
          </a:xfrm>
        </p:spPr>
        <p:txBody>
          <a:bodyPr>
            <a:normAutofit/>
          </a:bodyPr>
          <a:lstStyle/>
          <a:p>
            <a:pPr algn="just">
              <a:buClrTx/>
              <a:buSzPct val="100000"/>
              <a:buFont typeface="Arial" panose="020B0604020202020204" pitchFamily="34" charset="0"/>
              <a:buChar char="•"/>
            </a:pPr>
            <a:r>
              <a:rPr lang="el-GR" sz="1800" dirty="0"/>
              <a:t>το λεξιλόγιο, καθημερινό - οικείο ή λόγιο - επίσημο </a:t>
            </a:r>
          </a:p>
          <a:p>
            <a:pPr algn="just">
              <a:buClrTx/>
              <a:buSzPct val="100000"/>
              <a:buFont typeface="Arial" panose="020B0604020202020204" pitchFamily="34" charset="0"/>
              <a:buChar char="•"/>
            </a:pPr>
            <a:r>
              <a:rPr lang="el-GR" sz="1800" dirty="0"/>
              <a:t>οι εγκλίσεις, όπως η προστακτική που προσδίδει έναν παραινετικό και διδακτικό τόνο στον λόγο</a:t>
            </a:r>
          </a:p>
          <a:p>
            <a:pPr algn="just">
              <a:buClrTx/>
              <a:buSzPct val="100000"/>
              <a:buFont typeface="Arial" panose="020B0604020202020204" pitchFamily="34" charset="0"/>
              <a:buChar char="•"/>
            </a:pPr>
            <a:r>
              <a:rPr lang="el-GR" sz="1800" dirty="0"/>
              <a:t>ο εικονοπλαστικός λόγος – οι εικόνες</a:t>
            </a:r>
          </a:p>
          <a:p>
            <a:pPr algn="just">
              <a:buClrTx/>
              <a:buSzPct val="100000"/>
              <a:buFont typeface="Arial" panose="020B0604020202020204" pitchFamily="34" charset="0"/>
              <a:buChar char="•"/>
            </a:pPr>
            <a:r>
              <a:rPr lang="el-GR" sz="1800" dirty="0"/>
              <a:t>το ασύνδετο σχήμα, που προσδίδει στον λόγο ένταση και γοργό ρυθμό </a:t>
            </a:r>
          </a:p>
          <a:p>
            <a:pPr algn="just">
              <a:buClrTx/>
              <a:buSzPct val="100000"/>
              <a:buFont typeface="Arial" panose="020B0604020202020204" pitchFamily="34" charset="0"/>
              <a:buChar char="•"/>
            </a:pPr>
            <a:r>
              <a:rPr lang="el-GR" sz="1800" dirty="0"/>
              <a:t>οι τεχνικές της αφήγησης, λ.χ. αν ο τύπος του αφηγητή είναι ομοδιηγητικός ή ετεροδιηγητικός, αν υπάρχει κάποια αναδρομή στο παρελθόν κ.λπ.</a:t>
            </a:r>
          </a:p>
          <a:p>
            <a:pPr algn="just">
              <a:buClrTx/>
              <a:buSzPct val="100000"/>
              <a:buFont typeface="Arial" panose="020B0604020202020204" pitchFamily="34" charset="0"/>
              <a:buChar char="•"/>
            </a:pPr>
            <a:r>
              <a:rPr lang="el-GR" sz="1800" dirty="0"/>
              <a:t>η πλοκή, η δομή, το χτίσιμο και η εξέλιξη της υπόθεσης </a:t>
            </a:r>
          </a:p>
          <a:p>
            <a:pPr algn="just">
              <a:buClrTx/>
              <a:buSzPct val="100000"/>
              <a:buFont typeface="Arial" panose="020B0604020202020204" pitchFamily="34" charset="0"/>
              <a:buChar char="•"/>
            </a:pPr>
            <a:r>
              <a:rPr lang="el-GR" sz="1800" dirty="0"/>
              <a:t>οι σημειωτικές επιλογές, όπως είναι τα κεφαλαία γράμματα, οι υπογραμμίσεις ή και οι παρενθέσεις ως σημείο στίξης </a:t>
            </a:r>
          </a:p>
          <a:p>
            <a:pPr lvl="0" algn="just">
              <a:buClrTx/>
              <a:buSzPct val="100000"/>
              <a:buFont typeface="Arial" panose="020B0604020202020204" pitchFamily="34" charset="0"/>
              <a:buChar char="•"/>
            </a:pPr>
            <a:r>
              <a:rPr lang="el-GR" sz="1800" dirty="0">
                <a:solidFill>
                  <a:prstClr val="black"/>
                </a:solidFill>
              </a:rPr>
              <a:t>λόγια των προσώπων, που μπορεί να δηλώνουν τον χαρακτήρα, τις επιθυμίες, τα κίνητρα, τη συμπεριφορά κ.ά.</a:t>
            </a:r>
            <a:endParaRPr lang="el-GR" sz="1800" dirty="0"/>
          </a:p>
          <a:p>
            <a:endParaRPr lang="el-GR" dirty="0"/>
          </a:p>
        </p:txBody>
      </p:sp>
      <p:pic>
        <p:nvPicPr>
          <p:cNvPr id="4" name="Εγγεγραμμένος ήχος">
            <a:hlinkClick r:id="" action="ppaction://media"/>
            <a:extLst>
              <a:ext uri="{FF2B5EF4-FFF2-40B4-BE49-F238E27FC236}">
                <a16:creationId xmlns:a16="http://schemas.microsoft.com/office/drawing/2014/main" id="{0B862975-A342-412C-9D85-54384F0322A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39892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0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E2F4701-4747-4D6F-A411-A7A5DDA536E2}"/>
              </a:ext>
            </a:extLst>
          </p:cNvPr>
          <p:cNvSpPr>
            <a:spLocks noGrp="1"/>
          </p:cNvSpPr>
          <p:nvPr>
            <p:ph idx="1"/>
          </p:nvPr>
        </p:nvSpPr>
        <p:spPr>
          <a:xfrm>
            <a:off x="533400" y="685800"/>
            <a:ext cx="7924800" cy="5562600"/>
          </a:xfrm>
        </p:spPr>
        <p:txBody>
          <a:bodyPr>
            <a:normAutofit/>
          </a:bodyPr>
          <a:lstStyle/>
          <a:p>
            <a:pPr marL="0" indent="0" algn="ctr">
              <a:spcAft>
                <a:spcPts val="1200"/>
              </a:spcAft>
              <a:buNone/>
            </a:pPr>
            <a:r>
              <a:rPr lang="el-GR" sz="1800" b="1" dirty="0"/>
              <a:t>ΕΡΜΗΝΕΥΤΙΚΟ ΣΧΟΛΙΟ</a:t>
            </a:r>
          </a:p>
          <a:p>
            <a:pPr marL="0" indent="0" algn="just">
              <a:buNone/>
            </a:pPr>
            <a:r>
              <a:rPr lang="el-GR" sz="1800" dirty="0"/>
              <a:t>	Ερμηνευτικό σχόλιο ονομάζουμε την άποψη, το σχόλιο του μαθητή για τη βασική ιδέα και το θέμα του κειμένου, με βάση το πώς ο ίδιος «εισπράττει» και ερμηνεύει το νοηματικό περιεχόμενο του αποσπάσματος. Ωστόσο, ο μαθητής δεν περιορίζεται μόνο στο «τι λέει» το κείμενο, καθώς καλείται να ερμηνεύσει και να εξηγήσει το «τι σημαίνει» για τον ίδιο η θεματική του ποιήματος ή του πεζογραφήματος. Απαραίτητη προϋπόθεση για να φανεί ότι ο μαθητής επικοινωνεί και «συνδιαλέγεται» με τον συγγραφέα είναι να αξιοποιήσει κειμενικούς δείκτες που προκύπτουν από το κείμενο, κάνοντας και τις αντίστοιχες παραπομπές σ’ αυτό. Καλό είναι, στο ερμηνευτικό σχόλιο, να εμβαθύνουμε στα νοήματα του κειμένου, στηρίζοντας και τεκμηριώνοντας την άποψή μας. Δεν ξεχνάμε ότι απαιτείται στην αρχή να θέσουμε το νοηματικό κέντρο, το θέμα του κειμένου και στο τέλος να συνοψίσουμε με μία τελική διαπίστωση που μπορεί να έχει αναφορά και στη σύγχρονη πραγματικότητα.</a:t>
            </a:r>
          </a:p>
        </p:txBody>
      </p:sp>
      <p:pic>
        <p:nvPicPr>
          <p:cNvPr id="2" name="Εγγεγραμμένος ήχος">
            <a:hlinkClick r:id="" action="ppaction://media"/>
            <a:extLst>
              <a:ext uri="{FF2B5EF4-FFF2-40B4-BE49-F238E27FC236}">
                <a16:creationId xmlns:a16="http://schemas.microsoft.com/office/drawing/2014/main" id="{0D84113D-EE2C-439C-914D-2085392C8C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63200" y="3810000"/>
            <a:ext cx="609600" cy="609600"/>
          </a:xfrm>
          <a:prstGeom prst="rect">
            <a:avLst/>
          </a:prstGeom>
        </p:spPr>
      </p:pic>
    </p:spTree>
    <p:extLst>
      <p:ext uri="{BB962C8B-B14F-4D97-AF65-F5344CB8AC3E}">
        <p14:creationId xmlns:p14="http://schemas.microsoft.com/office/powerpoint/2010/main" val="343910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C1C84678-814C-4078-984D-0146CCF930D8}"/>
              </a:ext>
            </a:extLst>
          </p:cNvPr>
          <p:cNvSpPr>
            <a:spLocks noGrp="1"/>
          </p:cNvSpPr>
          <p:nvPr>
            <p:ph idx="1"/>
          </p:nvPr>
        </p:nvSpPr>
        <p:spPr>
          <a:xfrm>
            <a:off x="533400" y="914400"/>
            <a:ext cx="7924800" cy="5181600"/>
          </a:xfrm>
        </p:spPr>
        <p:txBody>
          <a:bodyPr>
            <a:normAutofit/>
          </a:bodyPr>
          <a:lstStyle/>
          <a:p>
            <a:pPr marL="0" lvl="2" indent="0" algn="ctr">
              <a:spcAft>
                <a:spcPts val="1200"/>
              </a:spcAft>
              <a:buNone/>
            </a:pPr>
            <a:r>
              <a:rPr lang="el-GR" sz="1800" b="1" dirty="0"/>
              <a:t>ΑΦΗΓΗΜΑΤΙΚΕΣ ΤΕΧΝΙΚΕΣ</a:t>
            </a:r>
          </a:p>
          <a:p>
            <a:pPr marL="144000" lvl="2" algn="just">
              <a:spcAft>
                <a:spcPts val="600"/>
              </a:spcAft>
              <a:buClrTx/>
              <a:buSzPct val="111000"/>
            </a:pPr>
            <a:r>
              <a:rPr lang="el-GR" sz="1800" dirty="0"/>
              <a:t>Είναι οι τεχνικές που χρησιμοποιεί ένας συγγραφέας, προκειμένου να δώσει σε μια ιστορία τη μορφή της αφήγησης. Ας έχουμε υπόψη ότι ο αφηγητής μπορεί να μην είναι ο συγγραφέας, καθότι ο συγγραφέας είναι πρόσωπο εξωκειμενικό και πραγματικό, ενώ ο αφηγητής είναι πρόσωπο κειμενικό, που αφηγείται την ιστορία κατ’ ανάθεση του συγγραφέα. </a:t>
            </a:r>
          </a:p>
          <a:p>
            <a:pPr marL="144000" lvl="2" algn="just">
              <a:spcAft>
                <a:spcPts val="600"/>
              </a:spcAft>
              <a:buClrTx/>
              <a:buSzPct val="111000"/>
            </a:pPr>
            <a:r>
              <a:rPr lang="el-GR" sz="1800" dirty="0"/>
              <a:t>Ο ΑΦΗΓΗΤΗΣ</a:t>
            </a:r>
          </a:p>
          <a:p>
            <a:pPr marL="0" lvl="2" indent="0" algn="just">
              <a:spcAft>
                <a:spcPts val="600"/>
              </a:spcAft>
              <a:buClrTx/>
              <a:buSzPct val="111000"/>
              <a:buNone/>
            </a:pPr>
            <a:r>
              <a:rPr lang="el-GR" sz="1800" dirty="0"/>
              <a:t>Ο αφηγητής που ξέρει τα πάντα για την ιστορία και τα πρόσωπα είναι ο </a:t>
            </a:r>
            <a:r>
              <a:rPr lang="el-GR" sz="1800" b="1" dirty="0"/>
              <a:t>παντογνώστης</a:t>
            </a:r>
            <a:r>
              <a:rPr lang="el-GR" sz="1800" dirty="0"/>
              <a:t> αφηγητής και αφηγείται σε τρίτο πρόσωπο. Δεν μετέχει στην ιστορία και λέγεται </a:t>
            </a:r>
            <a:r>
              <a:rPr lang="el-GR" sz="1800" b="1" dirty="0"/>
              <a:t>ετεροδιηγητικός</a:t>
            </a:r>
            <a:r>
              <a:rPr lang="el-GR" sz="1800" dirty="0"/>
              <a:t>.</a:t>
            </a:r>
          </a:p>
          <a:p>
            <a:pPr lvl="2"/>
            <a:endParaRPr lang="el-GR" dirty="0"/>
          </a:p>
        </p:txBody>
      </p:sp>
      <p:pic>
        <p:nvPicPr>
          <p:cNvPr id="4" name="Εγγεγραμμένος ήχος">
            <a:hlinkClick r:id="" action="ppaction://media"/>
            <a:extLst>
              <a:ext uri="{FF2B5EF4-FFF2-40B4-BE49-F238E27FC236}">
                <a16:creationId xmlns:a16="http://schemas.microsoft.com/office/drawing/2014/main" id="{38808366-3F71-4225-8D8A-A151C8EE341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261694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0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EB6FF5C-FB82-43C6-8472-74297C20E323}"/>
              </a:ext>
            </a:extLst>
          </p:cNvPr>
          <p:cNvSpPr>
            <a:spLocks noGrp="1"/>
          </p:cNvSpPr>
          <p:nvPr>
            <p:ph idx="1"/>
          </p:nvPr>
        </p:nvSpPr>
        <p:spPr>
          <a:xfrm>
            <a:off x="502920" y="649357"/>
            <a:ext cx="7879080" cy="5294243"/>
          </a:xfrm>
        </p:spPr>
        <p:txBody>
          <a:bodyPr>
            <a:normAutofit/>
          </a:bodyPr>
          <a:lstStyle/>
          <a:p>
            <a:pPr marL="144000" lvl="2" algn="just">
              <a:spcAft>
                <a:spcPts val="600"/>
              </a:spcAft>
              <a:buClrTx/>
              <a:buSzPct val="111000"/>
            </a:pPr>
            <a:r>
              <a:rPr lang="el-GR" sz="1800" dirty="0"/>
              <a:t>Ο αφηγητής μπορεί να μετέχει στην ιστορία και να αφηγείται αυτά που ξέρει, είδε ή άκουσε. Μπορεί να είναι ένας από τους ήρωες ή να αφηγείται πράγματα που του συνέβησαν. Αυτός ο αφηγητής λέγεται </a:t>
            </a:r>
            <a:r>
              <a:rPr lang="el-GR" sz="1800" b="1" dirty="0"/>
              <a:t>ομοδιηγητικός</a:t>
            </a:r>
            <a:r>
              <a:rPr lang="el-GR" sz="1800" dirty="0"/>
              <a:t> και, αν λέει τη δική του ιστορία και είναι πρωταγωνιστής, λέγεται </a:t>
            </a:r>
            <a:r>
              <a:rPr lang="el-GR" sz="1800" b="1" dirty="0"/>
              <a:t>αυτοδιηγητικός</a:t>
            </a:r>
            <a:r>
              <a:rPr lang="el-GR" sz="1800" dirty="0"/>
              <a:t>.</a:t>
            </a:r>
          </a:p>
          <a:p>
            <a:pPr marL="144000" lvl="2" algn="just">
              <a:spcAft>
                <a:spcPts val="600"/>
              </a:spcAft>
              <a:buClrTx/>
              <a:buSzPct val="111000"/>
            </a:pPr>
            <a:r>
              <a:rPr lang="el-GR" sz="1800" dirty="0"/>
              <a:t>Η αφήγηση δεν ακολουθεί πάντοτε τη σειρά των γεγονότων, όπως αυτά συνέβησαν στην ιστορία. Όταν διακόπτεται η ευθύγραμμη σειρά των γεγονότων της ιστορίας και υπάρχει αναδρομή στο παρελθόν, τότε έχουμε </a:t>
            </a:r>
            <a:r>
              <a:rPr lang="el-GR" sz="1800" b="1" dirty="0"/>
              <a:t>αναδρομική αφήγηση-ανάληψη</a:t>
            </a:r>
            <a:r>
              <a:rPr lang="el-GR" sz="1800" dirty="0"/>
              <a:t>. Όταν αναφέρονται γεγονότα που θα συμβούν στο μέλλον, τότε έχουμε </a:t>
            </a:r>
            <a:r>
              <a:rPr lang="el-GR" sz="1800" b="1" dirty="0"/>
              <a:t>προδρομική αφήγηση-πρόληψη</a:t>
            </a:r>
            <a:r>
              <a:rPr lang="el-GR" sz="1800" dirty="0"/>
              <a:t>. Όταν η αφήγηση αρχίζει από το μέσο της ιστορίας τότε έχουμε </a:t>
            </a:r>
            <a:r>
              <a:rPr lang="el-GR" sz="1800" b="1" dirty="0"/>
              <a:t>in </a:t>
            </a:r>
            <a:r>
              <a:rPr lang="el-GR" sz="1800" b="1" dirty="0" err="1"/>
              <a:t>medias</a:t>
            </a:r>
            <a:r>
              <a:rPr lang="el-GR" sz="1800" b="1" dirty="0"/>
              <a:t> </a:t>
            </a:r>
            <a:r>
              <a:rPr lang="el-GR" sz="1800" b="1" dirty="0" err="1"/>
              <a:t>res</a:t>
            </a:r>
            <a:r>
              <a:rPr lang="el-GR" sz="1800" dirty="0"/>
              <a:t>.</a:t>
            </a:r>
          </a:p>
        </p:txBody>
      </p:sp>
      <p:pic>
        <p:nvPicPr>
          <p:cNvPr id="4" name="Εγγεγραμμένος ήχος">
            <a:hlinkClick r:id="" action="ppaction://media"/>
            <a:extLst>
              <a:ext uri="{FF2B5EF4-FFF2-40B4-BE49-F238E27FC236}">
                <a16:creationId xmlns:a16="http://schemas.microsoft.com/office/drawing/2014/main" id="{8F0A2F1C-4220-4754-89C0-5943CE4BA9F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3662359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D0ABCF41-50B5-45BC-8B89-BE71894B60A7}"/>
              </a:ext>
            </a:extLst>
          </p:cNvPr>
          <p:cNvSpPr>
            <a:spLocks noGrp="1"/>
          </p:cNvSpPr>
          <p:nvPr>
            <p:ph idx="1"/>
          </p:nvPr>
        </p:nvSpPr>
        <p:spPr>
          <a:xfrm>
            <a:off x="381000" y="533400"/>
            <a:ext cx="8077200" cy="5715000"/>
          </a:xfrm>
        </p:spPr>
        <p:txBody>
          <a:bodyPr>
            <a:normAutofit/>
          </a:bodyPr>
          <a:lstStyle/>
          <a:p>
            <a:pPr marL="603504" lvl="2" indent="0">
              <a:buNone/>
            </a:pPr>
            <a:r>
              <a:rPr lang="el-GR" sz="1800" b="1" dirty="0"/>
              <a:t>Ο ΧΡΟΝΟΣ</a:t>
            </a:r>
          </a:p>
          <a:p>
            <a:pPr algn="just">
              <a:spcAft>
                <a:spcPts val="1200"/>
              </a:spcAft>
            </a:pPr>
            <a:r>
              <a:rPr lang="el-GR" sz="1800" dirty="0"/>
              <a:t>Κάποιες φορές η διάρκεια της ιστορίας δεν συμπίπτει με τη διάρκεια της αφήγησης. </a:t>
            </a:r>
            <a:r>
              <a:rPr lang="el-GR" sz="1800" b="1" dirty="0"/>
              <a:t>Επιβράδυνση: </a:t>
            </a:r>
            <a:r>
              <a:rPr lang="el-GR" sz="1800" dirty="0"/>
              <a:t>Όταν ο χρόνος της αφήγησης είναι μεγαλύτερος από τον χρόνο της ιστορίας, καθώς ο αφηγητής καθυστερεί την εξέλιξη της υπόθεσης με περιγραφές ή σχόλια. </a:t>
            </a:r>
            <a:r>
              <a:rPr lang="el-GR" sz="1800" b="1" dirty="0"/>
              <a:t>Επιτάχυνση: </a:t>
            </a:r>
            <a:r>
              <a:rPr lang="el-GR" sz="1800" dirty="0"/>
              <a:t>Όταν ο χρόνος της αφήγησης είναι μικρότερος από τον χρόνο της ιστορίας, καθώς ο αφηγητής με περιλήψεις και ελλείψεις επιταχύνει και επισπεύδει την εξέλιξη των γεγονότων.</a:t>
            </a:r>
          </a:p>
          <a:p>
            <a:pPr marL="603504" lvl="2" indent="0">
              <a:spcBef>
                <a:spcPts val="600"/>
              </a:spcBef>
              <a:buNone/>
            </a:pPr>
            <a:r>
              <a:rPr lang="el-GR" sz="1800" b="1" dirty="0"/>
              <a:t>Η ΕΣΤΙΑΣΗ</a:t>
            </a:r>
          </a:p>
          <a:p>
            <a:pPr algn="just"/>
            <a:r>
              <a:rPr lang="el-GR" sz="1800" dirty="0"/>
              <a:t>Ο αφηγητής παρουσιάζει τα γεγονότα με συγκεκριμένη εστίαση κάθε φορά, βλέποντας τα πράγματα από μία συγκεκριμένη οπτική γωνία. Όταν ο αφηγητής είναι ετεροδιηγητικός, παντογνώστης, δηλ.</a:t>
            </a:r>
            <a:r>
              <a:rPr lang="el-GR" sz="1800" b="1" dirty="0"/>
              <a:t> </a:t>
            </a:r>
            <a:r>
              <a:rPr lang="el-GR" sz="1800" dirty="0"/>
              <a:t>ξέρει περισσότερα από τους ήρωες της αφήγησης, η </a:t>
            </a:r>
            <a:r>
              <a:rPr lang="el-GR" sz="1800" b="1" dirty="0"/>
              <a:t>εστίαση</a:t>
            </a:r>
            <a:r>
              <a:rPr lang="el-GR" sz="1800" dirty="0"/>
              <a:t> είναι </a:t>
            </a:r>
            <a:r>
              <a:rPr lang="el-GR" sz="1800" b="1" dirty="0"/>
              <a:t>μηδενική</a:t>
            </a:r>
            <a:r>
              <a:rPr lang="el-GR" sz="1800" dirty="0"/>
              <a:t>, ενώ όταν ο αφηγητής είναι ομοδιηγητικός και ξέρει όσα και ένας ήρωας της αφήγησης, η </a:t>
            </a:r>
            <a:r>
              <a:rPr lang="el-GR" sz="1800" b="1" dirty="0"/>
              <a:t>εστίαση</a:t>
            </a:r>
            <a:r>
              <a:rPr lang="el-GR" sz="1800" dirty="0"/>
              <a:t> είναι </a:t>
            </a:r>
            <a:r>
              <a:rPr lang="el-GR" sz="1800" b="1" dirty="0"/>
              <a:t>εσωτερική</a:t>
            </a:r>
            <a:r>
              <a:rPr lang="el-GR" sz="1800" dirty="0"/>
              <a:t>.</a:t>
            </a:r>
          </a:p>
          <a:p>
            <a:pPr marL="0" indent="0">
              <a:buNone/>
            </a:pPr>
            <a:endParaRPr lang="el-GR" sz="2000" dirty="0"/>
          </a:p>
        </p:txBody>
      </p:sp>
      <p:pic>
        <p:nvPicPr>
          <p:cNvPr id="4" name="Εγγεγραμμένος ήχος">
            <a:hlinkClick r:id="" action="ppaction://media"/>
            <a:extLst>
              <a:ext uri="{FF2B5EF4-FFF2-40B4-BE49-F238E27FC236}">
                <a16:creationId xmlns:a16="http://schemas.microsoft.com/office/drawing/2014/main" id="{57F9C4AE-B449-40DC-AB4D-0F869AD93F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4590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9D518629-A8F9-4FC2-834D-99F7F60A4739}"/>
              </a:ext>
            </a:extLst>
          </p:cNvPr>
          <p:cNvSpPr>
            <a:spLocks noGrp="1"/>
          </p:cNvSpPr>
          <p:nvPr>
            <p:ph idx="1"/>
          </p:nvPr>
        </p:nvSpPr>
        <p:spPr>
          <a:xfrm>
            <a:off x="533400" y="685800"/>
            <a:ext cx="7848600" cy="5486400"/>
          </a:xfrm>
        </p:spPr>
        <p:txBody>
          <a:bodyPr>
            <a:normAutofit/>
          </a:bodyPr>
          <a:lstStyle/>
          <a:p>
            <a:pPr marL="0" indent="0" algn="ctr">
              <a:spcAft>
                <a:spcPts val="1200"/>
              </a:spcAft>
              <a:buNone/>
            </a:pPr>
            <a:r>
              <a:rPr lang="el-GR" sz="1800" b="1" dirty="0"/>
              <a:t>ΕΙΔΗ ΑΦΗΓΗΜΑΤΙΚΗΣ ΠΕΖΟΓΡΑΦΙΑΣ</a:t>
            </a:r>
          </a:p>
          <a:p>
            <a:pPr marL="0" indent="0" algn="ctr">
              <a:spcAft>
                <a:spcPts val="600"/>
              </a:spcAft>
              <a:buNone/>
            </a:pPr>
            <a:r>
              <a:rPr lang="el-GR" sz="1800" b="1" dirty="0"/>
              <a:t>Διήγημα</a:t>
            </a:r>
          </a:p>
          <a:p>
            <a:pPr algn="just"/>
            <a:r>
              <a:rPr lang="el-GR" sz="1800" dirty="0"/>
              <a:t>Έχει σύντομη αφήγηση.</a:t>
            </a:r>
          </a:p>
          <a:p>
            <a:pPr algn="just"/>
            <a:r>
              <a:rPr lang="el-GR" sz="1800" dirty="0"/>
              <a:t>Χαρακτηρίζεται από τη λιτότητα και πυκνότητα στη γλώσσα και στο περιεχόμενο.</a:t>
            </a:r>
          </a:p>
          <a:p>
            <a:pPr algn="just"/>
            <a:r>
              <a:rPr lang="el-GR" sz="1800" dirty="0"/>
              <a:t>Η ιστορία που αφηγείται ένα διήγημα επικεντρώνεται γύρω από ένα βασικό γεγονός, με έναν κεντρικό ήρωα.</a:t>
            </a:r>
          </a:p>
          <a:p>
            <a:pPr algn="just"/>
            <a:r>
              <a:rPr lang="el-GR" sz="1800" dirty="0"/>
              <a:t>Μπορεί το διήγημα να περιλαμβάνει και κάποια δευτερεύοντα πρόσωπα ή επεισόδια που φωτίζουν το βασικό γεγονός ή συμπληρώνουν την ψυχογραφία του πρωταγωνιστή.</a:t>
            </a:r>
          </a:p>
          <a:p>
            <a:pPr marL="0" indent="0" algn="ctr">
              <a:spcBef>
                <a:spcPts val="1800"/>
              </a:spcBef>
              <a:buNone/>
            </a:pPr>
            <a:r>
              <a:rPr lang="el-GR" sz="1800" b="1" dirty="0"/>
              <a:t>Μυθιστόρημα</a:t>
            </a:r>
          </a:p>
          <a:p>
            <a:pPr algn="just"/>
            <a:r>
              <a:rPr lang="el-GR" sz="1800" dirty="0"/>
              <a:t>Έχει εκτεταμένη αφήγηση.</a:t>
            </a:r>
          </a:p>
          <a:p>
            <a:pPr algn="just"/>
            <a:r>
              <a:rPr lang="el-GR" sz="1800" dirty="0"/>
              <a:t>Η αφήγηση είναι πολυπρόσωπη, οπότε η ύπαρξη πολλών προσώπων και χαρακτήρων δημιουργεί συχνές και έντονες συγκρούσεις.</a:t>
            </a:r>
          </a:p>
          <a:p>
            <a:pPr algn="just"/>
            <a:endParaRPr lang="el-GR" sz="1800" dirty="0"/>
          </a:p>
          <a:p>
            <a:pPr algn="just"/>
            <a:endParaRPr lang="el-GR" sz="1400" dirty="0"/>
          </a:p>
          <a:p>
            <a:pPr algn="just"/>
            <a:endParaRPr lang="el-GR" sz="2000" dirty="0"/>
          </a:p>
        </p:txBody>
      </p:sp>
      <p:pic>
        <p:nvPicPr>
          <p:cNvPr id="4" name="Εγγεγραμμένος ήχος">
            <a:hlinkClick r:id="" action="ppaction://media"/>
            <a:extLst>
              <a:ext uri="{FF2B5EF4-FFF2-40B4-BE49-F238E27FC236}">
                <a16:creationId xmlns:a16="http://schemas.microsoft.com/office/drawing/2014/main" id="{635E56B3-34EE-4FFA-8AA5-BD3D53FFE5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32026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5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BAF5D10-C5FF-496A-A3D8-8C1ADC6D4737}"/>
              </a:ext>
            </a:extLst>
          </p:cNvPr>
          <p:cNvSpPr>
            <a:spLocks noGrp="1"/>
          </p:cNvSpPr>
          <p:nvPr>
            <p:ph idx="1"/>
          </p:nvPr>
        </p:nvSpPr>
        <p:spPr>
          <a:xfrm>
            <a:off x="381000" y="609600"/>
            <a:ext cx="8153400" cy="5410200"/>
          </a:xfrm>
        </p:spPr>
        <p:txBody>
          <a:bodyPr>
            <a:normAutofit/>
          </a:bodyPr>
          <a:lstStyle/>
          <a:p>
            <a:pPr algn="just"/>
            <a:r>
              <a:rPr lang="el-GR" sz="1800" dirty="0"/>
              <a:t>Η υπόθεση αναπτύσσεται σε πολλά επίπεδα χώρου και χρόνου, όπου μπορεί η αφήγηση να ξεκινήσει από το παρόν, έπειτα να γίνει αναδρομή στο παρελθόν και στο τέλος να επανέλθει στο παρόν.</a:t>
            </a:r>
          </a:p>
          <a:p>
            <a:pPr algn="just"/>
            <a:r>
              <a:rPr lang="el-GR" sz="1800" dirty="0"/>
              <a:t>Ο μυθιστοριογράφος αφορμάται από στοιχεία της ιστορικής ή της τρέχουσας πραγματικότητας, από τα βιώματά του και τις προσωπικές του εμπειρίες, αλλά όλα αυτά τα μεταπλάθει με τη δύναμη της μυθοπλαστικής και δημιουργικής του φαντασίας.</a:t>
            </a:r>
          </a:p>
          <a:p>
            <a:pPr marL="0" indent="0" algn="ctr">
              <a:spcBef>
                <a:spcPts val="1800"/>
              </a:spcBef>
              <a:buNone/>
            </a:pPr>
            <a:r>
              <a:rPr lang="el-GR" sz="1800" b="1" dirty="0"/>
              <a:t>Νουβέλα</a:t>
            </a:r>
          </a:p>
          <a:p>
            <a:pPr algn="just"/>
            <a:r>
              <a:rPr lang="el-GR" sz="1800" dirty="0"/>
              <a:t>Η νουβέλα σε έκταση τοποθετείται ανάμεσα στο διήγημα και το μυθιστόρημα.</a:t>
            </a:r>
          </a:p>
          <a:p>
            <a:pPr algn="just"/>
            <a:r>
              <a:rPr lang="el-GR" sz="1800" dirty="0"/>
              <a:t>Εξιστορεί γεγονότα της εποχής κατά την οποία γράφτηκε και ο συγγραφέας ρίχνει το βάρος στην ψυχογράφηση και ηθογράφηση των χαρακτήρων, χωρίς να εμβαθύνει στην πλοκή και τα επεισόδια που αφηγείται.</a:t>
            </a:r>
          </a:p>
          <a:p>
            <a:pPr marL="0" indent="0">
              <a:buNone/>
            </a:pPr>
            <a:endParaRPr lang="el-GR" dirty="0"/>
          </a:p>
        </p:txBody>
      </p:sp>
      <p:pic>
        <p:nvPicPr>
          <p:cNvPr id="4" name="Εγγεγραμμένος ήχος">
            <a:hlinkClick r:id="" action="ppaction://media"/>
            <a:extLst>
              <a:ext uri="{FF2B5EF4-FFF2-40B4-BE49-F238E27FC236}">
                <a16:creationId xmlns:a16="http://schemas.microsoft.com/office/drawing/2014/main" id="{CBDC282A-996D-4E5C-B822-7D8AF2C632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3124200"/>
            <a:ext cx="609600" cy="609600"/>
          </a:xfrm>
          <a:prstGeom prst="rect">
            <a:avLst/>
          </a:prstGeom>
        </p:spPr>
      </p:pic>
    </p:spTree>
    <p:extLst>
      <p:ext uri="{BB962C8B-B14F-4D97-AF65-F5344CB8AC3E}">
        <p14:creationId xmlns:p14="http://schemas.microsoft.com/office/powerpoint/2010/main" val="141603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spect">
  <a:themeElements>
    <a:clrScheme name="Aspect">
      <a:dk1>
        <a:sysClr val="windowText" lastClr="000000"/>
      </a:dk1>
      <a:lt1>
        <a:sysClr val="window" lastClr="FFFFFF"/>
      </a:lt1>
      <a:dk2>
        <a:srgbClr val="323232"/>
      </a:dk2>
      <a:lt2>
        <a:srgbClr val="E3DED1"/>
      </a:lt2>
      <a:accent1>
        <a:srgbClr val="F07F09"/>
      </a:accent1>
      <a:accent2>
        <a:srgbClr val="9F2936"/>
      </a:accent2>
      <a:accent3>
        <a:srgbClr val="1B587C"/>
      </a:accent3>
      <a:accent4>
        <a:srgbClr val="4E8542"/>
      </a:accent4>
      <a:accent5>
        <a:srgbClr val="604878"/>
      </a:accent5>
      <a:accent6>
        <a:srgbClr val="C19859"/>
      </a:accent6>
      <a:hlink>
        <a:srgbClr val="6B9F25"/>
      </a:hlink>
      <a:folHlink>
        <a:srgbClr val="B26B0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35000"/>
                <a:satMod val="150000"/>
              </a:schemeClr>
            </a:gs>
            <a:gs pos="45000">
              <a:schemeClr val="phClr">
                <a:shade val="68000"/>
                <a:satMod val="155000"/>
              </a:schemeClr>
            </a:gs>
            <a:gs pos="100000">
              <a:schemeClr val="phClr">
                <a:tint val="70000"/>
                <a:satMod val="175000"/>
              </a:schemeClr>
            </a:gs>
          </a:gsLst>
          <a:lin ang="16200000" scaled="0"/>
        </a:gradFill>
        <a:blipFill>
          <a:blip xmlns:r="http://schemas.openxmlformats.org/officeDocument/2006/relationships" r:embed="rId1">
            <a:duotone>
              <a:schemeClr val="phClr">
                <a:shade val="800"/>
                <a:satMod val="150000"/>
              </a:schemeClr>
              <a:schemeClr val="phClr">
                <a:tint val="80000"/>
                <a:satMod val="150000"/>
              </a:schemeClr>
            </a:duotone>
          </a:blip>
          <a:tile tx="0" ty="0" sx="75000" sy="75000" flip="none" algn="tl"/>
        </a:blip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Aspect</Template>
  <TotalTime>803</TotalTime>
  <Words>1127</Words>
  <Application>Microsoft Office PowerPoint</Application>
  <PresentationFormat>Προβολή στην οθόνη (4:3)</PresentationFormat>
  <Paragraphs>69</Paragraphs>
  <Slides>11</Slides>
  <Notes>0</Notes>
  <HiddenSlides>0</HiddenSlides>
  <MMClips>11</MMClips>
  <ScaleCrop>false</ScaleCrop>
  <HeadingPairs>
    <vt:vector size="6" baseType="variant">
      <vt:variant>
        <vt:lpstr>Γραμματοσειρές που χρησιμοποιούνται</vt:lpstr>
      </vt:variant>
      <vt:variant>
        <vt:i4>4</vt:i4>
      </vt:variant>
      <vt:variant>
        <vt:lpstr>Θέμα</vt:lpstr>
      </vt:variant>
      <vt:variant>
        <vt:i4>1</vt:i4>
      </vt:variant>
      <vt:variant>
        <vt:lpstr>Τίτλοι διαφανειών</vt:lpstr>
      </vt:variant>
      <vt:variant>
        <vt:i4>11</vt:i4>
      </vt:variant>
    </vt:vector>
  </HeadingPairs>
  <TitlesOfParts>
    <vt:vector size="16" baseType="lpstr">
      <vt:lpstr>Arial</vt:lpstr>
      <vt:lpstr>Calibri</vt:lpstr>
      <vt:lpstr>Verdana</vt:lpstr>
      <vt:lpstr>Wingdings 2</vt:lpstr>
      <vt:lpstr>Aspect</vt:lpstr>
      <vt:lpstr>Νεοελληνική Λογοτεχνία</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Μαθημα Ιστορία</dc:title>
  <dc:creator>popi rigo</dc:creator>
  <cp:lastModifiedBy>maria kampouri</cp:lastModifiedBy>
  <cp:revision>92</cp:revision>
  <dcterms:created xsi:type="dcterms:W3CDTF">2020-03-12T18:09:25Z</dcterms:created>
  <dcterms:modified xsi:type="dcterms:W3CDTF">2020-03-17T14:33:59Z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CEBD27D8-1F57-4BEA-AAA1-7D89E88E1104</vt:lpwstr>
  </property>
  <property fmtid="{D5CDD505-2E9C-101B-9397-08002B2CF9AE}" pid="3" name="ArticulatePath">
    <vt:lpwstr>Presentation1</vt:lpwstr>
  </property>
</Properties>
</file>