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3"/>
  </p:notesMasterIdLst>
  <p:sldIdLst>
    <p:sldId id="256" r:id="rId2"/>
    <p:sldId id="257" r:id="rId3"/>
    <p:sldId id="258" r:id="rId4"/>
    <p:sldId id="259" r:id="rId5"/>
    <p:sldId id="260" r:id="rId6"/>
    <p:sldId id="266" r:id="rId7"/>
    <p:sldId id="261" r:id="rId8"/>
    <p:sldId id="265" r:id="rId9"/>
    <p:sldId id="262" r:id="rId10"/>
    <p:sldId id="263" r:id="rId11"/>
    <p:sldId id="264"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069BA-AF4F-4775-B1E0-EE911D22E5F1}" type="datetimeFigureOut">
              <a:rPr lang="el-GR" smtClean="0"/>
              <a:t>21/2/2021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CBC7A-B532-46D4-97C9-1B9876AD50BB}" type="slidenum">
              <a:rPr lang="el-GR" smtClean="0"/>
              <a:t>‹#›</a:t>
            </a:fld>
            <a:endParaRPr lang="el-GR"/>
          </a:p>
        </p:txBody>
      </p:sp>
    </p:spTree>
    <p:extLst>
      <p:ext uri="{BB962C8B-B14F-4D97-AF65-F5344CB8AC3E}">
        <p14:creationId xmlns:p14="http://schemas.microsoft.com/office/powerpoint/2010/main" val="55456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92CBC7A-B532-46D4-97C9-1B9876AD50BB}" type="slidenum">
              <a:rPr lang="el-GR" smtClean="0"/>
              <a:t>7</a:t>
            </a:fld>
            <a:endParaRPr lang="el-GR"/>
          </a:p>
        </p:txBody>
      </p:sp>
    </p:spTree>
    <p:extLst>
      <p:ext uri="{BB962C8B-B14F-4D97-AF65-F5344CB8AC3E}">
        <p14:creationId xmlns:p14="http://schemas.microsoft.com/office/powerpoint/2010/main" val="117481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650614-5D90-42D6-86A2-EB446EDF51CA}" type="datetimeFigureOut">
              <a:rPr lang="el-GR" smtClean="0"/>
              <a:t>21/2/2021</a:t>
            </a:fld>
            <a:endParaRPr lang="el-GR"/>
          </a:p>
        </p:txBody>
      </p:sp>
      <p:sp>
        <p:nvSpPr>
          <p:cNvPr id="16" name="Slide Number Placeholder 15"/>
          <p:cNvSpPr>
            <a:spLocks noGrp="1"/>
          </p:cNvSpPr>
          <p:nvPr>
            <p:ph type="sldNum" sz="quarter" idx="11"/>
          </p:nvPr>
        </p:nvSpPr>
        <p:spPr/>
        <p:txBody>
          <a:bodyPr/>
          <a:lstStyle/>
          <a:p>
            <a:fld id="{1DE8232E-134E-49B6-AE43-037A50C81213}"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650614-5D90-42D6-86A2-EB446EDF51CA}" type="datetimeFigureOut">
              <a:rPr lang="el-GR" smtClean="0"/>
              <a:t>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E8232E-134E-49B6-AE43-037A50C8121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650614-5D90-42D6-86A2-EB446EDF51CA}" type="datetimeFigureOut">
              <a:rPr lang="el-GR" smtClean="0"/>
              <a:t>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E8232E-134E-49B6-AE43-037A50C8121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8650614-5D90-42D6-86A2-EB446EDF51CA}" type="datetimeFigureOut">
              <a:rPr lang="el-GR" smtClean="0"/>
              <a:t>21/2/2021</a:t>
            </a:fld>
            <a:endParaRPr lang="el-GR"/>
          </a:p>
        </p:txBody>
      </p:sp>
      <p:sp>
        <p:nvSpPr>
          <p:cNvPr id="15" name="Slide Number Placeholder 14"/>
          <p:cNvSpPr>
            <a:spLocks noGrp="1"/>
          </p:cNvSpPr>
          <p:nvPr>
            <p:ph type="sldNum" sz="quarter" idx="15"/>
          </p:nvPr>
        </p:nvSpPr>
        <p:spPr/>
        <p:txBody>
          <a:bodyPr/>
          <a:lstStyle>
            <a:lvl1pPr algn="ctr">
              <a:defRPr/>
            </a:lvl1pPr>
          </a:lstStyle>
          <a:p>
            <a:fld id="{1DE8232E-134E-49B6-AE43-037A50C81213}" type="slidenum">
              <a:rPr lang="el-GR" smtClean="0"/>
              <a:t>‹#›</a:t>
            </a:fld>
            <a:endParaRPr lang="el-GR"/>
          </a:p>
        </p:txBody>
      </p:sp>
      <p:sp>
        <p:nvSpPr>
          <p:cNvPr id="16" name="Footer Placeholder 15"/>
          <p:cNvSpPr>
            <a:spLocks noGrp="1"/>
          </p:cNvSpPr>
          <p:nvPr>
            <p:ph type="ftr" sz="quarter" idx="16"/>
          </p:nvPr>
        </p:nvSpPr>
        <p:spPr/>
        <p:txBody>
          <a:bodyPr/>
          <a:lstStyle/>
          <a:p>
            <a:endParaRPr lang="el-G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650614-5D90-42D6-86A2-EB446EDF51CA}" type="datetimeFigureOut">
              <a:rPr lang="el-GR" smtClean="0"/>
              <a:t>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E8232E-134E-49B6-AE43-037A50C81213}" type="slidenum">
              <a:rPr lang="el-GR" smtClean="0"/>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650614-5D90-42D6-86A2-EB446EDF51CA}" type="datetimeFigureOut">
              <a:rPr lang="el-GR" smtClean="0"/>
              <a:t>21/2/2021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E8232E-134E-49B6-AE43-037A50C81213}" type="slidenum">
              <a:rPr lang="el-GR" smtClean="0"/>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DE8232E-134E-49B6-AE43-037A50C81213}" type="slidenum">
              <a:rPr lang="el-GR" smtClean="0"/>
              <a:t>‹#›</a:t>
            </a:fld>
            <a:endParaRPr lang="el-GR"/>
          </a:p>
        </p:txBody>
      </p:sp>
      <p:sp>
        <p:nvSpPr>
          <p:cNvPr id="8" name="Footer Placeholder 7"/>
          <p:cNvSpPr>
            <a:spLocks noGrp="1"/>
          </p:cNvSpPr>
          <p:nvPr>
            <p:ph type="ftr" sz="quarter" idx="11"/>
          </p:nvPr>
        </p:nvSpPr>
        <p:spPr/>
        <p:txBody>
          <a:bodyPr/>
          <a:lstStyle/>
          <a:p>
            <a:endParaRPr lang="el-GR"/>
          </a:p>
        </p:txBody>
      </p:sp>
      <p:sp>
        <p:nvSpPr>
          <p:cNvPr id="7" name="Date Placeholder 6"/>
          <p:cNvSpPr>
            <a:spLocks noGrp="1"/>
          </p:cNvSpPr>
          <p:nvPr>
            <p:ph type="dt" sz="half" idx="10"/>
          </p:nvPr>
        </p:nvSpPr>
        <p:spPr/>
        <p:txBody>
          <a:bodyPr/>
          <a:lstStyle/>
          <a:p>
            <a:fld id="{48650614-5D90-42D6-86A2-EB446EDF51CA}" type="datetimeFigureOut">
              <a:rPr lang="el-GR" smtClean="0"/>
              <a:t>21/2/2021</a:t>
            </a:fld>
            <a:endParaRPr lang="el-G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650614-5D90-42D6-86A2-EB446EDF51CA}" type="datetimeFigureOut">
              <a:rPr lang="el-GR" smtClean="0"/>
              <a:t>21/2/2021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DE8232E-134E-49B6-AE43-037A50C81213}" type="slidenum">
              <a:rPr lang="el-GR" smtClean="0"/>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50614-5D90-42D6-86A2-EB446EDF51CA}" type="datetimeFigureOut">
              <a:rPr lang="el-GR" smtClean="0"/>
              <a:t>21/2/2021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DE8232E-134E-49B6-AE43-037A50C8121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8650614-5D90-42D6-86A2-EB446EDF51CA}" type="datetimeFigureOut">
              <a:rPr lang="el-GR" smtClean="0"/>
              <a:t>21/2/2021</a:t>
            </a:fld>
            <a:endParaRPr lang="el-GR"/>
          </a:p>
        </p:txBody>
      </p:sp>
      <p:sp>
        <p:nvSpPr>
          <p:cNvPr id="9" name="Slide Number Placeholder 8"/>
          <p:cNvSpPr>
            <a:spLocks noGrp="1"/>
          </p:cNvSpPr>
          <p:nvPr>
            <p:ph type="sldNum" sz="quarter" idx="15"/>
          </p:nvPr>
        </p:nvSpPr>
        <p:spPr/>
        <p:txBody>
          <a:bodyPr/>
          <a:lstStyle/>
          <a:p>
            <a:fld id="{1DE8232E-134E-49B6-AE43-037A50C81213}" type="slidenum">
              <a:rPr lang="el-GR" smtClean="0"/>
              <a:t>‹#›</a:t>
            </a:fld>
            <a:endParaRPr lang="el-GR"/>
          </a:p>
        </p:txBody>
      </p:sp>
      <p:sp>
        <p:nvSpPr>
          <p:cNvPr id="10" name="Footer Placeholder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8650614-5D90-42D6-86A2-EB446EDF51CA}" type="datetimeFigureOut">
              <a:rPr lang="el-GR" smtClean="0"/>
              <a:t>21/2/2021</a:t>
            </a:fld>
            <a:endParaRPr lang="el-GR"/>
          </a:p>
        </p:txBody>
      </p:sp>
      <p:sp>
        <p:nvSpPr>
          <p:cNvPr id="9" name="Slide Number Placeholder 8"/>
          <p:cNvSpPr>
            <a:spLocks noGrp="1"/>
          </p:cNvSpPr>
          <p:nvPr>
            <p:ph type="sldNum" sz="quarter" idx="11"/>
          </p:nvPr>
        </p:nvSpPr>
        <p:spPr/>
        <p:txBody>
          <a:bodyPr/>
          <a:lstStyle/>
          <a:p>
            <a:fld id="{1DE8232E-134E-49B6-AE43-037A50C81213}"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650614-5D90-42D6-86A2-EB446EDF51CA}" type="datetimeFigureOut">
              <a:rPr lang="el-GR" smtClean="0"/>
              <a:t>21/2/2021</a:t>
            </a:fld>
            <a:endParaRPr lang="el-G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DE8232E-134E-49B6-AE43-037A50C81213}" type="slidenum">
              <a:rPr lang="el-GR" smtClean="0"/>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4008" y="3068960"/>
            <a:ext cx="4104456" cy="1368152"/>
          </a:xfrm>
        </p:spPr>
        <p:txBody>
          <a:bodyPr>
            <a:noAutofit/>
          </a:bodyPr>
          <a:lstStyle/>
          <a:p>
            <a:pPr algn="ctr"/>
            <a:r>
              <a:rPr lang="el-GR" sz="2000" b="1" i="1" dirty="0">
                <a:latin typeface="+mj-lt"/>
                <a:ea typeface="+mj-ea"/>
                <a:cs typeface="+mj-cs"/>
              </a:rPr>
              <a:t>(1792 – 1828</a:t>
            </a:r>
            <a:r>
              <a:rPr lang="el-GR" sz="2000" b="1" i="1" dirty="0" smtClean="0">
                <a:latin typeface="+mj-lt"/>
                <a:ea typeface="+mj-ea"/>
                <a:cs typeface="+mj-cs"/>
              </a:rPr>
              <a:t>)</a:t>
            </a:r>
          </a:p>
          <a:p>
            <a:pPr algn="ctr"/>
            <a:r>
              <a:rPr lang="el-GR" sz="2000" b="1" i="1" dirty="0">
                <a:latin typeface="+mj-lt"/>
                <a:ea typeface="+mj-ea"/>
                <a:cs typeface="+mj-cs"/>
              </a:rPr>
              <a:t>Ήταν μεγάλος πατριώτης αλλά χωρίς </a:t>
            </a:r>
            <a:r>
              <a:rPr lang="el-GR" sz="2000" b="1" i="1" dirty="0" smtClean="0">
                <a:latin typeface="+mj-lt"/>
                <a:ea typeface="+mj-ea"/>
                <a:cs typeface="+mj-cs"/>
              </a:rPr>
              <a:t>ψυχραιμία </a:t>
            </a:r>
            <a:endParaRPr lang="el-GR" sz="2000" b="1" i="1" dirty="0">
              <a:latin typeface="+mj-lt"/>
              <a:ea typeface="+mj-ea"/>
              <a:cs typeface="+mj-cs"/>
            </a:endParaRPr>
          </a:p>
        </p:txBody>
      </p:sp>
      <p:sp>
        <p:nvSpPr>
          <p:cNvPr id="2" name="Title 1"/>
          <p:cNvSpPr>
            <a:spLocks noGrp="1"/>
          </p:cNvSpPr>
          <p:nvPr>
            <p:ph type="ctrTitle"/>
          </p:nvPr>
        </p:nvSpPr>
        <p:spPr>
          <a:xfrm>
            <a:off x="4283968" y="1340768"/>
            <a:ext cx="4172000" cy="1685745"/>
          </a:xfrm>
        </p:spPr>
        <p:txBody>
          <a:bodyPr>
            <a:normAutofit/>
          </a:bodyPr>
          <a:lstStyle/>
          <a:p>
            <a:r>
              <a:rPr lang="el-GR" sz="4700" dirty="0" smtClean="0">
                <a:effectLst/>
              </a:rPr>
              <a:t>Αλέξανδρος Υψηλάντης</a:t>
            </a:r>
            <a:endParaRPr lang="el-GR" sz="4700" dirty="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3672408" cy="438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4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412776"/>
            <a:ext cx="5328592" cy="3693319"/>
          </a:xfrm>
          <a:prstGeom prst="rect">
            <a:avLst/>
          </a:prstGeom>
        </p:spPr>
        <p:txBody>
          <a:bodyPr wrap="square">
            <a:spAutoFit/>
          </a:bodyPr>
          <a:lstStyle/>
          <a:p>
            <a:r>
              <a:rPr lang="el-GR" b="1" dirty="0" smtClean="0">
                <a:solidFill>
                  <a:schemeClr val="tx2"/>
                </a:solidFill>
              </a:rPr>
              <a:t>Πήρε μέρος σε δύο μάχες. Η πρώτη ήταν στο Γαλάτσι, όπου οι δυνάμεις της Φιλικής Εταιρείας, αν και πολέμησαν γενναία, ηττήθηκαν από τους πολυπληθέστερους Τούρκους.  Η δεύτερη έγινε στο Σκουλένι, δίπλα στις όχθες του ποταμού Προύθου, που αποτελούσε τα σύνορα με τη Ρωσία. Εκεί ο ίδιος με 485 άντρες αντιμετώπισε 4.000 πεζούς και 2.000 ιππείς Τούρκους, οι οποίοι διέθεταν και 6 κανόνια. Η  μάχη κράτησε πολλές ώρες. Πολλοί Έλληνες στρατιώτες, όταν κινδύνευαν  να συλληφθούν,  περνούσαν κολυμπώντας το ποτάμι και γίνονταν δεκτοί με ενθουσιασμό από τους Ρώσους.</a:t>
            </a:r>
            <a:endParaRPr lang="el-GR" b="1" dirty="0">
              <a:solidFill>
                <a:schemeClr val="tx2"/>
              </a:solidFill>
            </a:endParaRPr>
          </a:p>
        </p:txBody>
      </p:sp>
      <p:sp>
        <p:nvSpPr>
          <p:cNvPr id="7" name="Title 2"/>
          <p:cNvSpPr>
            <a:spLocks noGrp="1"/>
          </p:cNvSpPr>
          <p:nvPr>
            <p:ph type="title"/>
          </p:nvPr>
        </p:nvSpPr>
        <p:spPr>
          <a:xfrm>
            <a:off x="457200" y="274638"/>
            <a:ext cx="8229600" cy="994122"/>
          </a:xfrm>
        </p:spPr>
        <p:txBody>
          <a:bodyPr/>
          <a:lstStyle/>
          <a:p>
            <a:r>
              <a:rPr lang="el-GR" dirty="0" smtClean="0"/>
              <a:t>Η μάχη στο Σκουλένι</a:t>
            </a:r>
            <a:endParaRPr lang="el-GR" dirty="0"/>
          </a:p>
        </p:txBody>
      </p:sp>
      <p:sp>
        <p:nvSpPr>
          <p:cNvPr id="6" name="AutoShape 4" descr="Αποτέλεσμα εικόνας για σκουλέν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787" y="2132856"/>
            <a:ext cx="285180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919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40000">
              <a:schemeClr val="bg1">
                <a:tint val="65000"/>
                <a:satMod val="300000"/>
              </a:schemeClr>
            </a:gs>
            <a:gs pos="100000">
              <a:schemeClr val="bg1">
                <a:shade val="65000"/>
                <a:satMod val="300000"/>
              </a:schemeClr>
            </a:gs>
          </a:gsLst>
          <a:path path="circle">
            <a:fillToRect l="65000" b="98000"/>
          </a:path>
        </a:gradFill>
        <a:effectLst/>
      </p:bgPr>
    </p:bg>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6120680" cy="344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827584" y="4437112"/>
            <a:ext cx="8229600" cy="1589038"/>
          </a:xfrm>
        </p:spPr>
        <p:txBody>
          <a:bodyPr>
            <a:normAutofit fontScale="90000"/>
          </a:bodyPr>
          <a:lstStyle/>
          <a:p>
            <a:r>
              <a:rPr lang="el-GR" sz="2000" b="1" dirty="0">
                <a:solidFill>
                  <a:schemeClr val="accent3">
                    <a:lumMod val="60000"/>
                    <a:lumOff val="40000"/>
                  </a:schemeClr>
                </a:solidFill>
                <a:effectLst/>
              </a:rPr>
              <a:t>Ο Καρπενησιώτης πολέμησε με αυταπάρνηση, μέχρι που τον βρήκε ο θάνατος. </a:t>
            </a:r>
            <a:r>
              <a:rPr lang="el-GR" sz="2000" b="1" dirty="0" smtClean="0">
                <a:solidFill>
                  <a:schemeClr val="accent3">
                    <a:lumMod val="60000"/>
                    <a:lumOff val="40000"/>
                  </a:schemeClr>
                </a:solidFill>
                <a:effectLst/>
              </a:rPr>
              <a:t> Στη </a:t>
            </a:r>
            <a:r>
              <a:rPr lang="el-GR" sz="2000" b="1" dirty="0">
                <a:solidFill>
                  <a:schemeClr val="accent3">
                    <a:lumMod val="60000"/>
                    <a:lumOff val="40000"/>
                  </a:schemeClr>
                </a:solidFill>
                <a:effectLst/>
              </a:rPr>
              <a:t>μάχη σκοτώθηκαν 300 Έλληνες και 1.600 Τούρκοι. Με την μάχη του Σκουλενίου τερματίζεται ουσιαστικά η Επανάσταση στην Μολδοβλαχία με τον Καρπενησιώτη και τους άνδρες του να γράφουν τον ηρωικό επίλογο</a:t>
            </a:r>
            <a:r>
              <a:rPr lang="el-GR" sz="2000" b="1" dirty="0" smtClean="0">
                <a:solidFill>
                  <a:schemeClr val="accent3">
                    <a:lumMod val="60000"/>
                    <a:lumOff val="40000"/>
                  </a:schemeClr>
                </a:solidFill>
                <a:effectLst/>
              </a:rPr>
              <a:t>...</a:t>
            </a:r>
            <a:endParaRPr lang="el-GR" sz="2000" b="1" dirty="0">
              <a:solidFill>
                <a:schemeClr val="accent3">
                  <a:lumMod val="60000"/>
                  <a:lumOff val="40000"/>
                </a:schemeClr>
              </a:solidFill>
              <a:effectLst/>
            </a:endParaRPr>
          </a:p>
        </p:txBody>
      </p:sp>
    </p:spTree>
    <p:extLst>
      <p:ext uri="{BB962C8B-B14F-4D97-AF65-F5344CB8AC3E}">
        <p14:creationId xmlns:p14="http://schemas.microsoft.com/office/powerpoint/2010/main" val="409585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628800"/>
            <a:ext cx="3545582" cy="1728192"/>
          </a:xfrm>
        </p:spPr>
      </p:pic>
      <p:sp>
        <p:nvSpPr>
          <p:cNvPr id="2" name="Title 1"/>
          <p:cNvSpPr>
            <a:spLocks noGrp="1"/>
          </p:cNvSpPr>
          <p:nvPr>
            <p:ph type="title"/>
          </p:nvPr>
        </p:nvSpPr>
        <p:spPr>
          <a:xfrm>
            <a:off x="479082" y="337592"/>
            <a:ext cx="8229600" cy="1219200"/>
          </a:xfrm>
        </p:spPr>
        <p:txBody>
          <a:bodyPr/>
          <a:lstStyle/>
          <a:p>
            <a:r>
              <a:rPr lang="el-GR" dirty="0" smtClean="0"/>
              <a:t>Καταγωγή </a:t>
            </a:r>
            <a:endParaRPr lang="el-GR" dirty="0"/>
          </a:p>
        </p:txBody>
      </p:sp>
      <p:sp>
        <p:nvSpPr>
          <p:cNvPr id="6" name="Rectangle 5"/>
          <p:cNvSpPr/>
          <p:nvPr/>
        </p:nvSpPr>
        <p:spPr>
          <a:xfrm>
            <a:off x="4136682" y="3612482"/>
            <a:ext cx="4647278" cy="1477328"/>
          </a:xfrm>
          <a:prstGeom prst="rect">
            <a:avLst/>
          </a:prstGeom>
          <a:effectLst>
            <a:glow rad="101600">
              <a:schemeClr val="accent5">
                <a:satMod val="175000"/>
                <a:alpha val="40000"/>
              </a:schemeClr>
            </a:glow>
          </a:effectLst>
        </p:spPr>
        <p:txBody>
          <a:bodyPr wrap="square">
            <a:spAutoFit/>
          </a:bodyPr>
          <a:lstStyle/>
          <a:p>
            <a:r>
              <a:rPr lang="el-GR" b="1" dirty="0">
                <a:solidFill>
                  <a:schemeClr val="tx2"/>
                </a:solidFill>
                <a:latin typeface="+mj-lt"/>
                <a:ea typeface="+mj-ea"/>
                <a:cs typeface="+mj-cs"/>
              </a:rPr>
              <a:t>Η καταγωγή της οικογένειας είναι από τα Ύψηλα της Τραπεζούντας, η δε ύπαρξή της χρονολογείται από την εποχή που κατέφυγαν οι Κομνηνοί στην Τραπεζούντα.</a:t>
            </a:r>
          </a:p>
        </p:txBody>
      </p:sp>
      <p:sp>
        <p:nvSpPr>
          <p:cNvPr id="7" name="Rectangle 6"/>
          <p:cNvSpPr/>
          <p:nvPr/>
        </p:nvSpPr>
        <p:spPr>
          <a:xfrm>
            <a:off x="4136682" y="1700808"/>
            <a:ext cx="4572000" cy="1754326"/>
          </a:xfrm>
          <a:prstGeom prst="rect">
            <a:avLst/>
          </a:prstGeom>
        </p:spPr>
        <p:txBody>
          <a:bodyPr>
            <a:spAutoFit/>
          </a:bodyPr>
          <a:lstStyle/>
          <a:p>
            <a:r>
              <a:rPr lang="el-GR" b="1" dirty="0">
                <a:solidFill>
                  <a:schemeClr val="tx2"/>
                </a:solidFill>
                <a:latin typeface="+mj-lt"/>
                <a:ea typeface="+mj-ea"/>
                <a:cs typeface="+mj-cs"/>
              </a:rPr>
              <a:t>Γεννήθηκε την 1η Δεκεμβρίου του 1792 στην Κωνσταντινούπολη και ήταν πρωτότοκος γιος του Κωνσταντίνου Υψηλάντη (Ηγεμόνα της Βλαχίας  &amp; της</a:t>
            </a:r>
            <a:r>
              <a:rPr lang="el-GR" b="1" dirty="0" smtClean="0">
                <a:solidFill>
                  <a:schemeClr val="tx2"/>
                </a:solidFill>
              </a:rPr>
              <a:t> </a:t>
            </a:r>
            <a:r>
              <a:rPr lang="el-GR" b="1" dirty="0">
                <a:solidFill>
                  <a:schemeClr val="tx2"/>
                </a:solidFill>
                <a:latin typeface="+mj-lt"/>
                <a:ea typeface="+mj-ea"/>
                <a:cs typeface="+mj-cs"/>
              </a:rPr>
              <a:t>Μολδαβίας), από φαναριώτικη οικογένεια.</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07217"/>
            <a:ext cx="3600400" cy="183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33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700808"/>
            <a:ext cx="5038749" cy="3816424"/>
          </a:xfrm>
        </p:spPr>
        <p:txBody>
          <a:bodyPr>
            <a:normAutofit/>
          </a:bodyPr>
          <a:lstStyle/>
          <a:p>
            <a:pPr marL="0" indent="0">
              <a:buNone/>
            </a:pPr>
            <a:r>
              <a:rPr lang="el-GR" sz="1800" b="1" dirty="0">
                <a:solidFill>
                  <a:schemeClr val="tx2"/>
                </a:solidFill>
                <a:latin typeface="+mj-lt"/>
                <a:ea typeface="+mj-ea"/>
                <a:cs typeface="+mj-cs"/>
              </a:rPr>
              <a:t>Ανατράφηκε σε περιβάλλον που διαπνεόταν από έντονο πατριωτισμό κι έλαβε εκλεκτή μόρφωση</a:t>
            </a:r>
            <a:r>
              <a:rPr lang="el-GR" sz="1800" b="1" dirty="0" smtClean="0">
                <a:solidFill>
                  <a:schemeClr val="tx2"/>
                </a:solidFill>
                <a:latin typeface="+mj-lt"/>
                <a:ea typeface="+mj-ea"/>
                <a:cs typeface="+mj-cs"/>
              </a:rPr>
              <a:t>.</a:t>
            </a:r>
            <a:endParaRPr lang="el-GR" sz="1800" b="1" dirty="0">
              <a:solidFill>
                <a:schemeClr val="tx2"/>
              </a:solidFill>
              <a:latin typeface="+mj-lt"/>
              <a:ea typeface="+mj-ea"/>
              <a:cs typeface="+mj-cs"/>
            </a:endParaRPr>
          </a:p>
          <a:p>
            <a:pPr marL="0" indent="0">
              <a:buNone/>
            </a:pPr>
            <a:r>
              <a:rPr lang="el-GR" sz="1800" b="1" dirty="0">
                <a:solidFill>
                  <a:schemeClr val="tx2"/>
                </a:solidFill>
                <a:latin typeface="+mj-lt"/>
                <a:ea typeface="+mj-ea"/>
                <a:cs typeface="+mj-cs"/>
              </a:rPr>
              <a:t>Στην Πετρούπολη, όπου ακολούθησε τον πατέρα του, φοίτησε στη Σχολή του Σώματος των Βασιλικών Ακολούθων και στη συνέχεια υπηρέτησε στα σώματα της αυτοκρατορικής φρουράς. Διακρίθηκε στους πολέμους κατά του Ναπολέοντα, ενώ στη μάχη της Δρέσδης, στις 27 Αυγούστου 1813, έχασε το δεξί του χέρι.</a:t>
            </a:r>
          </a:p>
          <a:p>
            <a:pPr marL="0" indent="0">
              <a:buNone/>
            </a:pPr>
            <a:r>
              <a:rPr lang="el-GR" sz="1800" b="1" dirty="0">
                <a:solidFill>
                  <a:schemeClr val="tx2"/>
                </a:solidFill>
                <a:latin typeface="+mj-lt"/>
                <a:ea typeface="+mj-ea"/>
                <a:cs typeface="+mj-cs"/>
              </a:rPr>
              <a:t>Ήταν πρίγκιπας, αγνός πατριώτης και υπασπιστής του τσάρου της Ρωσίας. </a:t>
            </a:r>
          </a:p>
        </p:txBody>
      </p:sp>
      <p:sp>
        <p:nvSpPr>
          <p:cNvPr id="2" name="Title 1"/>
          <p:cNvSpPr>
            <a:spLocks noGrp="1"/>
          </p:cNvSpPr>
          <p:nvPr>
            <p:ph type="title"/>
          </p:nvPr>
        </p:nvSpPr>
        <p:spPr/>
        <p:txBody>
          <a:bodyPr/>
          <a:lstStyle/>
          <a:p>
            <a:r>
              <a:rPr lang="el-GR" dirty="0" smtClean="0"/>
              <a:t>Τα πρώτα χρόνια</a:t>
            </a:r>
            <a:endParaRPr lang="el-GR" dirty="0"/>
          </a:p>
        </p:txBody>
      </p:sp>
      <p:pic>
        <p:nvPicPr>
          <p:cNvPr id="4100" name="Picture 4" descr="Αποτέλεσμα εικόνας για υψηλαντης τα πρωτα χρον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5" y="1772816"/>
            <a:ext cx="268085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65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681" y="1916832"/>
            <a:ext cx="5350119" cy="3384376"/>
          </a:xfrm>
        </p:spPr>
        <p:txBody>
          <a:bodyPr>
            <a:noAutofit/>
          </a:bodyPr>
          <a:lstStyle/>
          <a:p>
            <a:pPr algn="just"/>
            <a:r>
              <a:rPr lang="el-GR" sz="1800" b="1" dirty="0" smtClean="0">
                <a:effectLst/>
              </a:rPr>
              <a:t>Όταν </a:t>
            </a:r>
            <a:r>
              <a:rPr lang="el-GR" sz="1800" b="1" dirty="0">
                <a:effectLst/>
              </a:rPr>
              <a:t>οι Φιλικοί, μετά την άρνηση του Καποδίστρια, του πρότειναν την αρχηγία της Φιλικής Εταιρείας, τη δέχτηκε με χαρά.  Έτσι, στις 22 Φεβρουαρίου 1821, με λίγους άνδρες, πέρασε από τη Ρωσία  στη Μολδαβία και κήρυξε την ελληνική επανάσταση.  Κατόρθωσε να συγκεντρώσει πάνω από 5.000 πεζούς και 1.500 ιππείς. Οι στρατιώτες του όμως ήταν άτακτοι και μόνο οι 400 νέοι που αποτελούσαν τον </a:t>
            </a:r>
            <a:r>
              <a:rPr lang="el-GR" sz="1800" b="1" dirty="0" smtClean="0">
                <a:effectLst/>
              </a:rPr>
              <a:t>Ιερό Λόχο </a:t>
            </a:r>
            <a:r>
              <a:rPr lang="el-GR" sz="1800" b="1" dirty="0">
                <a:effectLst/>
              </a:rPr>
              <a:t>ήταν οργανωμένοι σε τακτικό σώμα. Στο Δραγατσάνι, όπου είχε παγιδευτεί η εμπροσθοφυλακή του τουρκικού στρατεύματος, έγινε η μάχη που έκρινε την  επανάσταση στις Παραδουνάβιες Ηγεμονίες.</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83" y="1772816"/>
            <a:ext cx="25707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683568" y="274638"/>
            <a:ext cx="8003232" cy="92211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l-GR" dirty="0" smtClean="0"/>
              <a:t>Η δράση του </a:t>
            </a:r>
            <a:endParaRPr lang="el-GR" dirty="0"/>
          </a:p>
        </p:txBody>
      </p:sp>
    </p:spTree>
    <p:extLst>
      <p:ext uri="{BB962C8B-B14F-4D97-AF65-F5344CB8AC3E}">
        <p14:creationId xmlns:p14="http://schemas.microsoft.com/office/powerpoint/2010/main" val="797015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1" r="2256"/>
          <a:stretch/>
        </p:blipFill>
        <p:spPr bwMode="auto">
          <a:xfrm>
            <a:off x="2267744" y="3212976"/>
            <a:ext cx="4824536"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23528" y="476672"/>
            <a:ext cx="8352928" cy="2448272"/>
          </a:xfrm>
        </p:spPr>
        <p:txBody>
          <a:bodyPr>
            <a:noAutofit/>
          </a:bodyPr>
          <a:lstStyle/>
          <a:p>
            <a:pPr marL="109728" indent="0" algn="just">
              <a:buNone/>
            </a:pPr>
            <a:r>
              <a:rPr lang="el-GR" sz="1700" b="1" dirty="0" smtClean="0">
                <a:solidFill>
                  <a:schemeClr val="tx2"/>
                </a:solidFill>
              </a:rPr>
              <a:t>Οι Ιερολοχίτες</a:t>
            </a:r>
            <a:r>
              <a:rPr lang="en-US" sz="1700" b="1" dirty="0" smtClean="0">
                <a:solidFill>
                  <a:schemeClr val="tx2"/>
                </a:solidFill>
              </a:rPr>
              <a:t> </a:t>
            </a:r>
            <a:r>
              <a:rPr lang="el-GR" sz="1700" b="1" dirty="0" smtClean="0">
                <a:solidFill>
                  <a:schemeClr val="tx2"/>
                </a:solidFill>
              </a:rPr>
              <a:t>πολέμησαν </a:t>
            </a:r>
            <a:r>
              <a:rPr lang="el-GR" sz="1700" b="1" dirty="0">
                <a:solidFill>
                  <a:schemeClr val="tx2"/>
                </a:solidFill>
              </a:rPr>
              <a:t>με γενναιότητα. Διακόσιοι από αυτούς σκοτώθηκαν και οι λίγοι που πιάστηκαν αιχμάλωτοι αποκεφαλίστηκαν. </a:t>
            </a:r>
            <a:r>
              <a:rPr lang="el-GR" sz="1700" b="1" dirty="0" smtClean="0">
                <a:solidFill>
                  <a:schemeClr val="tx2"/>
                </a:solidFill>
              </a:rPr>
              <a:t>Η </a:t>
            </a:r>
            <a:r>
              <a:rPr lang="el-GR" sz="1700" b="1" dirty="0">
                <a:solidFill>
                  <a:schemeClr val="tx2"/>
                </a:solidFill>
              </a:rPr>
              <a:t>καταστροφή του Ιερού Λόχου </a:t>
            </a:r>
            <a:r>
              <a:rPr lang="el-GR" sz="1700" b="1" dirty="0" smtClean="0">
                <a:solidFill>
                  <a:schemeClr val="tx2"/>
                </a:solidFill>
              </a:rPr>
              <a:t>έδωσε </a:t>
            </a:r>
            <a:r>
              <a:rPr lang="el-GR" sz="1700" b="1" dirty="0">
                <a:solidFill>
                  <a:schemeClr val="tx2"/>
                </a:solidFill>
              </a:rPr>
              <a:t>την ευκαιρία σε πολλούς αγωνιστές να αμφισβητήσουν τις στρατιωτικές ικανότητες του Αλέξανδρου Υψηλάντη και να πάψουν να τον υπακούουν. Αγανακτισμένος αυτός και απογοητευμένος αποφάσισε να εγκαταλείψει πρόωρα τον αγώνα και να περάσει με λίγους δικούς του στην Αυστρία, αφού ζήτησε τη σχετική άδεια. </a:t>
            </a:r>
            <a:r>
              <a:rPr lang="el-GR" sz="1700" b="1" dirty="0" smtClean="0">
                <a:solidFill>
                  <a:schemeClr val="tx2"/>
                </a:solidFill>
              </a:rPr>
              <a:t>Οι </a:t>
            </a:r>
            <a:r>
              <a:rPr lang="el-GR" sz="1700" b="1" dirty="0">
                <a:solidFill>
                  <a:schemeClr val="tx2"/>
                </a:solidFill>
              </a:rPr>
              <a:t>Αυστριακοί τελικά αθέτησαν τις υποσχέσεις τους και τον φυλάκισαν </a:t>
            </a:r>
            <a:r>
              <a:rPr lang="el-GR" sz="1700" b="1" dirty="0" smtClean="0">
                <a:solidFill>
                  <a:schemeClr val="tx2"/>
                </a:solidFill>
              </a:rPr>
              <a:t>στα </a:t>
            </a:r>
            <a:r>
              <a:rPr lang="el-GR" sz="1700" b="1" dirty="0">
                <a:solidFill>
                  <a:schemeClr val="tx2"/>
                </a:solidFill>
              </a:rPr>
              <a:t>μπουντρούμια των φυλακών της  ουγγρικής πόλης Μούγκατς. </a:t>
            </a:r>
          </a:p>
        </p:txBody>
      </p:sp>
    </p:spTree>
    <p:extLst>
      <p:ext uri="{BB962C8B-B14F-4D97-AF65-F5344CB8AC3E}">
        <p14:creationId xmlns:p14="http://schemas.microsoft.com/office/powerpoint/2010/main" val="955896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377" t="6007" r="14206" b="10426"/>
          <a:stretch/>
        </p:blipFill>
        <p:spPr bwMode="auto">
          <a:xfrm>
            <a:off x="1835696" y="1340768"/>
            <a:ext cx="542354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274638"/>
            <a:ext cx="8229600" cy="922114"/>
          </a:xfrm>
        </p:spPr>
        <p:txBody>
          <a:bodyPr/>
          <a:lstStyle/>
          <a:p>
            <a:r>
              <a:rPr lang="el-GR" dirty="0" smtClean="0">
                <a:solidFill>
                  <a:schemeClr val="accent4">
                    <a:lumMod val="50000"/>
                  </a:schemeClr>
                </a:solidFill>
              </a:rPr>
              <a:t>Επαναστατική Προκήρυξη</a:t>
            </a:r>
            <a:endParaRPr lang="el-GR" dirty="0">
              <a:solidFill>
                <a:schemeClr val="accent4">
                  <a:lumMod val="50000"/>
                </a:schemeClr>
              </a:solidFill>
            </a:endParaRPr>
          </a:p>
        </p:txBody>
      </p:sp>
    </p:spTree>
    <p:extLst>
      <p:ext uri="{BB962C8B-B14F-4D97-AF65-F5344CB8AC3E}">
        <p14:creationId xmlns:p14="http://schemas.microsoft.com/office/powerpoint/2010/main" val="4054761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3046" y="1412776"/>
            <a:ext cx="4548755" cy="4536504"/>
          </a:xfrm>
        </p:spPr>
        <p:txBody>
          <a:bodyPr>
            <a:normAutofit/>
          </a:bodyPr>
          <a:lstStyle/>
          <a:p>
            <a:pPr marL="109728" indent="0" algn="just">
              <a:buNone/>
            </a:pPr>
            <a:r>
              <a:rPr lang="el-GR" sz="1700" b="1" dirty="0">
                <a:solidFill>
                  <a:schemeClr val="accent4">
                    <a:lumMod val="50000"/>
                  </a:schemeClr>
                </a:solidFill>
              </a:rPr>
              <a:t>Την τελευταία περίοδο της ζωής του ήταν κλινήρης και υπέφερε. Προς τα τέλη Ιανουαρίου του 1828 τον επισκέφτηκε ο φίλος του Λασσάνης και του διάβασε από μια εφημερίδα ότι ο Καποδίστριας ως κυβερνήτης της Ελλάδας με αγγλική φρεγάτα είχε φτάσει στη Μάλτα και από εκεί θα έπλεε στο Ναύπλιο, για να αναλάβει τα υψηλά καθήκοντά του. Τα νέα τον χαροποίησαν, το πρόσωπό του έλαμψε, έστρεψε το βλέμμα του προς τον ουρανό και άρχισε να ψιθυρίζει το «πάτερ ημών...». Δεν είχε τελειώσει την προσευχή και ξεψύχησε στην αγκαλιά του φίλου του. </a:t>
            </a:r>
          </a:p>
        </p:txBody>
      </p:sp>
      <p:sp>
        <p:nvSpPr>
          <p:cNvPr id="3" name="Title 2"/>
          <p:cNvSpPr>
            <a:spLocks noGrp="1"/>
          </p:cNvSpPr>
          <p:nvPr>
            <p:ph type="title"/>
          </p:nvPr>
        </p:nvSpPr>
        <p:spPr/>
        <p:txBody>
          <a:bodyPr/>
          <a:lstStyle/>
          <a:p>
            <a:r>
              <a:rPr lang="el-GR" dirty="0" smtClean="0"/>
              <a:t>Τα τελευταία χρόνια</a:t>
            </a:r>
            <a:endParaRPr lang="el-GR" dirty="0"/>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789" t="14962" r="3186" b="5235"/>
          <a:stretch/>
        </p:blipFill>
        <p:spPr bwMode="auto">
          <a:xfrm>
            <a:off x="4821801" y="1988840"/>
            <a:ext cx="4047760" cy="240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399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5126" y="5716876"/>
            <a:ext cx="3676034" cy="939559"/>
          </a:xfrm>
        </p:spPr>
        <p:txBody>
          <a:bodyPr>
            <a:noAutofit/>
          </a:bodyPr>
          <a:lstStyle/>
          <a:p>
            <a:pPr marL="109728" indent="0">
              <a:buNone/>
            </a:pPr>
            <a:r>
              <a:rPr lang="el-GR" sz="1800" b="1" i="1" dirty="0">
                <a:solidFill>
                  <a:schemeClr val="accent4">
                    <a:lumMod val="50000"/>
                  </a:schemeClr>
                </a:solidFill>
                <a:effectLst>
                  <a:outerShdw blurRad="31750" dist="25400" dir="5400000" algn="tl" rotWithShape="0">
                    <a:srgbClr val="000000">
                      <a:alpha val="25000"/>
                    </a:srgbClr>
                  </a:outerShdw>
                </a:effectLst>
                <a:latin typeface="+mj-lt"/>
                <a:ea typeface="+mj-ea"/>
                <a:cs typeface="+mj-cs"/>
              </a:rPr>
              <a:t>Σκοτώθηκε στο Σκουλένι, πολεμώντας με δεκαπλάσιους Τούρκους </a:t>
            </a:r>
          </a:p>
        </p:txBody>
      </p:sp>
      <p:sp>
        <p:nvSpPr>
          <p:cNvPr id="3" name="Title 2"/>
          <p:cNvSpPr>
            <a:spLocks noGrp="1"/>
          </p:cNvSpPr>
          <p:nvPr>
            <p:ph type="title"/>
          </p:nvPr>
        </p:nvSpPr>
        <p:spPr>
          <a:xfrm>
            <a:off x="446856" y="476672"/>
            <a:ext cx="8229600" cy="1143000"/>
          </a:xfrm>
        </p:spPr>
        <p:txBody>
          <a:bodyPr>
            <a:noAutofit/>
          </a:bodyPr>
          <a:lstStyle/>
          <a:p>
            <a:pPr algn="ctr"/>
            <a:r>
              <a:rPr lang="el-GR" sz="4000" dirty="0" smtClean="0"/>
              <a:t>Αθανάσιος </a:t>
            </a:r>
            <a:r>
              <a:rPr lang="el-GR" sz="4000" dirty="0"/>
              <a:t>Καρπενησιώτης </a:t>
            </a:r>
            <a:r>
              <a:rPr lang="el-GR" sz="4000" dirty="0" smtClean="0"/>
              <a:t/>
            </a:r>
            <a:br>
              <a:rPr lang="el-GR" sz="4000" dirty="0" smtClean="0"/>
            </a:br>
            <a:r>
              <a:rPr lang="el-GR" sz="4000" dirty="0" smtClean="0"/>
              <a:t>(</a:t>
            </a:r>
            <a:r>
              <a:rPr lang="el-GR" sz="4000" dirty="0"/>
              <a:t>1780-1821) </a:t>
            </a:r>
            <a:endParaRPr lang="el-GR" sz="4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450" y="1700808"/>
            <a:ext cx="360040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107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546848" cy="3834416"/>
          </a:xfrm>
        </p:spPr>
        <p:txBody>
          <a:bodyPr>
            <a:normAutofit/>
          </a:bodyPr>
          <a:lstStyle/>
          <a:p>
            <a:pPr marL="109728" indent="0">
              <a:buNone/>
            </a:pPr>
            <a:r>
              <a:rPr lang="el-GR" sz="1800" b="1" dirty="0" smtClean="0">
                <a:solidFill>
                  <a:schemeClr val="tx2"/>
                </a:solidFill>
              </a:rPr>
              <a:t>Γεννήθηκε </a:t>
            </a:r>
            <a:r>
              <a:rPr lang="el-GR" sz="1800" b="1" dirty="0">
                <a:solidFill>
                  <a:schemeClr val="tx2"/>
                </a:solidFill>
              </a:rPr>
              <a:t>στο Καρπενήσι.  Στα 12 χρόνια του εγκαταστάθηκε στην Πόλη και, στη συνέχεια, στο Ιάσιο της Μολδαβίας. Κατατάχθηκε στο ρωσικό στρατό και πολέμησε ως αξιωματικός στον ρωσοτουρκικό πόλεμο του 1806-1812. </a:t>
            </a:r>
            <a:r>
              <a:rPr lang="el-GR" sz="1800" b="1" dirty="0" smtClean="0">
                <a:solidFill>
                  <a:schemeClr val="tx2"/>
                </a:solidFill>
              </a:rPr>
              <a:t>Μυήθηκε </a:t>
            </a:r>
            <a:r>
              <a:rPr lang="el-GR" sz="1800" b="1" dirty="0">
                <a:solidFill>
                  <a:schemeClr val="tx2"/>
                </a:solidFill>
              </a:rPr>
              <a:t>στη Φιλική Εταιρεία το 1818 και όταν ο Αλέξανδρος Υψηλάντης πέρασε στη Μολδοβλαχία έσπευσε να τον υπηρετήσει. </a:t>
            </a:r>
          </a:p>
        </p:txBody>
      </p:sp>
      <p:sp>
        <p:nvSpPr>
          <p:cNvPr id="3" name="Title 2"/>
          <p:cNvSpPr>
            <a:spLocks noGrp="1"/>
          </p:cNvSpPr>
          <p:nvPr>
            <p:ph type="title"/>
          </p:nvPr>
        </p:nvSpPr>
        <p:spPr/>
        <p:txBody>
          <a:bodyPr/>
          <a:lstStyle/>
          <a:p>
            <a:r>
              <a:rPr lang="el-GR" dirty="0" smtClean="0"/>
              <a:t>Η ζωή του</a:t>
            </a:r>
            <a:endParaRPr lang="el-GR"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228" y="1124744"/>
            <a:ext cx="28575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583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1575</TotalTime>
  <Words>661</Words>
  <Application>Microsoft Office PowerPoint</Application>
  <PresentationFormat>On-screen Show (4:3)</PresentationFormat>
  <Paragraphs>24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Αλέξανδρος Υψηλάντης</vt:lpstr>
      <vt:lpstr>Καταγωγή </vt:lpstr>
      <vt:lpstr>Τα πρώτα χρόνια</vt:lpstr>
      <vt:lpstr>Όταν οι Φιλικοί, μετά την άρνηση του Καποδίστρια, του πρότειναν την αρχηγία της Φιλικής Εταιρείας, τη δέχτηκε με χαρά.  Έτσι, στις 22 Φεβρουαρίου 1821, με λίγους άνδρες, πέρασε από τη Ρωσία  στη Μολδαβία και κήρυξε την ελληνική επανάσταση.  Κατόρθωσε να συγκεντρώσει πάνω από 5.000 πεζούς και 1.500 ιππείς. Οι στρατιώτες του όμως ήταν άτακτοι και μόνο οι 400 νέοι που αποτελούσαν τον Ιερό Λόχο ήταν οργανωμένοι σε τακτικό σώμα. Στο Δραγατσάνι, όπου είχε παγιδευτεί η εμπροσθοφυλακή του τουρκικού στρατεύματος, έγινε η μάχη που έκρινε την  επανάσταση στις Παραδουνάβιες Ηγεμονίες.</vt:lpstr>
      <vt:lpstr>PowerPoint Presentation</vt:lpstr>
      <vt:lpstr>Επαναστατική Προκήρυξη</vt:lpstr>
      <vt:lpstr>Τα τελευταία χρόνια</vt:lpstr>
      <vt:lpstr>Αθανάσιος Καρπενησιώτης  (1780-1821) </vt:lpstr>
      <vt:lpstr>Η ζωή του</vt:lpstr>
      <vt:lpstr>Η μάχη στο Σκουλένι</vt:lpstr>
      <vt:lpstr>Ο Καρπενησιώτης πολέμησε με αυταπάρνηση, μέχρι που τον βρήκε ο θάνατος.  Στη μάχη σκοτώθηκαν 300 Έλληνες και 1.600 Τούρκοι. Με την μάχη του Σκουλενίου τερματίζεται ουσιαστικά η Επανάσταση στην Μολδοβλαχία με τον Καρπενησιώτη και τους άνδρες του να γράφουν τον ηρωικό επίλογο...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Αλέξανδος Υψηλάντης</dc:title>
  <dc:creator>Δήμητρα</dc:creator>
  <cp:lastModifiedBy>Δήμητρα</cp:lastModifiedBy>
  <cp:revision>22</cp:revision>
  <dcterms:created xsi:type="dcterms:W3CDTF">2021-02-20T16:31:22Z</dcterms:created>
  <dcterms:modified xsi:type="dcterms:W3CDTF">2021-02-21T18:52:48Z</dcterms:modified>
</cp:coreProperties>
</file>