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9" r:id="rId3"/>
    <p:sldId id="287" r:id="rId4"/>
    <p:sldId id="257" r:id="rId5"/>
    <p:sldId id="278" r:id="rId6"/>
    <p:sldId id="258" r:id="rId7"/>
    <p:sldId id="259" r:id="rId8"/>
    <p:sldId id="260" r:id="rId9"/>
    <p:sldId id="261" r:id="rId10"/>
    <p:sldId id="262" r:id="rId11"/>
    <p:sldId id="263" r:id="rId12"/>
    <p:sldId id="288" r:id="rId13"/>
    <p:sldId id="264" r:id="rId14"/>
    <p:sldId id="281" r:id="rId15"/>
    <p:sldId id="266" r:id="rId16"/>
    <p:sldId id="282" r:id="rId17"/>
    <p:sldId id="267" r:id="rId18"/>
    <p:sldId id="283" r:id="rId19"/>
    <p:sldId id="268" r:id="rId20"/>
    <p:sldId id="284" r:id="rId21"/>
    <p:sldId id="269" r:id="rId22"/>
    <p:sldId id="277" r:id="rId23"/>
    <p:sldId id="285" r:id="rId24"/>
    <p:sldId id="270" r:id="rId25"/>
    <p:sldId id="290" r:id="rId26"/>
    <p:sldId id="271" r:id="rId27"/>
    <p:sldId id="293" r:id="rId28"/>
    <p:sldId id="291" r:id="rId29"/>
    <p:sldId id="292" r:id="rId30"/>
    <p:sldId id="27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B2FA1-53D7-4445-9891-9788A3789B02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F2DE8-5C12-4301-A604-B29C2AE047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99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F2DE8-5C12-4301-A604-B29C2AE04733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05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Αθανάσιος Διάκος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5400" dirty="0" smtClean="0"/>
              <a:t>Οδυσσέας Ανδρούτσος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1336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8" y="613317"/>
            <a:ext cx="5556876" cy="564251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613318"/>
            <a:ext cx="5393621" cy="5642516"/>
          </a:xfrm>
        </p:spPr>
      </p:pic>
    </p:spTree>
    <p:extLst>
      <p:ext uri="{BB962C8B-B14F-4D97-AF65-F5344CB8AC3E}">
        <p14:creationId xmlns:p14="http://schemas.microsoft.com/office/powerpoint/2010/main" val="724260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" y="613317"/>
            <a:ext cx="5523422" cy="559791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613317"/>
            <a:ext cx="5427076" cy="5597911"/>
          </a:xfrm>
        </p:spPr>
      </p:pic>
    </p:spTree>
    <p:extLst>
      <p:ext uri="{BB962C8B-B14F-4D97-AF65-F5344CB8AC3E}">
        <p14:creationId xmlns:p14="http://schemas.microsoft.com/office/powerpoint/2010/main" val="211780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1167897"/>
            <a:ext cx="9710566" cy="4702551"/>
          </a:xfrm>
        </p:spPr>
        <p:txBody>
          <a:bodyPr>
            <a:normAutofit/>
          </a:bodyPr>
          <a:lstStyle/>
          <a:p>
            <a:r>
              <a:rPr lang="el-GR" sz="2800" b="1" dirty="0"/>
              <a:t>Σ</a:t>
            </a:r>
            <a:r>
              <a:rPr lang="el-GR" sz="2800" b="1" dirty="0" smtClean="0"/>
              <a:t>τις </a:t>
            </a:r>
            <a:r>
              <a:rPr lang="el-GR" sz="2800" b="1" dirty="0"/>
              <a:t>30 Μαρτίου με 100 άνδρες κατέλαβε τη </a:t>
            </a:r>
            <a:r>
              <a:rPr lang="el-GR" sz="2800" b="1" dirty="0" smtClean="0"/>
              <a:t>Λειβαδιά </a:t>
            </a:r>
            <a:r>
              <a:rPr lang="el-GR" sz="2800" b="1" dirty="0"/>
              <a:t>και πολιόρκησε τους </a:t>
            </a:r>
            <a:r>
              <a:rPr lang="el-GR" sz="2800" b="1" dirty="0" err="1"/>
              <a:t>Τουρκαρβανίτες</a:t>
            </a:r>
            <a:r>
              <a:rPr lang="el-GR" sz="2800" b="1" dirty="0"/>
              <a:t> στο κάστρο της πόλης. </a:t>
            </a:r>
            <a:r>
              <a:rPr lang="el-GR" sz="2800" dirty="0"/>
              <a:t>Λίγο αργότερα συμφώνησε </a:t>
            </a:r>
            <a:r>
              <a:rPr lang="el-GR" sz="2800" b="1" dirty="0"/>
              <a:t>με τους οπλαρχηγούς </a:t>
            </a:r>
            <a:r>
              <a:rPr lang="el-GR" sz="2800" b="1" dirty="0" smtClean="0"/>
              <a:t>Δυοβουνιώτη </a:t>
            </a:r>
            <a:r>
              <a:rPr lang="el-GR" sz="2800" b="1" dirty="0"/>
              <a:t>και Πανουργιά (διέθεταν συνολικά 2.000 άνδρες) να αντιμετωπίσουν από κοινού τον </a:t>
            </a:r>
            <a:r>
              <a:rPr lang="el-GR" sz="2800" b="1" dirty="0" err="1"/>
              <a:t>Ομέρ</a:t>
            </a:r>
            <a:r>
              <a:rPr lang="el-GR" sz="2800" b="1" dirty="0"/>
              <a:t> Βρυώνη,</a:t>
            </a:r>
            <a:r>
              <a:rPr lang="el-GR" sz="2800" dirty="0"/>
              <a:t> ο οποίος με 10.000  άνδρες έσπευδε για να καταπνίξει την επανάσταση στην Πελοπόννησο</a:t>
            </a:r>
            <a:r>
              <a:rPr lang="el-GR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6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9" y="602165"/>
            <a:ext cx="5073804" cy="563136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73" y="602166"/>
            <a:ext cx="5887843" cy="5631366"/>
          </a:xfrm>
        </p:spPr>
      </p:pic>
    </p:spTree>
    <p:extLst>
      <p:ext uri="{BB962C8B-B14F-4D97-AF65-F5344CB8AC3E}">
        <p14:creationId xmlns:p14="http://schemas.microsoft.com/office/powerpoint/2010/main" val="114856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1846907"/>
            <a:ext cx="9683406" cy="4023541"/>
          </a:xfrm>
        </p:spPr>
        <p:txBody>
          <a:bodyPr>
            <a:normAutofit/>
          </a:bodyPr>
          <a:lstStyle/>
          <a:p>
            <a:pPr algn="just"/>
            <a:r>
              <a:rPr lang="el-G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Στις 22 Απριλίου ο Βρυώνης χτύπησε αρχικά τον Δυοβουνιώτη και τον ανάγκασε να υποχωρήσει. Στη συνέχεια, στράφηκε εναντίον του </a:t>
            </a:r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Πανουργιά</a:t>
            </a:r>
            <a:r>
              <a:rPr lang="el-G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Υποχώρησε και αυτός. </a:t>
            </a:r>
          </a:p>
        </p:txBody>
      </p:sp>
    </p:spTree>
    <p:extLst>
      <p:ext uri="{BB962C8B-B14F-4D97-AF65-F5344CB8AC3E}">
        <p14:creationId xmlns:p14="http://schemas.microsoft.com/office/powerpoint/2010/main" val="166778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8" y="624467"/>
            <a:ext cx="5556876" cy="564251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17" y="624468"/>
            <a:ext cx="5497551" cy="5642516"/>
          </a:xfrm>
        </p:spPr>
      </p:pic>
    </p:spTree>
    <p:extLst>
      <p:ext uri="{BB962C8B-B14F-4D97-AF65-F5344CB8AC3E}">
        <p14:creationId xmlns:p14="http://schemas.microsoft.com/office/powerpoint/2010/main" val="185628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1231271"/>
            <a:ext cx="9538550" cy="4639177"/>
          </a:xfrm>
        </p:spPr>
        <p:txBody>
          <a:bodyPr>
            <a:normAutofit/>
          </a:bodyPr>
          <a:lstStyle/>
          <a:p>
            <a:r>
              <a:rPr lang="el-GR" sz="3200" dirty="0"/>
              <a:t>Σειρά είχε </a:t>
            </a:r>
            <a:r>
              <a:rPr lang="el-GR" sz="3200" b="1" dirty="0"/>
              <a:t>ο Διάκος που υπεράσπιζε με τους λίγους άνδρες του τη γέφυρα της Αλαμάνας. Όταν εμφανίστηκε ο εχθρός οι περισσότεροι άνδρες του σκόρπισαν φοβισμένοι. Αυτός έμεινε για να αντιμετωπίσει τον εχθρό με δέκα μόνο παλικάρια. Ήταν μια άνιση μάχη. Πολέμησαν όλοι τους σαν θηρία.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29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8" y="624469"/>
            <a:ext cx="5392157" cy="5620214"/>
          </a:xfrm>
        </p:spPr>
      </p:pic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6181344" y="914400"/>
            <a:ext cx="5226022" cy="4956048"/>
          </a:xfrm>
        </p:spPr>
        <p:txBody>
          <a:bodyPr>
            <a:normAutofit/>
          </a:bodyPr>
          <a:lstStyle/>
          <a:p>
            <a:endParaRPr lang="el-GR" sz="3200" b="1" dirty="0" smtClean="0"/>
          </a:p>
          <a:p>
            <a:endParaRPr lang="el-GR" sz="3200" b="1" dirty="0"/>
          </a:p>
          <a:p>
            <a:pPr marL="0" indent="0">
              <a:buNone/>
            </a:pPr>
            <a:r>
              <a:rPr lang="el-GR" sz="3200" b="1" dirty="0" smtClean="0"/>
              <a:t>Ο </a:t>
            </a:r>
            <a:r>
              <a:rPr lang="el-GR" sz="3200" b="1" dirty="0"/>
              <a:t>ίδιος, αν και τραυματισμένος με σφαίρα στον ώμο, για ώρες σκότωνε με το γιαταγάνι του Τούρκους.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05773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583" y="615635"/>
            <a:ext cx="5611016" cy="5640309"/>
          </a:xfrm>
        </p:spPr>
        <p:txBody>
          <a:bodyPr>
            <a:normAutofit/>
          </a:bodyPr>
          <a:lstStyle/>
          <a:p>
            <a:endParaRPr lang="el-GR" sz="3200" b="1" dirty="0" smtClean="0"/>
          </a:p>
          <a:p>
            <a:r>
              <a:rPr lang="el-GR" sz="3200" b="1" dirty="0" smtClean="0"/>
              <a:t>Όταν </a:t>
            </a:r>
            <a:r>
              <a:rPr lang="el-GR" sz="3200" b="1" dirty="0"/>
              <a:t>το γιαταγάνι του έσπασε, αιχμαλωτίστηκε και αιμόφυρτος μεταφέρθηκε στη Λαμία. Εκεί, ο διοικητής Κιοσέ Μεχμέτ, λέγεται ότι του πρότεινε να αλλάξει πίστη, με αντάλλαγμα τη ζωή του. Επειδή αρνήθηκε διέταξε να τον βασανίσουν για δύο μέρες, για να αλλάξει γνώμη.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99" y="615636"/>
            <a:ext cx="5370837" cy="5640309"/>
          </a:xfrm>
        </p:spPr>
      </p:pic>
    </p:spTree>
    <p:extLst>
      <p:ext uri="{BB962C8B-B14F-4D97-AF65-F5344CB8AC3E}">
        <p14:creationId xmlns:p14="http://schemas.microsoft.com/office/powerpoint/2010/main" val="1755308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8" y="613317"/>
            <a:ext cx="5556876" cy="563136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5" y="613317"/>
            <a:ext cx="5404772" cy="5631365"/>
          </a:xfrm>
        </p:spPr>
      </p:pic>
    </p:spTree>
    <p:extLst>
      <p:ext uri="{BB962C8B-B14F-4D97-AF65-F5344CB8AC3E}">
        <p14:creationId xmlns:p14="http://schemas.microsoft.com/office/powerpoint/2010/main" val="4364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Ρούμελη, τόπος μαρτύρων κι ομορφιάς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737" y="2419815"/>
            <a:ext cx="10638263" cy="3847170"/>
          </a:xfrm>
        </p:spPr>
        <p:txBody>
          <a:bodyPr>
            <a:normAutofit/>
          </a:bodyPr>
          <a:lstStyle/>
          <a:p>
            <a:r>
              <a:rPr lang="el-GR" dirty="0"/>
              <a:t>"Τη μάνα μου τη Ρούμελη ν' αγνάντευα το λαχταρώ</a:t>
            </a:r>
            <a:br>
              <a:rPr lang="el-GR" dirty="0"/>
            </a:br>
            <a:r>
              <a:rPr lang="el-GR" dirty="0"/>
              <a:t>Ψηλά που με νανούριζες </a:t>
            </a:r>
            <a:r>
              <a:rPr lang="el-GR" dirty="0" err="1"/>
              <a:t>καημένo</a:t>
            </a:r>
            <a:r>
              <a:rPr lang="el-GR" dirty="0"/>
              <a:t> Καρπενήσι!</a:t>
            </a:r>
            <a:br>
              <a:rPr lang="el-GR" dirty="0"/>
            </a:br>
            <a:r>
              <a:rPr lang="el-GR" dirty="0"/>
              <a:t>Τρανά πλατάνια ξεδιψούν στις βρύσες με το κρύο νερό</a:t>
            </a:r>
            <a:br>
              <a:rPr lang="el-GR" dirty="0"/>
            </a:br>
            <a:r>
              <a:rPr lang="el-GR" dirty="0" err="1"/>
              <a:t>Σαρακατσάνα</a:t>
            </a:r>
            <a:r>
              <a:rPr lang="el-GR" dirty="0"/>
              <a:t> ροβολάει και πάει για να γεμίσει.</a:t>
            </a:r>
          </a:p>
          <a:p>
            <a:r>
              <a:rPr lang="el-GR" dirty="0"/>
              <a:t>Με κρουσταλλένια σφυριχτά, σε λόγγους φεύγουν σκοτεινούς</a:t>
            </a:r>
            <a:br>
              <a:rPr lang="el-GR" dirty="0"/>
            </a:br>
            <a:r>
              <a:rPr lang="el-GR" dirty="0"/>
              <a:t>κοτσύφια και βοσκόπουλα με τα λαμπρά τα μάτια,</a:t>
            </a:r>
            <a:br>
              <a:rPr lang="el-GR" dirty="0"/>
            </a:br>
            <a:r>
              <a:rPr lang="el-GR" dirty="0"/>
              <a:t>νερά βροντούνε στο γκρεμό και πάνε προς τους ουρανούς</a:t>
            </a:r>
            <a:br>
              <a:rPr lang="el-GR" dirty="0"/>
            </a:br>
            <a:r>
              <a:rPr lang="el-GR" dirty="0"/>
              <a:t>ίσια κι ορθά, σαν την ψυχή της Ρούμελης, τα ελάτια..."</a:t>
            </a:r>
          </a:p>
          <a:p>
            <a:pPr marL="0" indent="0">
              <a:buNone/>
            </a:pPr>
            <a:r>
              <a:rPr lang="el-GR" dirty="0"/>
              <a:t>Ζαχαρίας Παπαντωνίου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7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Οδυσσέας Ανδρούτσος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6705" y="2426329"/>
            <a:ext cx="10601608" cy="3444119"/>
          </a:xfrm>
        </p:spPr>
        <p:txBody>
          <a:bodyPr>
            <a:normAutofit/>
          </a:bodyPr>
          <a:lstStyle/>
          <a:p>
            <a:r>
              <a:rPr lang="el-GR" sz="3200" b="1" dirty="0"/>
              <a:t>Ο Οδυσσέας Ανδρούτσος (1790-1824) γεννήθηκε στην Ιθάκη και ήταν γιος του γνωστού αρματολού Ανδρέα Ανδρούτσου. Ο Αλή πασάς, στην αυλή του οποίου υπηρέτησε αρχικά, τον διόρισε οπλαρχηγό της Ανατολικής Ρούμελης, για να αφανίσει τους κλέφτες της περιοχής</a:t>
            </a:r>
            <a:r>
              <a:rPr lang="el-GR" b="1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9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0" y="602166"/>
            <a:ext cx="5545723" cy="563136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4" y="602166"/>
            <a:ext cx="5415543" cy="5631366"/>
          </a:xfrm>
        </p:spPr>
      </p:pic>
    </p:spTree>
    <p:extLst>
      <p:ext uri="{BB962C8B-B14F-4D97-AF65-F5344CB8AC3E}">
        <p14:creationId xmlns:p14="http://schemas.microsoft.com/office/powerpoint/2010/main" val="1775113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3" y="613317"/>
            <a:ext cx="5404773" cy="5620215"/>
          </a:xfrm>
        </p:spPr>
      </p:pic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15635" y="613317"/>
            <a:ext cx="5565707" cy="5620215"/>
          </a:xfrm>
        </p:spPr>
        <p:txBody>
          <a:bodyPr>
            <a:normAutofit/>
          </a:bodyPr>
          <a:lstStyle/>
          <a:p>
            <a:r>
              <a:rPr lang="el-GR" sz="2800" b="1" dirty="0"/>
              <a:t>Αυτός, όμως, αντί να αφανίσει τους κλέφτες, κυνηγούσε και τιμωρούσε τους προύχοντες, χριστιανούς ή μουσουλμάνους, που τυραννούσαν τον φτωχό λαό. Εξαιτίας της τακτικής του αυτής έγινε μισητός στους συγκεκριμένους κύκλους.</a:t>
            </a:r>
            <a:r>
              <a:rPr lang="el-GR" sz="2800" dirty="0"/>
              <a:t> Το 1818 μυήθηκε στη Φιλική Εταιρεία και όταν ξέσπασε η ελληνική επανάσταση έδωσε τα πάντα για την επιτυχία της. </a:t>
            </a:r>
          </a:p>
        </p:txBody>
      </p:sp>
    </p:spTree>
    <p:extLst>
      <p:ext uri="{BB962C8B-B14F-4D97-AF65-F5344CB8AC3E}">
        <p14:creationId xmlns:p14="http://schemas.microsoft.com/office/powerpoint/2010/main" val="1527911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827" y="615636"/>
            <a:ext cx="10411485" cy="1670363"/>
          </a:xfrm>
        </p:spPr>
        <p:txBody>
          <a:bodyPr>
            <a:normAutofit/>
          </a:bodyPr>
          <a:lstStyle/>
          <a:p>
            <a:r>
              <a:rPr lang="el-GR" b="1" dirty="0"/>
              <a:t>Τον </a:t>
            </a:r>
            <a:r>
              <a:rPr lang="el-GR" b="1" dirty="0" smtClean="0"/>
              <a:t>μεταχειρίζονταν </a:t>
            </a:r>
            <a:r>
              <a:rPr lang="el-GR" b="1" dirty="0"/>
              <a:t>ύπουλα </a:t>
            </a: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545" y="2560319"/>
            <a:ext cx="10628768" cy="3686571"/>
          </a:xfrm>
        </p:spPr>
        <p:txBody>
          <a:bodyPr>
            <a:normAutofit/>
          </a:bodyPr>
          <a:lstStyle/>
          <a:p>
            <a:r>
              <a:rPr lang="el-GR" sz="2800" b="1" dirty="0"/>
              <a:t>Μετά την ήττα και τον μαρτυρικό θάνατο του Διάκου, κράτησε τα στρατεύματα του </a:t>
            </a:r>
            <a:r>
              <a:rPr lang="el-GR" sz="2800" b="1" dirty="0" err="1"/>
              <a:t>Ομέρ</a:t>
            </a:r>
            <a:r>
              <a:rPr lang="el-GR" sz="2800" b="1" dirty="0"/>
              <a:t> Βρυώνη στο Χάνι της Γραβιάς με 120 μόνο παλικάρια. Η Α΄ Εθνοσυνέλευση (1822), εκτιμώντας τις ικανότητές του, τον ανακήρυξε στρατιωτικό αρχηγό της Ανατολικής Στερεάς. </a:t>
            </a:r>
            <a:r>
              <a:rPr lang="el-GR" sz="2800" dirty="0"/>
              <a:t>Οι κοτζαμπάσηδες, όμως, της περιοχής, επειδή, όπως αναφέραμε, τον μισούσαν, δεν σταματούσαν να τον </a:t>
            </a:r>
            <a:r>
              <a:rPr lang="el-GR" sz="2800" b="1" dirty="0"/>
              <a:t>κατηγορούν πότε για δειλία (όπως στην περίπτωση της πολιορκίας της Καρύστου) και πότε για κρυφές συνεννοήσεις με τους Τούρκους</a:t>
            </a:r>
            <a:r>
              <a:rPr lang="el-GR" sz="2800" dirty="0"/>
              <a:t>,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76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8" y="624468"/>
            <a:ext cx="5556876" cy="563136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624468"/>
            <a:ext cx="5404773" cy="5631366"/>
          </a:xfrm>
        </p:spPr>
      </p:pic>
    </p:spTree>
    <p:extLst>
      <p:ext uri="{BB962C8B-B14F-4D97-AF65-F5344CB8AC3E}">
        <p14:creationId xmlns:p14="http://schemas.microsoft.com/office/powerpoint/2010/main" val="442797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624689"/>
            <a:ext cx="9855421" cy="5604095"/>
          </a:xfrm>
        </p:spPr>
        <p:txBody>
          <a:bodyPr>
            <a:normAutofit/>
          </a:bodyPr>
          <a:lstStyle/>
          <a:p>
            <a:endParaRPr lang="el-GR" sz="3200" dirty="0" smtClean="0"/>
          </a:p>
          <a:p>
            <a:r>
              <a:rPr lang="el-GR" sz="3200" dirty="0" smtClean="0"/>
              <a:t>Στη </a:t>
            </a:r>
            <a:r>
              <a:rPr lang="el-GR" sz="3200" dirty="0"/>
              <a:t>συκοφαντική τους αυτή προσπάθεια τούς βοηθούσε και η πολιτική ηγεσία της περιοχής, ο Άρειος Πάγος, που διηύθυνε ο Θεόδωρος Νέγρης. Έτσι, την ίδια χρονιά που τον ανακήρυξε αρχηγό η Εθνοσυνέλευση</a:t>
            </a:r>
            <a:r>
              <a:rPr lang="el-GR" sz="3200" dirty="0" smtClean="0"/>
              <a:t>, το 1822, </a:t>
            </a:r>
            <a:r>
              <a:rPr lang="el-GR" sz="3200" dirty="0"/>
              <a:t>ο Άρειος Πάγος τον καθαίρεσε, τον αντικατέστησε και τον επικήρυξε για 5.000 γρόσια. Λίγο αργότερα βέβαια, όταν έκανε την εμφάνισή της η στρατιά του Δράμαλη, τον ανακάλεσε και του ανέθεσε ξανά την αρχηγία.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9957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8" y="613318"/>
            <a:ext cx="5556876" cy="5642516"/>
          </a:xfrm>
        </p:spPr>
      </p:pic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6181344" y="613318"/>
            <a:ext cx="5370878" cy="5642516"/>
          </a:xfrm>
        </p:spPr>
        <p:txBody>
          <a:bodyPr>
            <a:normAutofit/>
          </a:bodyPr>
          <a:lstStyle/>
          <a:p>
            <a:r>
              <a:rPr lang="el-GR" sz="2800" b="1" dirty="0"/>
              <a:t>Όταν αποφάσισε να πάει στην Πελοπόννησο, για να βρει τρόπο συμβιβασμού μεταξύ των δύο αντιμαχόμενων παρατάξεων, οι κοτζαμπάσηδες τον </a:t>
            </a:r>
            <a:r>
              <a:rPr lang="el-GR" sz="2800" b="1" dirty="0" smtClean="0"/>
              <a:t>διέβαλαν.</a:t>
            </a:r>
            <a:r>
              <a:rPr lang="el-GR" sz="2800" dirty="0" smtClean="0"/>
              <a:t> </a:t>
            </a:r>
            <a:r>
              <a:rPr lang="el-GR" sz="2800" dirty="0"/>
              <a:t>Στη συνέχεια, η </a:t>
            </a:r>
            <a:r>
              <a:rPr lang="el-GR" sz="2800" dirty="0" smtClean="0"/>
              <a:t>κυβέρνηση </a:t>
            </a:r>
            <a:r>
              <a:rPr lang="el-GR" sz="2800" dirty="0"/>
              <a:t>τον κατηγόρησε ότι δήθεν άρχισε συνεννοήσεις με τους Τούρκους και </a:t>
            </a:r>
            <a:r>
              <a:rPr lang="el-GR" sz="2800" b="1" dirty="0"/>
              <a:t>διέταξε το πρώην πρωτοπαλίκαρό του Γιάννη </a:t>
            </a:r>
            <a:r>
              <a:rPr lang="el-GR" sz="2800" b="1" dirty="0" err="1"/>
              <a:t>Γκούρα</a:t>
            </a:r>
            <a:r>
              <a:rPr lang="el-GR" sz="2800" b="1" dirty="0"/>
              <a:t>, αφού του έδωσε 140.000 γρόσια από τα λεφτά του αγγλικού δανείου, να τον συλλάβει για να δικαστεί.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26996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6" y="624689"/>
            <a:ext cx="10981853" cy="5649362"/>
          </a:xfrm>
        </p:spPr>
      </p:pic>
    </p:spTree>
    <p:extLst>
      <p:ext uri="{BB962C8B-B14F-4D97-AF65-F5344CB8AC3E}">
        <p14:creationId xmlns:p14="http://schemas.microsoft.com/office/powerpoint/2010/main" val="953497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606581"/>
            <a:ext cx="5379931" cy="5640309"/>
          </a:xfrm>
        </p:spPr>
        <p:txBody>
          <a:bodyPr>
            <a:noAutofit/>
          </a:bodyPr>
          <a:lstStyle/>
          <a:p>
            <a:r>
              <a:rPr lang="el-GR" sz="2800" b="1" dirty="0"/>
              <a:t>Το «λιοντάρι της </a:t>
            </a:r>
            <a:r>
              <a:rPr lang="el-GR" sz="2800" b="1" dirty="0" smtClean="0"/>
              <a:t>Ρούμελης» δέχτηκε </a:t>
            </a:r>
            <a:r>
              <a:rPr lang="el-GR" sz="2800" b="1" dirty="0"/>
              <a:t>να παραδοθεί και να απολογηθεί για όσα τον κατηγορούσαν. Ο </a:t>
            </a:r>
            <a:r>
              <a:rPr lang="el-GR" sz="2800" b="1" dirty="0" err="1"/>
              <a:t>Γκούρας</a:t>
            </a:r>
            <a:r>
              <a:rPr lang="el-GR" sz="2800" b="1" dirty="0"/>
              <a:t> τον μετέφερε στην Ακρόπολη της Αθήνας και τον φυλάκισε στον ενετικό πύργο. Οι εχθροί του, προκειμένου να μη γίνει δίκη, στην </a:t>
            </a:r>
            <a:r>
              <a:rPr lang="el-GR" sz="2800" b="1" dirty="0" smtClean="0"/>
              <a:t>οποία </a:t>
            </a:r>
            <a:r>
              <a:rPr lang="el-GR" sz="2800" b="1" dirty="0"/>
              <a:t>θα αθωωνόταν, έδωσαν εντολή στον </a:t>
            </a:r>
            <a:r>
              <a:rPr lang="el-GR" sz="2800" b="1" dirty="0" err="1"/>
              <a:t>Γκούρα</a:t>
            </a:r>
            <a:r>
              <a:rPr lang="el-GR" sz="2800" b="1" dirty="0"/>
              <a:t> να τον δολοφονήσει </a:t>
            </a:r>
            <a:r>
              <a:rPr lang="el-GR" sz="2800" b="1" dirty="0" smtClean="0"/>
              <a:t>και να </a:t>
            </a:r>
            <a:r>
              <a:rPr lang="el-GR" sz="2800" b="1" dirty="0"/>
              <a:t>προφασιστεί ότι </a:t>
            </a:r>
            <a:r>
              <a:rPr lang="el-GR" sz="2800" b="1" dirty="0" smtClean="0"/>
              <a:t>σκοτώθηκε </a:t>
            </a:r>
            <a:r>
              <a:rPr lang="el-GR" sz="2800" b="1" dirty="0"/>
              <a:t>προσπαθώντας να δραπετεύσει</a:t>
            </a:r>
            <a:r>
              <a:rPr lang="el-GR" sz="2800" dirty="0"/>
              <a:t>. Αυτό και έκανε.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2" y="606581"/>
            <a:ext cx="5574762" cy="5640309"/>
          </a:xfrm>
        </p:spPr>
      </p:pic>
    </p:spTree>
    <p:extLst>
      <p:ext uri="{BB962C8B-B14F-4D97-AF65-F5344CB8AC3E}">
        <p14:creationId xmlns:p14="http://schemas.microsoft.com/office/powerpoint/2010/main" val="1423627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δικαίωση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1" y="2426329"/>
            <a:ext cx="9601196" cy="3449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b="1" dirty="0"/>
              <a:t>Πολλά χρόνια αργότερα, ο δικηγόρος Σπύρος </a:t>
            </a:r>
            <a:r>
              <a:rPr lang="el-GR" sz="3200" b="1" dirty="0" err="1"/>
              <a:t>Φόρτης</a:t>
            </a:r>
            <a:r>
              <a:rPr lang="el-GR" sz="3200" b="1" dirty="0"/>
              <a:t>, γέρος πια, δήλωσε ότι φύλαγε σκοπιά τη μοιραία νύχτα και είδε να τον δολοφονούν και να πετούν το πτώμα του στα βράχια. Έτσι η αθωότητά του επιβεβαιώθηκε και επίσημα. </a:t>
            </a:r>
          </a:p>
          <a:p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300376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87" y="579422"/>
            <a:ext cx="9370337" cy="5667468"/>
          </a:xfrm>
        </p:spPr>
      </p:pic>
    </p:spTree>
    <p:extLst>
      <p:ext uri="{BB962C8B-B14F-4D97-AF65-F5344CB8AC3E}">
        <p14:creationId xmlns:p14="http://schemas.microsoft.com/office/powerpoint/2010/main" val="1542313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2" y="624468"/>
            <a:ext cx="11040149" cy="5597912"/>
          </a:xfrm>
        </p:spPr>
      </p:pic>
    </p:spTree>
    <p:extLst>
      <p:ext uri="{BB962C8B-B14F-4D97-AF65-F5344CB8AC3E}">
        <p14:creationId xmlns:p14="http://schemas.microsoft.com/office/powerpoint/2010/main" val="172996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7" y="602166"/>
            <a:ext cx="5586761" cy="565366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29" y="602166"/>
            <a:ext cx="5374888" cy="5653668"/>
          </a:xfrm>
        </p:spPr>
      </p:pic>
    </p:spTree>
    <p:extLst>
      <p:ext uri="{BB962C8B-B14F-4D97-AF65-F5344CB8AC3E}">
        <p14:creationId xmlns:p14="http://schemas.microsoft.com/office/powerpoint/2010/main" val="48765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491" y="606582"/>
            <a:ext cx="5504507" cy="5263866"/>
          </a:xfrm>
        </p:spPr>
        <p:txBody>
          <a:bodyPr>
            <a:normAutofit lnSpcReduction="10000"/>
          </a:bodyPr>
          <a:lstStyle/>
          <a:p>
            <a:endParaRPr lang="el-GR" b="1" dirty="0" smtClean="0"/>
          </a:p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r>
              <a:rPr lang="el-GR" sz="3200" b="1" dirty="0" smtClean="0"/>
              <a:t>Ο Αθανάσιος </a:t>
            </a:r>
            <a:r>
              <a:rPr lang="el-GR" sz="3200" b="1" dirty="0"/>
              <a:t>Διάκος (1788-1821) </a:t>
            </a:r>
            <a:r>
              <a:rPr lang="el-GR" sz="3200" b="1" dirty="0" smtClean="0"/>
              <a:t>γεννήθηκε </a:t>
            </a:r>
            <a:r>
              <a:rPr lang="el-GR" sz="3200" b="1" dirty="0"/>
              <a:t>στην Άνω </a:t>
            </a:r>
            <a:r>
              <a:rPr lang="el-GR" sz="3200" b="1" dirty="0" err="1"/>
              <a:t>Μουσουνίτσα</a:t>
            </a:r>
            <a:r>
              <a:rPr lang="el-GR" sz="3200" b="1" dirty="0"/>
              <a:t> ή την </a:t>
            </a:r>
            <a:r>
              <a:rPr lang="el-GR" sz="3200" b="1" dirty="0" err="1"/>
              <a:t>Αρτοτίνα</a:t>
            </a:r>
            <a:r>
              <a:rPr lang="el-GR" sz="3200" b="1" dirty="0"/>
              <a:t>. Στα 12 χρόνια του έχασε τον πατέρα του και η μητέρα του τον έταξε στο μοναστήρι του Αγίου Προδρόμου. Στην αρχή έγινε καλογεροπαίδι και αργότερα χειροτονήθηκε διάκος.</a:t>
            </a:r>
            <a:r>
              <a:rPr lang="el-GR" sz="3200" dirty="0"/>
              <a:t>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606582"/>
            <a:ext cx="5235076" cy="5263866"/>
          </a:xfrm>
        </p:spPr>
        <p:txBody>
          <a:bodyPr>
            <a:normAutofit lnSpcReduction="10000"/>
          </a:bodyPr>
          <a:lstStyle/>
          <a:p>
            <a:endParaRPr lang="el-GR" dirty="0" smtClean="0"/>
          </a:p>
          <a:p>
            <a:endParaRPr lang="el-GR" dirty="0"/>
          </a:p>
          <a:p>
            <a:r>
              <a:rPr lang="el-GR" sz="3200" b="1" dirty="0" smtClean="0"/>
              <a:t>Σε </a:t>
            </a:r>
            <a:r>
              <a:rPr lang="el-GR" sz="3200" b="1" dirty="0"/>
              <a:t>ένα γάμο μέθυσε και κατά λάθος σκότωσε ένα προεστό. Σύμφωνα με άλλη εκδοχή σκότωσε ένα τούρκο αγά. Το γεγονός αυτό τον ανάγκασε να γίνει κλέφτης.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564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1" y="613317"/>
            <a:ext cx="5534573" cy="563136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613317"/>
            <a:ext cx="5404392" cy="5631365"/>
          </a:xfrm>
        </p:spPr>
      </p:pic>
    </p:spTree>
    <p:extLst>
      <p:ext uri="{BB962C8B-B14F-4D97-AF65-F5344CB8AC3E}">
        <p14:creationId xmlns:p14="http://schemas.microsoft.com/office/powerpoint/2010/main" val="167317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5" y="613317"/>
            <a:ext cx="5185317" cy="560906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32" y="613318"/>
            <a:ext cx="5820936" cy="5609062"/>
          </a:xfrm>
        </p:spPr>
      </p:pic>
    </p:spTree>
    <p:extLst>
      <p:ext uri="{BB962C8B-B14F-4D97-AF65-F5344CB8AC3E}">
        <p14:creationId xmlns:p14="http://schemas.microsoft.com/office/powerpoint/2010/main" val="193060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51" y="602166"/>
            <a:ext cx="5653669" cy="5631366"/>
          </a:xfrm>
        </p:spPr>
      </p:pic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78598" y="602167"/>
            <a:ext cx="5238154" cy="5268282"/>
          </a:xfrm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Άλλαξε </a:t>
            </a:r>
            <a:r>
              <a:rPr lang="el-GR" dirty="0"/>
              <a:t>πολλούς καπετάνιους και κατέληξε στον Λάμπρο Τζαβέλλα. Τελικά, </a:t>
            </a:r>
            <a:r>
              <a:rPr lang="el-GR" b="1" dirty="0"/>
              <a:t>ανέλαβε το αρματολίκι των Σαλώνων και, αργότερα της </a:t>
            </a:r>
            <a:r>
              <a:rPr lang="el-GR" b="1" dirty="0" err="1"/>
              <a:t>Λεβαδιάς</a:t>
            </a:r>
            <a:r>
              <a:rPr lang="el-GR" b="1" dirty="0"/>
              <a:t>. Μυήθηκε στη Φιλική Εταιρεία το 1820</a:t>
            </a:r>
            <a:r>
              <a:rPr lang="el-GR" dirty="0"/>
              <a:t> και πρωταγωνίστησε στην επανάσταση που ξέσπασε την επόμενη χρονιά. </a:t>
            </a:r>
          </a:p>
        </p:txBody>
      </p:sp>
    </p:spTree>
    <p:extLst>
      <p:ext uri="{BB962C8B-B14F-4D97-AF65-F5344CB8AC3E}">
        <p14:creationId xmlns:p14="http://schemas.microsoft.com/office/powerpoint/2010/main" val="3117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0" y="624468"/>
            <a:ext cx="5381005" cy="4572221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4" y="624468"/>
            <a:ext cx="5614098" cy="4572221"/>
          </a:xfrm>
        </p:spPr>
      </p:pic>
      <p:sp>
        <p:nvSpPr>
          <p:cNvPr id="3" name="Ορθογώνιο 2"/>
          <p:cNvSpPr/>
          <p:nvPr/>
        </p:nvSpPr>
        <p:spPr>
          <a:xfrm>
            <a:off x="1756372" y="3413156"/>
            <a:ext cx="92616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l-G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l-G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l-G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l-G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l-G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l-G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Υπηρέτησε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για λίγο τον Αλή πασά μαζί με τον Οδυσσέα Ανδρούτσο.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53939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Οργανικό</Template>
  <TotalTime>171</TotalTime>
  <Words>790</Words>
  <Application>Microsoft Office PowerPoint</Application>
  <PresentationFormat>Ευρεία οθόνη</PresentationFormat>
  <Paragraphs>43</Paragraphs>
  <Slides>30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5" baseType="lpstr">
      <vt:lpstr>Arial</vt:lpstr>
      <vt:lpstr>Calibri</vt:lpstr>
      <vt:lpstr>Garamond</vt:lpstr>
      <vt:lpstr>Times New Roman</vt:lpstr>
      <vt:lpstr>Organic</vt:lpstr>
      <vt:lpstr>Αθανάσιος Διάκος</vt:lpstr>
      <vt:lpstr>Ρούμελη, τόπος μαρτύρων κι ομορφιάς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Οδυσσέας Ανδρούτσος</vt:lpstr>
      <vt:lpstr>Παρουσίαση του PowerPoint</vt:lpstr>
      <vt:lpstr>Παρουσίαση του PowerPoint</vt:lpstr>
      <vt:lpstr>Τον μεταχειρίζονταν ύπουλα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δικαίωση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Αθανάσιος Διάκος</dc:title>
  <dc:creator>Microsoft Office User</dc:creator>
  <cp:lastModifiedBy>Windows User</cp:lastModifiedBy>
  <cp:revision>18</cp:revision>
  <dcterms:created xsi:type="dcterms:W3CDTF">2021-03-13T17:40:04Z</dcterms:created>
  <dcterms:modified xsi:type="dcterms:W3CDTF">2021-03-14T01:52:21Z</dcterms:modified>
</cp:coreProperties>
</file>