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3" r:id="rId5"/>
    <p:sldId id="258" r:id="rId6"/>
    <p:sldId id="259"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93C495-80AE-5ABD-8DB4-1EBDBB48A96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A328164-9E42-717F-8EC5-A8BC75D81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734EB84-7395-5DAF-091F-B0A6D0A1EA20}"/>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E8F61060-1376-D2EF-5AD7-86365CFBA6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02B893-44AF-FDBD-C62F-8106E3AD756D}"/>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64440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8DA5C9-4D58-167E-9C58-BDFD0131AE2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DE0CA3E-91E9-B44D-451D-403BFF9DF9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D3D6E9F-C081-7917-37BC-5ECFF1D6B9AF}"/>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8B8D8C37-4BE2-3509-998A-2120599768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6CD7365-51AC-C91D-6859-1C8F7ACB26CB}"/>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5285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BD6E334-415D-C339-47A7-1CC6C3545C2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7BAEC25-45C5-5F3C-4730-516596EE9F0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7562C30-C17E-947E-1323-48AA9A2D41A4}"/>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08FED275-27EF-6C82-7EBA-EB3EC95B7A4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B440B2-7E17-2668-7713-9EFF32867D8B}"/>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93035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80B91-37DF-409F-5455-D3FEC47779D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33B63B7-012D-26D0-F81F-ED4F8005528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DB84E2-7D88-EBF2-05CF-B715241BE12E}"/>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DAE5DDAB-AF68-78C5-6D49-32EBCD3DDF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2C1AE8-DB74-1EAD-6FA1-47927E8C86EC}"/>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57515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2A4B5D-19CA-217E-1DDE-F2FA90BDE6E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A6EBF10-259E-FF34-8814-01BC54357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AB307DE-E4E8-35A6-EE07-C5288DAE4B74}"/>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70834273-DD60-3693-26A6-9EFB2FFC30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4EDD075-0D64-1B29-E47A-FAE2DFD3F289}"/>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173798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FC28D-686F-5172-C61F-8DA56909EE8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1B30D7-C581-5B87-E588-CCF2865DE38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D23864-F140-934B-4B65-2026BA629A6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EF0A8D1-59BD-FE1B-7899-6E197CCCCD6C}"/>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6" name="Θέση υποσέλιδου 5">
            <a:extLst>
              <a:ext uri="{FF2B5EF4-FFF2-40B4-BE49-F238E27FC236}">
                <a16:creationId xmlns:a16="http://schemas.microsoft.com/office/drawing/2014/main" id="{34BECD43-627F-38FF-416E-B5574BBF70A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1B75463-0B52-3486-2D81-951F088E17DD}"/>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62765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8C3D8E-BBD0-DDAA-C8B8-6ECE223F581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C8D7CD3-F7F9-DF6F-0596-0A7D76D3E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240DEF4-D318-2438-3BD4-F0682037AF5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5C676DC-A9DC-339F-8156-C7DA32F93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9678DB4-46C5-5C54-798A-43789105103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1D18D83-2E2E-8B47-DE42-3880DEB47523}"/>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8" name="Θέση υποσέλιδου 7">
            <a:extLst>
              <a:ext uri="{FF2B5EF4-FFF2-40B4-BE49-F238E27FC236}">
                <a16:creationId xmlns:a16="http://schemas.microsoft.com/office/drawing/2014/main" id="{130C978B-2257-07C6-E710-5A67C9FCDEC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F629066-3B6B-3E03-0704-BC156320BFA1}"/>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57284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F3ABAC-64F3-53A7-D124-A59B854E42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2F6C107-819C-CEB4-84A7-879CF18F74F8}"/>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4" name="Θέση υποσέλιδου 3">
            <a:extLst>
              <a:ext uri="{FF2B5EF4-FFF2-40B4-BE49-F238E27FC236}">
                <a16:creationId xmlns:a16="http://schemas.microsoft.com/office/drawing/2014/main" id="{5452AC67-1002-49A2-97BF-F20FFB85847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17FC871-EA40-0FC0-BAEE-34A0A1C19078}"/>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7254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E9DC324-774E-CF37-AF55-33BFD97E1C46}"/>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3" name="Θέση υποσέλιδου 2">
            <a:extLst>
              <a:ext uri="{FF2B5EF4-FFF2-40B4-BE49-F238E27FC236}">
                <a16:creationId xmlns:a16="http://schemas.microsoft.com/office/drawing/2014/main" id="{29BBEAD2-6CF6-D6A8-4FD1-87B599AA359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D12ACA0-C153-AD6F-FEAD-7DC43F0CD55A}"/>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149652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9DB7A5-1C8C-09D5-7FE3-AF6F094F6ED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5449A26-AFA9-97DD-73F8-A4E88D1D9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3C8262F-E41F-4083-22A3-20A97E584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A323916-F960-732B-A919-16BBB20E5748}"/>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6" name="Θέση υποσέλιδου 5">
            <a:extLst>
              <a:ext uri="{FF2B5EF4-FFF2-40B4-BE49-F238E27FC236}">
                <a16:creationId xmlns:a16="http://schemas.microsoft.com/office/drawing/2014/main" id="{9DCDAA55-D29C-6654-05AE-4D28AD5B9B5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BFA7A90-5D45-CEB0-B678-FF49740AAE7E}"/>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55362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56E32B-2A82-B446-51CD-A5C992D64E6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E33F0E5-5B14-B543-BD07-68DFD404D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3172F7C-81D1-FA04-E9E0-5AC4D54F0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D7E7532-6C08-413B-1166-87587BFE656D}"/>
              </a:ext>
            </a:extLst>
          </p:cNvPr>
          <p:cNvSpPr>
            <a:spLocks noGrp="1"/>
          </p:cNvSpPr>
          <p:nvPr>
            <p:ph type="dt" sz="half" idx="10"/>
          </p:nvPr>
        </p:nvSpPr>
        <p:spPr/>
        <p:txBody>
          <a:bodyPr/>
          <a:lstStyle/>
          <a:p>
            <a:fld id="{FA93457C-087A-45A0-997C-072BB808153D}" type="datetimeFigureOut">
              <a:rPr lang="el-GR" smtClean="0"/>
              <a:t>21/11/2023</a:t>
            </a:fld>
            <a:endParaRPr lang="el-GR"/>
          </a:p>
        </p:txBody>
      </p:sp>
      <p:sp>
        <p:nvSpPr>
          <p:cNvPr id="6" name="Θέση υποσέλιδου 5">
            <a:extLst>
              <a:ext uri="{FF2B5EF4-FFF2-40B4-BE49-F238E27FC236}">
                <a16:creationId xmlns:a16="http://schemas.microsoft.com/office/drawing/2014/main" id="{3C0F9695-A087-7235-9154-0E3E6FC6E7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8200C2-FE00-4D04-D870-62DF32D420D0}"/>
              </a:ext>
            </a:extLst>
          </p:cNvPr>
          <p:cNvSpPr>
            <a:spLocks noGrp="1"/>
          </p:cNvSpPr>
          <p:nvPr>
            <p:ph type="sldNum" sz="quarter" idx="12"/>
          </p:nvPr>
        </p:nvSpPr>
        <p:spPr/>
        <p:txBody>
          <a:bodyPr/>
          <a:lstStyle/>
          <a:p>
            <a:fld id="{5CFBC7D7-CE4D-4201-AD9C-9D0125E3836A}" type="slidenum">
              <a:rPr lang="el-GR" smtClean="0"/>
              <a:t>‹#›</a:t>
            </a:fld>
            <a:endParaRPr lang="el-GR"/>
          </a:p>
        </p:txBody>
      </p:sp>
    </p:spTree>
    <p:extLst>
      <p:ext uri="{BB962C8B-B14F-4D97-AF65-F5344CB8AC3E}">
        <p14:creationId xmlns:p14="http://schemas.microsoft.com/office/powerpoint/2010/main" val="230458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936203D-11D7-BD6D-B5A2-1FC22ED97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298E65-4F8A-1FDC-27E6-CE0E43DB3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DF9DA82-BEA4-B8B6-BA3C-A9613544F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3457C-087A-45A0-997C-072BB808153D}" type="datetimeFigureOut">
              <a:rPr lang="el-GR" smtClean="0"/>
              <a:t>21/11/2023</a:t>
            </a:fld>
            <a:endParaRPr lang="el-GR"/>
          </a:p>
        </p:txBody>
      </p:sp>
      <p:sp>
        <p:nvSpPr>
          <p:cNvPr id="5" name="Θέση υποσέλιδου 4">
            <a:extLst>
              <a:ext uri="{FF2B5EF4-FFF2-40B4-BE49-F238E27FC236}">
                <a16:creationId xmlns:a16="http://schemas.microsoft.com/office/drawing/2014/main" id="{2B655F4C-AD71-50FF-750A-258346410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1BC032B-2902-395B-A97C-8E0887473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BC7D7-CE4D-4201-AD9C-9D0125E3836A}" type="slidenum">
              <a:rPr lang="el-GR" smtClean="0"/>
              <a:t>‹#›</a:t>
            </a:fld>
            <a:endParaRPr lang="el-GR"/>
          </a:p>
        </p:txBody>
      </p:sp>
    </p:spTree>
    <p:extLst>
      <p:ext uri="{BB962C8B-B14F-4D97-AF65-F5344CB8AC3E}">
        <p14:creationId xmlns:p14="http://schemas.microsoft.com/office/powerpoint/2010/main" val="229748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9E62C1C-A266-657D-9A9F-419B991F4D50}"/>
              </a:ext>
            </a:extLst>
          </p:cNvPr>
          <p:cNvSpPr>
            <a:spLocks noGrp="1"/>
          </p:cNvSpPr>
          <p:nvPr>
            <p:ph type="title"/>
          </p:nvPr>
        </p:nvSpPr>
        <p:spPr>
          <a:xfrm>
            <a:off x="175181" y="166419"/>
            <a:ext cx="11841635" cy="559086"/>
          </a:xfrm>
        </p:spPr>
        <p:txBody>
          <a:bodyPr>
            <a:noAutofit/>
          </a:bodyPr>
          <a:lstStyle/>
          <a:p>
            <a:pPr algn="ctr"/>
            <a:r>
              <a:rPr lang="el-GR" sz="2800" b="1" dirty="0">
                <a:solidFill>
                  <a:srgbClr val="161B2A"/>
                </a:solidFill>
                <a:latin typeface="Arial" panose="020B0604020202020204" pitchFamily="34" charset="0"/>
                <a:ea typeface="+mn-ea"/>
                <a:cs typeface="Arial" panose="020B0604020202020204" pitchFamily="34" charset="0"/>
              </a:rPr>
              <a:t>Το Κουκλοθέατρο στην Αρχαιότητα</a:t>
            </a:r>
          </a:p>
        </p:txBody>
      </p:sp>
      <p:sp>
        <p:nvSpPr>
          <p:cNvPr id="5" name="TextBox 4">
            <a:extLst>
              <a:ext uri="{FF2B5EF4-FFF2-40B4-BE49-F238E27FC236}">
                <a16:creationId xmlns:a16="http://schemas.microsoft.com/office/drawing/2014/main" id="{98D7EA08-0388-CBA2-6A10-C14C2CAF4165}"/>
              </a:ext>
            </a:extLst>
          </p:cNvPr>
          <p:cNvSpPr txBox="1"/>
          <p:nvPr/>
        </p:nvSpPr>
        <p:spPr>
          <a:xfrm>
            <a:off x="0" y="800839"/>
            <a:ext cx="12023889" cy="1200329"/>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F0502020204030204" pitchFamily="34" charset="0"/>
              </a:rPr>
              <a:t>Οι κούκλες του κουκλοθέατρου με διάφορες μορφές και ονόματα, είναι γνωστές εδώ και 3000 χρόνια σε όλο τον κόσμο.</a:t>
            </a:r>
          </a:p>
          <a:p>
            <a:pPr marL="285750" indent="-285750">
              <a:buFont typeface="Arial" panose="020B0604020202020204" pitchFamily="34" charset="0"/>
              <a:buChar char="•"/>
            </a:pPr>
            <a:endParaRPr lang="el-GR" b="0" i="0" dirty="0">
              <a:solidFill>
                <a:srgbClr val="1F1A17"/>
              </a:solidFill>
              <a:effectLst/>
              <a:latin typeface="source sans pro" panose="020F0502020204030204" pitchFamily="34" charset="0"/>
            </a:endParaRPr>
          </a:p>
          <a:p>
            <a:pPr marL="285750" indent="-285750">
              <a:buFont typeface="Arial" panose="020B0604020202020204" pitchFamily="34" charset="0"/>
              <a:buChar char="•"/>
            </a:pPr>
            <a:r>
              <a:rPr lang="el-GR" b="0" i="0" dirty="0">
                <a:solidFill>
                  <a:srgbClr val="1F1A17"/>
                </a:solidFill>
                <a:effectLst/>
                <a:latin typeface="source sans pro" panose="020F0502020204030204" pitchFamily="34" charset="0"/>
              </a:rPr>
              <a:t>Με τη βοήθεια αρχαιολογικών ανασκαφών βρέθηκαν σε τάφους και μνημεία μικρά αγαλματάκια που η διάρθρωσή τους, τους έδινε την ευχέρεια να κάνουν μερικές βασικές κινήσεις.</a:t>
            </a:r>
            <a:endParaRPr lang="el-GR" dirty="0"/>
          </a:p>
        </p:txBody>
      </p:sp>
      <p:sp>
        <p:nvSpPr>
          <p:cNvPr id="6" name="TextBox 5">
            <a:extLst>
              <a:ext uri="{FF2B5EF4-FFF2-40B4-BE49-F238E27FC236}">
                <a16:creationId xmlns:a16="http://schemas.microsoft.com/office/drawing/2014/main" id="{F42E1417-2F93-A2AC-F96A-C05F8DEF7C28}"/>
              </a:ext>
            </a:extLst>
          </p:cNvPr>
          <p:cNvSpPr txBox="1"/>
          <p:nvPr/>
        </p:nvSpPr>
        <p:spPr>
          <a:xfrm>
            <a:off x="84055" y="5456996"/>
            <a:ext cx="12107945" cy="1200329"/>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1F1A17"/>
                </a:solidFill>
                <a:latin typeface="source sans pro" panose="020F0502020204030204" pitchFamily="34" charset="0"/>
              </a:rPr>
              <a:t>Μάλιστα σε ένα έργο του Ξενοφώντα, παρουσιάζεται ο Σωκράτης να ζητά πληροφορίες από ένα Σικελό διευθυντή κουκλοθεάτρου για την τέχνη του. </a:t>
            </a:r>
          </a:p>
          <a:p>
            <a:pPr marL="285750" indent="-285750">
              <a:buFont typeface="Arial" panose="020B0604020202020204" pitchFamily="34" charset="0"/>
              <a:buChar char="•"/>
            </a:pPr>
            <a:endParaRPr lang="el-GR" dirty="0">
              <a:solidFill>
                <a:srgbClr val="1F1A17"/>
              </a:solidFill>
              <a:latin typeface="source sans pro" panose="020F0502020204030204" pitchFamily="34" charset="0"/>
            </a:endParaRPr>
          </a:p>
          <a:p>
            <a:pPr marL="285750" indent="-285750">
              <a:buFont typeface="Arial" panose="020B0604020202020204" pitchFamily="34" charset="0"/>
              <a:buChar char="•"/>
            </a:pPr>
            <a:r>
              <a:rPr lang="el-GR" dirty="0">
                <a:solidFill>
                  <a:srgbClr val="1F1A17"/>
                </a:solidFill>
                <a:latin typeface="source sans pro" panose="020F0502020204030204" pitchFamily="34" charset="0"/>
              </a:rPr>
              <a:t>Ο Πλάτωνας συγκρίνει τα ανθρώπινα πάθη με τα νήματα που κινούν τα νευρόσπαστα</a:t>
            </a:r>
            <a:r>
              <a:rPr lang="el-GR" b="0" i="0" dirty="0">
                <a:solidFill>
                  <a:srgbClr val="1F1A17"/>
                </a:solidFill>
                <a:effectLst/>
                <a:latin typeface="source sans pro" panose="020B0503030403020204" pitchFamily="34" charset="0"/>
              </a:rPr>
              <a:t>.</a:t>
            </a:r>
            <a:endParaRPr lang="el-GR" dirty="0"/>
          </a:p>
        </p:txBody>
      </p:sp>
      <p:sp>
        <p:nvSpPr>
          <p:cNvPr id="8" name="TextBox 7">
            <a:extLst>
              <a:ext uri="{FF2B5EF4-FFF2-40B4-BE49-F238E27FC236}">
                <a16:creationId xmlns:a16="http://schemas.microsoft.com/office/drawing/2014/main" id="{44804952-1748-80EE-91DD-9CDF6913E16D}"/>
              </a:ext>
            </a:extLst>
          </p:cNvPr>
          <p:cNvSpPr txBox="1"/>
          <p:nvPr/>
        </p:nvSpPr>
        <p:spPr>
          <a:xfrm>
            <a:off x="4707117" y="2076502"/>
            <a:ext cx="7484883" cy="3416320"/>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1F1A17"/>
                </a:solidFill>
                <a:latin typeface="source sans pro" panose="020F0502020204030204" pitchFamily="34" charset="0"/>
              </a:rPr>
              <a:t>Το κουκλοθέατρο ως είδος θεάτρου ξεκίνησε από την αρχαία Ελλάδα και περιελάβανε μαριονέτες. </a:t>
            </a:r>
          </a:p>
          <a:p>
            <a:pPr marL="285750" indent="-285750">
              <a:buFont typeface="Arial" panose="020B0604020202020204" pitchFamily="34" charset="0"/>
              <a:buChar char="•"/>
            </a:pPr>
            <a:endParaRPr lang="el-GR" dirty="0">
              <a:solidFill>
                <a:srgbClr val="1F1A17"/>
              </a:solidFill>
              <a:latin typeface="source sans pro" panose="020F0502020204030204" pitchFamily="34" charset="0"/>
            </a:endParaRPr>
          </a:p>
          <a:p>
            <a:pPr marL="285750" indent="-285750">
              <a:buFont typeface="Arial" panose="020B0604020202020204" pitchFamily="34" charset="0"/>
              <a:buChar char="•"/>
            </a:pPr>
            <a:r>
              <a:rPr lang="el-GR" dirty="0">
                <a:solidFill>
                  <a:srgbClr val="1F1A17"/>
                </a:solidFill>
                <a:latin typeface="source sans pro" panose="020F0502020204030204" pitchFamily="34" charset="0"/>
              </a:rPr>
              <a:t>Έζησε στην Ιταλία, την Γαλλία αλλά έλαβε μεγάλη εξέλιξη στο Ελληνικό θέατρο. </a:t>
            </a:r>
          </a:p>
          <a:p>
            <a:pPr marL="285750" indent="-285750">
              <a:buFont typeface="Arial" panose="020B0604020202020204" pitchFamily="34" charset="0"/>
              <a:buChar char="•"/>
            </a:pPr>
            <a:endParaRPr lang="el-GR" dirty="0">
              <a:solidFill>
                <a:srgbClr val="1F1A17"/>
              </a:solidFill>
              <a:latin typeface="source sans pro" panose="020F0502020204030204" pitchFamily="34" charset="0"/>
            </a:endParaRPr>
          </a:p>
          <a:p>
            <a:pPr marL="285750" indent="-285750">
              <a:buFont typeface="Arial" panose="020B0604020202020204" pitchFamily="34" charset="0"/>
              <a:buChar char="•"/>
            </a:pPr>
            <a:r>
              <a:rPr lang="el-GR" dirty="0">
                <a:solidFill>
                  <a:srgbClr val="1F1A17"/>
                </a:solidFill>
                <a:latin typeface="source sans pro" panose="020F0502020204030204" pitchFamily="34" charset="0"/>
              </a:rPr>
              <a:t>Το κουκλοθέατρο πάντα έπαιζε πολύ σημαντικό ρόλο στην εμψύχωση αλλά και στην Γλώσσα. </a:t>
            </a:r>
          </a:p>
          <a:p>
            <a:pPr marL="285750" indent="-285750">
              <a:buFont typeface="Arial" panose="020B0604020202020204" pitchFamily="34" charset="0"/>
              <a:buChar char="•"/>
            </a:pPr>
            <a:endParaRPr lang="el-GR" dirty="0">
              <a:solidFill>
                <a:srgbClr val="1F1A17"/>
              </a:solidFill>
              <a:latin typeface="source sans pro" panose="020F0502020204030204" pitchFamily="34" charset="0"/>
            </a:endParaRPr>
          </a:p>
          <a:p>
            <a:pPr marL="285750" indent="-285750">
              <a:buFont typeface="Arial" panose="020B0604020202020204" pitchFamily="34" charset="0"/>
              <a:buChar char="•"/>
            </a:pPr>
            <a:r>
              <a:rPr lang="el-GR" dirty="0">
                <a:solidFill>
                  <a:srgbClr val="1F1A17"/>
                </a:solidFill>
                <a:latin typeface="source sans pro" panose="020F0502020204030204" pitchFamily="34" charset="0"/>
              </a:rPr>
              <a:t>Στην αρχαία Ελλάδα, οι κούκλες ήταν φτιαγμένες από κερί ή ξύλο και ονομαζόντουσαν νευρόσπαστα. </a:t>
            </a:r>
          </a:p>
          <a:p>
            <a:pPr marL="285750" indent="-285750">
              <a:buFont typeface="Arial" panose="020B0604020202020204" pitchFamily="34" charset="0"/>
              <a:buChar char="•"/>
            </a:pPr>
            <a:endParaRPr lang="el-GR" dirty="0">
              <a:solidFill>
                <a:srgbClr val="1F1A17"/>
              </a:solidFill>
              <a:latin typeface="source sans pro" panose="020F0502020204030204" pitchFamily="34" charset="0"/>
            </a:endParaRPr>
          </a:p>
        </p:txBody>
      </p:sp>
      <p:pic>
        <p:nvPicPr>
          <p:cNvPr id="1028" name="Picture 4" descr="Εισαγωγή στο Κουκλοθέατρο Ενότητα 1: Εισαγωγή στην τέχνη της κούκλας Το  κουκλοθέατρο για την ιστορία Αντιγόνη Παρούση Τμήμα Εκπαίδευσης και Αγωγής  στην. - ppt κατέβασμα">
            <a:extLst>
              <a:ext uri="{FF2B5EF4-FFF2-40B4-BE49-F238E27FC236}">
                <a16:creationId xmlns:a16="http://schemas.microsoft.com/office/drawing/2014/main" id="{E5119541-9F21-7EB4-70F3-72E7A017B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78" y="2250208"/>
            <a:ext cx="3838428" cy="287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2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1BDAF0-2579-9526-A002-3F5E1F911979}"/>
              </a:ext>
            </a:extLst>
          </p:cNvPr>
          <p:cNvSpPr txBox="1"/>
          <p:nvPr/>
        </p:nvSpPr>
        <p:spPr>
          <a:xfrm>
            <a:off x="9713" y="1131931"/>
            <a:ext cx="12011033" cy="1200329"/>
          </a:xfrm>
          <a:prstGeom prst="rect">
            <a:avLst/>
          </a:prstGeom>
          <a:noFill/>
        </p:spPr>
        <p:txBody>
          <a:bodyPr wrap="square">
            <a:spAutoFit/>
          </a:bodyPr>
          <a:lstStyle/>
          <a:p>
            <a:pPr marL="285750" indent="-285750" algn="just">
              <a:buFont typeface="Arial" panose="020B0604020202020204" pitchFamily="34" charset="0"/>
              <a:buChar char="•"/>
            </a:pPr>
            <a:r>
              <a:rPr lang="el-GR" dirty="0">
                <a:solidFill>
                  <a:srgbClr val="1F1A17"/>
                </a:solidFill>
                <a:latin typeface="source sans pro" panose="020F0502020204030204" pitchFamily="34" charset="0"/>
              </a:rPr>
              <a:t>Η Ελλάδα στην Τουρκοκρατία γνώρισε το κουκλοθέατρο μέσα από τις φιγούρες του Καραγκιόζη και του Φασουλή. Ο κόσμος ταυτιζόταν μέσα από αυτές τις φιγούρες, με τα βιώματα και τα καμώματά τους. Βέβαια και ο καραγκιόζης στην αρχή, ήταν θέαμα αποκλειστικά για μεγάλους. Οι αθυροστομίες αλλά και γενικότερα το περιεχόμενο των έργων του, δεν το έκαναν κατάλληλο για παιδιά.</a:t>
            </a:r>
          </a:p>
        </p:txBody>
      </p:sp>
      <p:sp>
        <p:nvSpPr>
          <p:cNvPr id="6" name="TextBox 5">
            <a:extLst>
              <a:ext uri="{FF2B5EF4-FFF2-40B4-BE49-F238E27FC236}">
                <a16:creationId xmlns:a16="http://schemas.microsoft.com/office/drawing/2014/main" id="{0F6AC3CC-2EE2-9BE2-765F-663DC4B6AB14}"/>
              </a:ext>
            </a:extLst>
          </p:cNvPr>
          <p:cNvSpPr txBox="1"/>
          <p:nvPr/>
        </p:nvSpPr>
        <p:spPr>
          <a:xfrm>
            <a:off x="171254" y="53450"/>
            <a:ext cx="11849492" cy="954107"/>
          </a:xfrm>
          <a:prstGeom prst="rect">
            <a:avLst/>
          </a:prstGeom>
          <a:noFill/>
        </p:spPr>
        <p:txBody>
          <a:bodyPr wrap="square">
            <a:spAutoFit/>
          </a:bodyPr>
          <a:lstStyle/>
          <a:p>
            <a:pPr algn="ctr"/>
            <a:r>
              <a:rPr lang="el-GR" sz="2800" b="1" i="0" dirty="0">
                <a:solidFill>
                  <a:srgbClr val="161B2A"/>
                </a:solidFill>
                <a:effectLst/>
                <a:latin typeface="Arial" panose="020B0604020202020204" pitchFamily="34" charset="0"/>
                <a:cs typeface="Arial" panose="020B0604020202020204" pitchFamily="34" charset="0"/>
              </a:rPr>
              <a:t>Το Κουκλοθέατρο από την Τουρκοκρατία ως τα μέσα του περασμένου αιώνα</a:t>
            </a:r>
          </a:p>
        </p:txBody>
      </p:sp>
      <p:sp>
        <p:nvSpPr>
          <p:cNvPr id="2" name="TextBox 1">
            <a:extLst>
              <a:ext uri="{FF2B5EF4-FFF2-40B4-BE49-F238E27FC236}">
                <a16:creationId xmlns:a16="http://schemas.microsoft.com/office/drawing/2014/main" id="{5335E85D-9F08-9337-1ABE-F139CBB176CC}"/>
              </a:ext>
            </a:extLst>
          </p:cNvPr>
          <p:cNvSpPr txBox="1"/>
          <p:nvPr/>
        </p:nvSpPr>
        <p:spPr>
          <a:xfrm>
            <a:off x="307987" y="5819317"/>
            <a:ext cx="11539434" cy="646331"/>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1F1A17"/>
                </a:solidFill>
                <a:latin typeface="source sans pro" panose="020F0502020204030204" pitchFamily="34" charset="0"/>
              </a:rPr>
              <a:t>Το Ελληνικό κουκλοθέατρο των μέσων του περασμένου αιώνα με ήρωες τον Περικλέτο και λίγο αργότερα τον Πασχάλη, σχολιάζει και αυτό από την μεριά του τα γεγονότα της εποχής. </a:t>
            </a:r>
          </a:p>
        </p:txBody>
      </p:sp>
      <p:sp>
        <p:nvSpPr>
          <p:cNvPr id="5" name="TextBox 4">
            <a:extLst>
              <a:ext uri="{FF2B5EF4-FFF2-40B4-BE49-F238E27FC236}">
                <a16:creationId xmlns:a16="http://schemas.microsoft.com/office/drawing/2014/main" id="{32666467-251D-DC93-30E2-0002B68769A6}"/>
              </a:ext>
            </a:extLst>
          </p:cNvPr>
          <p:cNvSpPr txBox="1"/>
          <p:nvPr/>
        </p:nvSpPr>
        <p:spPr>
          <a:xfrm>
            <a:off x="4421170" y="3648578"/>
            <a:ext cx="7426251" cy="1754326"/>
          </a:xfrm>
          <a:prstGeom prst="rect">
            <a:avLst/>
          </a:prstGeom>
          <a:noFill/>
        </p:spPr>
        <p:txBody>
          <a:bodyPr wrap="square">
            <a:spAutoFit/>
          </a:bodyPr>
          <a:lstStyle/>
          <a:p>
            <a:pPr marL="285750" indent="-285750" algn="just">
              <a:buFont typeface="Arial" panose="020B0604020202020204" pitchFamily="34" charset="0"/>
              <a:buChar char="•"/>
            </a:pPr>
            <a:r>
              <a:rPr lang="el-GR" dirty="0">
                <a:solidFill>
                  <a:srgbClr val="1F1A17"/>
                </a:solidFill>
                <a:latin typeface="source sans pro" panose="020F0502020204030204" pitchFamily="34" charset="0"/>
              </a:rPr>
              <a:t>Το 1939 ιδρύεται το «Κουκλοθέατρο Αθηνών» από την Ελένη Θεοχάρη </a:t>
            </a:r>
            <a:r>
              <a:rPr lang="el-GR" dirty="0" err="1">
                <a:solidFill>
                  <a:srgbClr val="1F1A17"/>
                </a:solidFill>
                <a:latin typeface="source sans pro" panose="020F0502020204030204" pitchFamily="34" charset="0"/>
              </a:rPr>
              <a:t>Περάκη</a:t>
            </a:r>
            <a:r>
              <a:rPr lang="el-GR" dirty="0">
                <a:solidFill>
                  <a:srgbClr val="1F1A17"/>
                </a:solidFill>
                <a:latin typeface="source sans pro" panose="020F0502020204030204" pitchFamily="34" charset="0"/>
              </a:rPr>
              <a:t>. Ο </a:t>
            </a:r>
            <a:r>
              <a:rPr lang="el-GR" dirty="0" err="1">
                <a:solidFill>
                  <a:srgbClr val="1F1A17"/>
                </a:solidFill>
                <a:latin typeface="source sans pro" panose="020F0502020204030204" pitchFamily="34" charset="0"/>
              </a:rPr>
              <a:t>Μπαρμπά</a:t>
            </a:r>
            <a:r>
              <a:rPr lang="el-GR" dirty="0">
                <a:solidFill>
                  <a:srgbClr val="1F1A17"/>
                </a:solidFill>
                <a:latin typeface="source sans pro" panose="020F0502020204030204" pitchFamily="34" charset="0"/>
              </a:rPr>
              <a:t> </a:t>
            </a:r>
            <a:r>
              <a:rPr lang="el-GR" dirty="0" err="1">
                <a:solidFill>
                  <a:srgbClr val="1F1A17"/>
                </a:solidFill>
                <a:latin typeface="source sans pro" panose="020F0502020204030204" pitchFamily="34" charset="0"/>
              </a:rPr>
              <a:t>Μυτούσης</a:t>
            </a:r>
            <a:r>
              <a:rPr lang="el-GR" dirty="0">
                <a:solidFill>
                  <a:srgbClr val="1F1A17"/>
                </a:solidFill>
                <a:latin typeface="source sans pro" panose="020F0502020204030204" pitchFamily="34" charset="0"/>
              </a:rPr>
              <a:t>, ο Κλούβιος και η </a:t>
            </a:r>
            <a:r>
              <a:rPr lang="el-GR" dirty="0" err="1">
                <a:solidFill>
                  <a:srgbClr val="1F1A17"/>
                </a:solidFill>
                <a:latin typeface="source sans pro" panose="020F0502020204030204" pitchFamily="34" charset="0"/>
              </a:rPr>
              <a:t>Σουβλίτσα</a:t>
            </a:r>
            <a:r>
              <a:rPr lang="el-GR" dirty="0">
                <a:solidFill>
                  <a:srgbClr val="1F1A17"/>
                </a:solidFill>
                <a:latin typeface="source sans pro" panose="020F0502020204030204" pitchFamily="34" charset="0"/>
              </a:rPr>
              <a:t> γίνονται οι πιο διάσημοι ήρωες του «Κουκλοθεάτρου Αθηνών» ψυχαγωγώντας τα ταλαιπωρημένα και πεινασμένα παιδιά της Αθήνας του ’40. Στην συνέχεια κράτησαν συντροφιά στους μικρούς φίλους τους για αρκετές δεκαετίες.</a:t>
            </a:r>
          </a:p>
        </p:txBody>
      </p:sp>
      <p:sp>
        <p:nvSpPr>
          <p:cNvPr id="11" name="TextBox 10">
            <a:extLst>
              <a:ext uri="{FF2B5EF4-FFF2-40B4-BE49-F238E27FC236}">
                <a16:creationId xmlns:a16="http://schemas.microsoft.com/office/drawing/2014/main" id="{16335784-D1C4-1AEF-9A06-88D689D4BAC0}"/>
              </a:ext>
            </a:extLst>
          </p:cNvPr>
          <p:cNvSpPr txBox="1"/>
          <p:nvPr/>
        </p:nvSpPr>
        <p:spPr>
          <a:xfrm>
            <a:off x="4421171" y="2511162"/>
            <a:ext cx="7426251" cy="923330"/>
          </a:xfrm>
          <a:prstGeom prst="rect">
            <a:avLst/>
          </a:prstGeom>
          <a:noFill/>
        </p:spPr>
        <p:txBody>
          <a:bodyPr wrap="square">
            <a:spAutoFit/>
          </a:bodyPr>
          <a:lstStyle/>
          <a:p>
            <a:pPr marL="285750" indent="-285750" algn="just">
              <a:buFont typeface="Arial" panose="020B0604020202020204" pitchFamily="34" charset="0"/>
              <a:buChar char="•"/>
            </a:pPr>
            <a:r>
              <a:rPr lang="el-GR" dirty="0">
                <a:solidFill>
                  <a:srgbClr val="1F1A17"/>
                </a:solidFill>
                <a:latin typeface="source sans pro" panose="020F0502020204030204" pitchFamily="34" charset="0"/>
              </a:rPr>
              <a:t>Πριν τον Δεύτερο Παγκόσμιο Πόλεμο ιδρύθηκαν στην Αθήνα κάποιοι θίασοι κουκλοθέατρου, οι οποίοι απευθύνονταν κυρίως στο παιδικό κοινό. Το 1934-1935 ιδρύονται οι «Ζωντανές Μαριονέτες του Ζάππειου». </a:t>
            </a:r>
          </a:p>
        </p:txBody>
      </p:sp>
      <p:pic>
        <p:nvPicPr>
          <p:cNvPr id="13" name="Picture 4" descr="Καλαντζής - Σετ κουτί Καραγκιόζης με 6 φιγούρες (162) | Κουκλοθέατρο,  Θέατρο Σκιών :: Μπιζζζ!">
            <a:extLst>
              <a:ext uri="{FF2B5EF4-FFF2-40B4-BE49-F238E27FC236}">
                <a16:creationId xmlns:a16="http://schemas.microsoft.com/office/drawing/2014/main" id="{051E2669-A093-69A8-265D-0E2A27B9D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55" b="18749"/>
          <a:stretch/>
        </p:blipFill>
        <p:spPr bwMode="auto">
          <a:xfrm>
            <a:off x="307987" y="2658939"/>
            <a:ext cx="4008323" cy="247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9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991E4E3-3E17-3D00-8A17-91935BFB8CD6}"/>
              </a:ext>
            </a:extLst>
          </p:cNvPr>
          <p:cNvSpPr txBox="1"/>
          <p:nvPr/>
        </p:nvSpPr>
        <p:spPr>
          <a:xfrm>
            <a:off x="0" y="795340"/>
            <a:ext cx="3920764" cy="1200329"/>
          </a:xfrm>
          <a:prstGeom prst="rect">
            <a:avLst/>
          </a:prstGeom>
          <a:noFill/>
        </p:spPr>
        <p:txBody>
          <a:bodyPr wrap="square">
            <a:spAutoFit/>
          </a:bodyPr>
          <a:lstStyle>
            <a:defPPr>
              <a:defRPr lang="el-GR"/>
            </a:defPPr>
            <a:lvl1pPr algn="just">
              <a:defRPr sz="1600">
                <a:solidFill>
                  <a:srgbClr val="000000"/>
                </a:solidFill>
                <a:latin typeface="Noto Sans" panose="020B0502040204020203" pitchFamily="34" charset="0"/>
              </a:defRPr>
            </a:lvl1pPr>
          </a:lstStyle>
          <a:p>
            <a:pPr algn="ctr"/>
            <a:r>
              <a:rPr lang="el-GR" sz="1800" dirty="0">
                <a:solidFill>
                  <a:srgbClr val="1F1A17"/>
                </a:solidFill>
                <a:latin typeface="source sans pro" panose="020F0502020204030204" pitchFamily="34" charset="0"/>
              </a:rPr>
              <a:t>Την δεκαετία του 1970 εμφανίζονται η «</a:t>
            </a:r>
            <a:r>
              <a:rPr lang="el-GR" sz="1800" dirty="0" err="1">
                <a:solidFill>
                  <a:srgbClr val="1F1A17"/>
                </a:solidFill>
                <a:latin typeface="source sans pro" panose="020F0502020204030204" pitchFamily="34" charset="0"/>
              </a:rPr>
              <a:t>Ντενεκεδούπολη</a:t>
            </a:r>
            <a:r>
              <a:rPr lang="el-GR" sz="1800" dirty="0">
                <a:solidFill>
                  <a:srgbClr val="1F1A17"/>
                </a:solidFill>
                <a:latin typeface="source sans pro" panose="020F0502020204030204" pitchFamily="34" charset="0"/>
              </a:rPr>
              <a:t>» της Ευγενίας </a:t>
            </a:r>
            <a:r>
              <a:rPr lang="el-GR" sz="1800" dirty="0" err="1">
                <a:solidFill>
                  <a:srgbClr val="1F1A17"/>
                </a:solidFill>
                <a:latin typeface="source sans pro" panose="020F0502020204030204" pitchFamily="34" charset="0"/>
              </a:rPr>
              <a:t>Φακίνου</a:t>
            </a:r>
            <a:r>
              <a:rPr lang="el-GR" sz="1800" dirty="0">
                <a:solidFill>
                  <a:srgbClr val="1F1A17"/>
                </a:solidFill>
                <a:latin typeface="source sans pro" panose="020F0502020204030204" pitchFamily="34" charset="0"/>
              </a:rPr>
              <a:t> και το «Θέατρο της Κούκλας των Τάκη και Μίνας Σαρρή. </a:t>
            </a:r>
          </a:p>
        </p:txBody>
      </p:sp>
      <p:sp>
        <p:nvSpPr>
          <p:cNvPr id="14" name="TextBox 13">
            <a:extLst>
              <a:ext uri="{FF2B5EF4-FFF2-40B4-BE49-F238E27FC236}">
                <a16:creationId xmlns:a16="http://schemas.microsoft.com/office/drawing/2014/main" id="{74754BAE-4C2F-73FF-A878-4EB7E081F872}"/>
              </a:ext>
            </a:extLst>
          </p:cNvPr>
          <p:cNvSpPr txBox="1"/>
          <p:nvPr/>
        </p:nvSpPr>
        <p:spPr>
          <a:xfrm>
            <a:off x="68344" y="5393855"/>
            <a:ext cx="11849492" cy="923330"/>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1F1A17"/>
                </a:solidFill>
                <a:latin typeface="source sans pro" panose="020F0502020204030204" pitchFamily="34" charset="0"/>
              </a:rPr>
              <a:t>Τα τελευταία 30 χρόνια δημιουργήθηκαν περισσότεροι επαγγελματικοί θίασοι και πολλά φεστιβάλ κουκλοθεάτρου.</a:t>
            </a:r>
          </a:p>
          <a:p>
            <a:pPr marL="285750" indent="-285750">
              <a:buFont typeface="Arial" panose="020B0604020202020204" pitchFamily="34" charset="0"/>
              <a:buChar char="•"/>
            </a:pPr>
            <a:r>
              <a:rPr lang="el-GR" dirty="0">
                <a:solidFill>
                  <a:srgbClr val="1F1A17"/>
                </a:solidFill>
                <a:latin typeface="source sans pro" panose="020F0502020204030204" pitchFamily="34" charset="0"/>
              </a:rPr>
              <a:t> Τα φεστιβάλ της Ύδρας, της Κρήτης, της Καλλιθέας και του Κιλκίς έχουν συμβάλλει τα μέγιστα, φέρνοντας στην χώρα μας πλήθος καλλιτεχνών και θεατρικών παραστάσεων από όλο τον κόσμο.</a:t>
            </a:r>
          </a:p>
        </p:txBody>
      </p:sp>
      <p:sp>
        <p:nvSpPr>
          <p:cNvPr id="16" name="TextBox 15">
            <a:extLst>
              <a:ext uri="{FF2B5EF4-FFF2-40B4-BE49-F238E27FC236}">
                <a16:creationId xmlns:a16="http://schemas.microsoft.com/office/drawing/2014/main" id="{7F61BC18-A228-6A57-E746-068D6A97301F}"/>
              </a:ext>
            </a:extLst>
          </p:cNvPr>
          <p:cNvSpPr txBox="1"/>
          <p:nvPr/>
        </p:nvSpPr>
        <p:spPr>
          <a:xfrm>
            <a:off x="171254" y="53450"/>
            <a:ext cx="11849492" cy="523220"/>
          </a:xfrm>
          <a:prstGeom prst="rect">
            <a:avLst/>
          </a:prstGeom>
          <a:noFill/>
        </p:spPr>
        <p:txBody>
          <a:bodyPr wrap="square">
            <a:spAutoFit/>
          </a:bodyPr>
          <a:lstStyle/>
          <a:p>
            <a:pPr algn="ctr"/>
            <a:r>
              <a:rPr lang="el-GR" sz="2800" b="1" i="0" dirty="0">
                <a:solidFill>
                  <a:srgbClr val="161B2A"/>
                </a:solidFill>
                <a:effectLst/>
                <a:latin typeface="Arial" panose="020B0604020202020204" pitchFamily="34" charset="0"/>
                <a:cs typeface="Arial" panose="020B0604020202020204" pitchFamily="34" charset="0"/>
              </a:rPr>
              <a:t>Το Κουκλοθέατρο στην Σύγχρονη Ελλάδα</a:t>
            </a:r>
          </a:p>
        </p:txBody>
      </p:sp>
      <p:pic>
        <p:nvPicPr>
          <p:cNvPr id="2050" name="Picture 2" descr="TA ΔΕΥΤΕΡΑΚΙΑ και τώρα ΤΡΙΤΑΚΙΑ: Φρουτοπία">
            <a:extLst>
              <a:ext uri="{FF2B5EF4-FFF2-40B4-BE49-F238E27FC236}">
                <a16:creationId xmlns:a16="http://schemas.microsoft.com/office/drawing/2014/main" id="{DBB37DC4-7FCB-9B1C-FD7E-7D77166F6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3" y="2007908"/>
            <a:ext cx="31718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ΝΤΕΝΕΚΕΔΟΥΠΟΛΗ - Βιβλία για παιδιά και νέους - Εκδόσεις ΚΕΔΡΟΣ -  Ηλεκτρονικό βιβλιοπωλείο - Βιβλια για όλους">
            <a:extLst>
              <a:ext uri="{FF2B5EF4-FFF2-40B4-BE49-F238E27FC236}">
                <a16:creationId xmlns:a16="http://schemas.microsoft.com/office/drawing/2014/main" id="{2156CA7D-B296-2B6C-64FC-9DD5C3E10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807" y="2007908"/>
            <a:ext cx="3200981" cy="3200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037D4A0-37E5-995E-A045-290084562166}"/>
              </a:ext>
            </a:extLst>
          </p:cNvPr>
          <p:cNvSpPr txBox="1"/>
          <p:nvPr/>
        </p:nvSpPr>
        <p:spPr>
          <a:xfrm>
            <a:off x="4138367" y="807579"/>
            <a:ext cx="7779469" cy="923330"/>
          </a:xfrm>
          <a:prstGeom prst="rect">
            <a:avLst/>
          </a:prstGeom>
          <a:noFill/>
        </p:spPr>
        <p:txBody>
          <a:bodyPr wrap="square">
            <a:spAutoFit/>
          </a:bodyPr>
          <a:lstStyle/>
          <a:p>
            <a:pPr algn="ctr"/>
            <a:r>
              <a:rPr lang="el-GR" sz="1800" dirty="0">
                <a:solidFill>
                  <a:srgbClr val="1F1A17"/>
                </a:solidFill>
                <a:latin typeface="source sans pro" panose="020F0502020204030204" pitchFamily="34" charset="0"/>
              </a:rPr>
              <a:t>Την δεκαετία του 1980 η οικογένεια Σοφιανού σε συνεργασία με την ΕΡΤ μεταφέρει στους τηλεοπτικούς μας δέκτες την «</a:t>
            </a:r>
            <a:r>
              <a:rPr lang="el-GR" sz="1800" dirty="0" err="1">
                <a:solidFill>
                  <a:srgbClr val="1F1A17"/>
                </a:solidFill>
                <a:latin typeface="source sans pro" panose="020F0502020204030204" pitchFamily="34" charset="0"/>
              </a:rPr>
              <a:t>Φρουτοπία</a:t>
            </a:r>
            <a:r>
              <a:rPr lang="el-GR" sz="1800" dirty="0">
                <a:solidFill>
                  <a:srgbClr val="1F1A17"/>
                </a:solidFill>
                <a:latin typeface="source sans pro" panose="020F0502020204030204" pitchFamily="34" charset="0"/>
              </a:rPr>
              <a:t>» (1985) του Ευγένιου </a:t>
            </a:r>
            <a:r>
              <a:rPr lang="el-GR" sz="1800" dirty="0" err="1">
                <a:solidFill>
                  <a:srgbClr val="1F1A17"/>
                </a:solidFill>
                <a:latin typeface="source sans pro" panose="020F0502020204030204" pitchFamily="34" charset="0"/>
              </a:rPr>
              <a:t>Τριβιζά</a:t>
            </a:r>
            <a:r>
              <a:rPr lang="el-GR" sz="1800" dirty="0">
                <a:solidFill>
                  <a:srgbClr val="1F1A17"/>
                </a:solidFill>
                <a:latin typeface="source sans pro" panose="020F0502020204030204" pitchFamily="34" charset="0"/>
              </a:rPr>
              <a:t> και «Του κουτιού τα παραμύθια» (1987).</a:t>
            </a:r>
          </a:p>
        </p:txBody>
      </p:sp>
      <p:pic>
        <p:nvPicPr>
          <p:cNvPr id="2054" name="Picture 6" descr="Λεβέτι - Του Κουτιού τα Παραμύθια. Του Κουτιού τα Παραμύθια ήταν μια  παιδική σειρά με κούκλες για το μαγικό κουτί, όπως έλεγαν κάποτε την  τηλεόραση. Πρωταγωνιστής ήταν ένα μικρό κορίτσι, η Παρασκευούλα,">
            <a:extLst>
              <a:ext uri="{FF2B5EF4-FFF2-40B4-BE49-F238E27FC236}">
                <a16:creationId xmlns:a16="http://schemas.microsoft.com/office/drawing/2014/main" id="{507CD017-A24B-C435-9449-70DA40234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203" y="1995669"/>
            <a:ext cx="4563101" cy="320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C0A2A-FE70-F337-93FE-8D5324A23611}"/>
              </a:ext>
            </a:extLst>
          </p:cNvPr>
          <p:cNvSpPr txBox="1"/>
          <p:nvPr/>
        </p:nvSpPr>
        <p:spPr>
          <a:xfrm>
            <a:off x="0" y="895537"/>
            <a:ext cx="12040384" cy="1477328"/>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Το κουκλοθέατρο έχει ως σκοπό του να κινητοποιήσει τη φαντασία και το συναίσθημα του παιδιού, επιταχύνει την ωριμότητά του, ασκεί την κρίση του και ικανοποιεί ανάγκες επικοινωνίας και έκφρασης. </a:t>
            </a:r>
          </a:p>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Η παρακολούθηση μιας παράστασης ασκεί τον αυτοέλεγχο, την παρατήρηση ενώ παράλληλα δραστηριοποιεί την σκέψη του παιδιού. Το βοηθά να ζήσει τη μαγεία, το θαύμα και την συναισθηματική ένταση. </a:t>
            </a:r>
          </a:p>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Ταυτίζεται με την κούκλα, διασκεδάζει με την δράση της αλλά και παραδειγματίζεται από τα παθήματά της. </a:t>
            </a:r>
          </a:p>
        </p:txBody>
      </p:sp>
      <p:sp>
        <p:nvSpPr>
          <p:cNvPr id="4" name="TextBox 3">
            <a:extLst>
              <a:ext uri="{FF2B5EF4-FFF2-40B4-BE49-F238E27FC236}">
                <a16:creationId xmlns:a16="http://schemas.microsoft.com/office/drawing/2014/main" id="{93264E91-8503-F90E-911E-F392CBEF5E81}"/>
              </a:ext>
            </a:extLst>
          </p:cNvPr>
          <p:cNvSpPr txBox="1"/>
          <p:nvPr/>
        </p:nvSpPr>
        <p:spPr>
          <a:xfrm>
            <a:off x="171254" y="53450"/>
            <a:ext cx="11849492" cy="830997"/>
          </a:xfrm>
          <a:prstGeom prst="rect">
            <a:avLst/>
          </a:prstGeom>
          <a:noFill/>
        </p:spPr>
        <p:txBody>
          <a:bodyPr wrap="square">
            <a:spAutoFit/>
          </a:bodyPr>
          <a:lstStyle/>
          <a:p>
            <a:pPr algn="ctr"/>
            <a:r>
              <a:rPr lang="el-GR" sz="2400" b="1" dirty="0">
                <a:solidFill>
                  <a:srgbClr val="161B2A"/>
                </a:solidFill>
                <a:latin typeface="Arial" panose="020B0604020202020204" pitchFamily="34" charset="0"/>
                <a:cs typeface="Arial" panose="020B0604020202020204" pitchFamily="34" charset="0"/>
              </a:rPr>
              <a:t>Οι</a:t>
            </a:r>
            <a:r>
              <a:rPr lang="el-GR" sz="2400" b="1" i="0" dirty="0">
                <a:solidFill>
                  <a:srgbClr val="161B2A"/>
                </a:solidFill>
                <a:effectLst/>
                <a:latin typeface="Arial" panose="020B0604020202020204" pitchFamily="34" charset="0"/>
                <a:cs typeface="Arial" panose="020B0604020202020204" pitchFamily="34" charset="0"/>
              </a:rPr>
              <a:t> Θεραπευτικές Ιδιότητες του Κουκλοθέατρου, Όπως Αναγνωρίζεται </a:t>
            </a:r>
            <a:r>
              <a:rPr lang="el-GR" sz="2400" b="1" dirty="0">
                <a:solidFill>
                  <a:srgbClr val="161B2A"/>
                </a:solidFill>
                <a:latin typeface="Arial" panose="020B0604020202020204" pitchFamily="34" charset="0"/>
                <a:cs typeface="Arial" panose="020B0604020202020204" pitchFamily="34" charset="0"/>
              </a:rPr>
              <a:t> από </a:t>
            </a:r>
            <a:r>
              <a:rPr lang="el-GR" sz="2400" b="1" i="0" dirty="0">
                <a:solidFill>
                  <a:srgbClr val="161B2A"/>
                </a:solidFill>
                <a:effectLst/>
                <a:latin typeface="Arial" panose="020B0604020202020204" pitchFamily="34" charset="0"/>
                <a:cs typeface="Arial" panose="020B0604020202020204" pitchFamily="34" charset="0"/>
              </a:rPr>
              <a:t>την Σύγχρονη Παιδοψυχολογία </a:t>
            </a:r>
          </a:p>
        </p:txBody>
      </p:sp>
      <p:sp>
        <p:nvSpPr>
          <p:cNvPr id="5" name="TextBox 4">
            <a:extLst>
              <a:ext uri="{FF2B5EF4-FFF2-40B4-BE49-F238E27FC236}">
                <a16:creationId xmlns:a16="http://schemas.microsoft.com/office/drawing/2014/main" id="{2649CB4B-C7F9-A820-8E0C-872170E4791A}"/>
              </a:ext>
            </a:extLst>
          </p:cNvPr>
          <p:cNvSpPr txBox="1"/>
          <p:nvPr/>
        </p:nvSpPr>
        <p:spPr>
          <a:xfrm>
            <a:off x="171254" y="2777339"/>
            <a:ext cx="8501406" cy="1200329"/>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Τα καλά έργα προβάλλουν παράλληλα και όλες τις πανανθρώπινες αξίες. Ο συγγραφέας τις διοχετεύει μέσα στο μύθο βοηθώντας το παιδί ν’ αναπτύξει, παράλληλα με τις πνευματικές και ψυχικές του δυνάμεις, το αίσθημα της συνεργασίας, της αλληλεγγύης, της ευθύνης και της αγάπης προς τον συνάνθρωπο.</a:t>
            </a:r>
            <a:endParaRPr lang="el-GR" dirty="0"/>
          </a:p>
        </p:txBody>
      </p:sp>
      <p:sp>
        <p:nvSpPr>
          <p:cNvPr id="6" name="TextBox 5">
            <a:extLst>
              <a:ext uri="{FF2B5EF4-FFF2-40B4-BE49-F238E27FC236}">
                <a16:creationId xmlns:a16="http://schemas.microsoft.com/office/drawing/2014/main" id="{7C80694A-8649-BF37-D440-A1C2CB226739}"/>
              </a:ext>
            </a:extLst>
          </p:cNvPr>
          <p:cNvSpPr txBox="1"/>
          <p:nvPr/>
        </p:nvSpPr>
        <p:spPr>
          <a:xfrm>
            <a:off x="-46349" y="4254667"/>
            <a:ext cx="12001106" cy="646331"/>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Φροντίζει ακόμα να διοχετεύει μέσα στα έργα του κοινωνικές και παιδαγωγικές αξίες, που σύμφωνα με τα πορίσματα της σύγχρονης παιδικής ψυχολογίας, βοηθούν στο σωστό προσανατολισμό του παιδιού στη ζωή.</a:t>
            </a:r>
            <a:endParaRPr lang="el-GR" dirty="0"/>
          </a:p>
        </p:txBody>
      </p:sp>
      <p:sp>
        <p:nvSpPr>
          <p:cNvPr id="7" name="TextBox 6">
            <a:extLst>
              <a:ext uri="{FF2B5EF4-FFF2-40B4-BE49-F238E27FC236}">
                <a16:creationId xmlns:a16="http://schemas.microsoft.com/office/drawing/2014/main" id="{C7F44BE0-410C-5F44-C8D9-DF8BA92DBEBC}"/>
              </a:ext>
            </a:extLst>
          </p:cNvPr>
          <p:cNvSpPr txBox="1"/>
          <p:nvPr/>
        </p:nvSpPr>
        <p:spPr>
          <a:xfrm>
            <a:off x="19639" y="5012959"/>
            <a:ext cx="12152722" cy="646331"/>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Ακόμη και δύσκολες ηθικές έννοιες και πανανθρώπινες αξίες, όπως η αλληλεγγύη, η αγάπη, η ειρήνη, η κατάργηση των φυλετικών διακρίσεων, μπορούν να μεταδοθούν με τη βοήθεια μυθικών προσώπων.</a:t>
            </a:r>
            <a:endParaRPr lang="el-GR" dirty="0"/>
          </a:p>
        </p:txBody>
      </p:sp>
      <p:sp>
        <p:nvSpPr>
          <p:cNvPr id="8" name="TextBox 7">
            <a:extLst>
              <a:ext uri="{FF2B5EF4-FFF2-40B4-BE49-F238E27FC236}">
                <a16:creationId xmlns:a16="http://schemas.microsoft.com/office/drawing/2014/main" id="{7F4C9A28-439E-C040-4822-4816AF3B037A}"/>
              </a:ext>
            </a:extLst>
          </p:cNvPr>
          <p:cNvSpPr txBox="1"/>
          <p:nvPr/>
        </p:nvSpPr>
        <p:spPr>
          <a:xfrm>
            <a:off x="19639" y="5771251"/>
            <a:ext cx="11869130" cy="923330"/>
          </a:xfrm>
          <a:prstGeom prst="rect">
            <a:avLst/>
          </a:prstGeom>
          <a:noFill/>
        </p:spPr>
        <p:txBody>
          <a:bodyPr wrap="square">
            <a:spAutoFit/>
          </a:bodyPr>
          <a:lstStyle/>
          <a:p>
            <a:pPr marL="285750" indent="-285750">
              <a:buFont typeface="Arial" panose="020B0604020202020204" pitchFamily="34" charset="0"/>
              <a:buChar char="•"/>
            </a:pPr>
            <a:r>
              <a:rPr lang="el-GR" b="0" i="0" dirty="0">
                <a:solidFill>
                  <a:srgbClr val="1F1A17"/>
                </a:solidFill>
                <a:effectLst/>
                <a:latin typeface="source sans pro" panose="020B0503030403020204" pitchFamily="34" charset="0"/>
              </a:rPr>
              <a:t>Τέλος η μαζική παρακολούθηση μιας παράστασης βοηθά άμεσα στην κοινωνικοποίηση των παιδιών. Η συμμετοχή στις συγκινήσεις και στη χαρά που πηγάζουν από την παράσταση, βοηθούν στην καλύτερη ένταξη του παιδιού στην ομάδα, βοηθώντας το να καταλάβει πως τα μέλη της ομάδας αυτής, έχουν τις ίδιες ανάγκες και τα ίδια δικαιώματα.</a:t>
            </a:r>
            <a:endParaRPr lang="el-GR" dirty="0"/>
          </a:p>
        </p:txBody>
      </p:sp>
      <p:pic>
        <p:nvPicPr>
          <p:cNvPr id="3074" name="Picture 2" descr="Το κουκλοθέατρο ως ψυχαγωγικό-παιδαγωγικό μέσο">
            <a:extLst>
              <a:ext uri="{FF2B5EF4-FFF2-40B4-BE49-F238E27FC236}">
                <a16:creationId xmlns:a16="http://schemas.microsoft.com/office/drawing/2014/main" id="{CBD8BD4D-1EB6-3A22-3EF0-FD0F4C86B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1451" y="2358198"/>
            <a:ext cx="2548183" cy="191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7F1C00-3930-7050-4B70-8B41F609C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41" y="1696547"/>
            <a:ext cx="6944514" cy="3912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2EC348-ED01-9FC0-25F7-DDDCBF6DC306}"/>
              </a:ext>
            </a:extLst>
          </p:cNvPr>
          <p:cNvSpPr txBox="1"/>
          <p:nvPr/>
        </p:nvSpPr>
        <p:spPr>
          <a:xfrm>
            <a:off x="0" y="767655"/>
            <a:ext cx="11913810" cy="646331"/>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Το Κουκλοθέατρο περιλαμβάνει έναν χειριστή και ένα αντικείμενο, τη θεατρική κούκλα, με την κούκλα να λειτουργεί ως κανάλι επικοινωνίας. </a:t>
            </a:r>
          </a:p>
        </p:txBody>
      </p:sp>
      <p:sp>
        <p:nvSpPr>
          <p:cNvPr id="8" name="TextBox 7">
            <a:extLst>
              <a:ext uri="{FF2B5EF4-FFF2-40B4-BE49-F238E27FC236}">
                <a16:creationId xmlns:a16="http://schemas.microsoft.com/office/drawing/2014/main" id="{4015F083-5E64-44ED-9D08-DFAB80CF2FC3}"/>
              </a:ext>
            </a:extLst>
          </p:cNvPr>
          <p:cNvSpPr txBox="1"/>
          <p:nvPr/>
        </p:nvSpPr>
        <p:spPr>
          <a:xfrm>
            <a:off x="150927" y="5813356"/>
            <a:ext cx="12041073" cy="646331"/>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Τα συνηθέστερα υλικά που χρησιμοποιούνται είναι το χαρτί, ύφασμα, χαρτοπολτός, λάστιχο, σφουγγάρι, φελιζόλ, ξύλο, μέταλλο, κλωστές, τσόχα, χάντρες, κορδέλες, κουμπιά, βαμβάκι.</a:t>
            </a:r>
          </a:p>
        </p:txBody>
      </p:sp>
      <p:sp>
        <p:nvSpPr>
          <p:cNvPr id="10" name="TextBox 9">
            <a:extLst>
              <a:ext uri="{FF2B5EF4-FFF2-40B4-BE49-F238E27FC236}">
                <a16:creationId xmlns:a16="http://schemas.microsoft.com/office/drawing/2014/main" id="{42738F78-299C-A16E-E332-FC763CB6370E}"/>
              </a:ext>
            </a:extLst>
          </p:cNvPr>
          <p:cNvSpPr txBox="1"/>
          <p:nvPr/>
        </p:nvSpPr>
        <p:spPr>
          <a:xfrm>
            <a:off x="7296345" y="1931852"/>
            <a:ext cx="4430597" cy="3139321"/>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Οι τύποι κούκλας διαχωρίζονται σε είδη ανάλογα με την κατασκευή και τον τρόπο χειρισμού τους. </a:t>
            </a:r>
          </a:p>
          <a:p>
            <a:pPr marL="285750" indent="-285750">
              <a:buFont typeface="Arial" panose="020B0604020202020204" pitchFamily="34" charset="0"/>
              <a:buChar char="•"/>
            </a:pPr>
            <a:endParaRPr lang="el-GR"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Ο χειριστής μπορεί να κουνήσει την κούκλα από κάτω, από πάνω, πάνω σε τραπέζι ή ελεύθερα στο χώρο.</a:t>
            </a:r>
          </a:p>
          <a:p>
            <a:pPr marL="285750" indent="-285750">
              <a:buFont typeface="Arial" panose="020B0604020202020204" pitchFamily="34" charset="0"/>
              <a:buChar char="•"/>
            </a:pPr>
            <a:endParaRPr lang="el-GR"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 Το μέγεθος και τα υλικά κατασκευής της κούκλας διαφέρουν κι επιλέγονται από τον εκάστοτε καλλιτέχνη</a:t>
            </a:r>
          </a:p>
        </p:txBody>
      </p:sp>
      <p:sp>
        <p:nvSpPr>
          <p:cNvPr id="11" name="Τίτλος 1">
            <a:extLst>
              <a:ext uri="{FF2B5EF4-FFF2-40B4-BE49-F238E27FC236}">
                <a16:creationId xmlns:a16="http://schemas.microsoft.com/office/drawing/2014/main" id="{3E5672F7-F78B-0E39-23D2-601B07473C4D}"/>
              </a:ext>
            </a:extLst>
          </p:cNvPr>
          <p:cNvSpPr>
            <a:spLocks noGrp="1"/>
          </p:cNvSpPr>
          <p:nvPr>
            <p:ph type="title"/>
          </p:nvPr>
        </p:nvSpPr>
        <p:spPr>
          <a:xfrm>
            <a:off x="85037" y="143209"/>
            <a:ext cx="11641905" cy="341885"/>
          </a:xfrm>
        </p:spPr>
        <p:txBody>
          <a:bodyPr>
            <a:noAutofit/>
          </a:bodyPr>
          <a:lstStyle/>
          <a:p>
            <a:pPr algn="ctr"/>
            <a:r>
              <a:rPr lang="el-GR" sz="2800" dirty="0">
                <a:solidFill>
                  <a:srgbClr val="333333"/>
                </a:solidFill>
                <a:latin typeface="Arial" panose="020B0604020202020204" pitchFamily="34" charset="0"/>
                <a:cs typeface="Arial" panose="020B0604020202020204" pitchFamily="34" charset="0"/>
              </a:rPr>
              <a:t>Το Κουκλοθέατρο ως Θεατρικό Είδος Από την Αρχαιότητα ως Σήμερα</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00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21B7C-B2E8-E817-5E15-ECABC998463B}"/>
              </a:ext>
            </a:extLst>
          </p:cNvPr>
          <p:cNvSpPr>
            <a:spLocks noGrp="1"/>
          </p:cNvSpPr>
          <p:nvPr>
            <p:ph type="title"/>
          </p:nvPr>
        </p:nvSpPr>
        <p:spPr>
          <a:xfrm>
            <a:off x="677735" y="127375"/>
            <a:ext cx="10354559" cy="341885"/>
          </a:xfrm>
        </p:spPr>
        <p:txBody>
          <a:bodyPr>
            <a:noAutofit/>
          </a:bodyPr>
          <a:lstStyle/>
          <a:p>
            <a:pPr algn="ctr"/>
            <a:r>
              <a:rPr lang="el-GR" sz="2800" dirty="0">
                <a:solidFill>
                  <a:srgbClr val="333333"/>
                </a:solidFill>
                <a:latin typeface="Arial" panose="020B0604020202020204" pitchFamily="34" charset="0"/>
                <a:cs typeface="Arial" panose="020B0604020202020204" pitchFamily="34" charset="0"/>
              </a:rPr>
              <a:t>Βασικοί Τύποι Κούκλας</a:t>
            </a:r>
            <a:endParaRPr lang="el-GR" sz="6000" dirty="0">
              <a:latin typeface="Arial" panose="020B0604020202020204" pitchFamily="34" charset="0"/>
              <a:cs typeface="Arial" panose="020B0604020202020204" pitchFamily="34" charset="0"/>
            </a:endParaRPr>
          </a:p>
        </p:txBody>
      </p:sp>
      <p:pic>
        <p:nvPicPr>
          <p:cNvPr id="3074" name="Picture 2" descr="a group of children in clothing">
            <a:extLst>
              <a:ext uri="{FF2B5EF4-FFF2-40B4-BE49-F238E27FC236}">
                <a16:creationId xmlns:a16="http://schemas.microsoft.com/office/drawing/2014/main" id="{31330046-7DD0-3A55-90BD-045EADFE5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11" y="950760"/>
            <a:ext cx="2336102" cy="1546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460D79-F139-1836-DEFD-277E5A087327}"/>
              </a:ext>
            </a:extLst>
          </p:cNvPr>
          <p:cNvSpPr txBox="1"/>
          <p:nvPr/>
        </p:nvSpPr>
        <p:spPr>
          <a:xfrm>
            <a:off x="179110" y="496051"/>
            <a:ext cx="2702351"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Γαντόκουκλα</a:t>
            </a:r>
          </a:p>
        </p:txBody>
      </p:sp>
      <p:pic>
        <p:nvPicPr>
          <p:cNvPr id="3076" name="Picture 4">
            <a:extLst>
              <a:ext uri="{FF2B5EF4-FFF2-40B4-BE49-F238E27FC236}">
                <a16:creationId xmlns:a16="http://schemas.microsoft.com/office/drawing/2014/main" id="{A8D4DDBD-C170-1E04-652E-518FBB37C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84" y="950760"/>
            <a:ext cx="2336102" cy="15467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51A9C9-1096-FC31-AD6F-6F03BBF9C722}"/>
              </a:ext>
            </a:extLst>
          </p:cNvPr>
          <p:cNvSpPr txBox="1"/>
          <p:nvPr/>
        </p:nvSpPr>
        <p:spPr>
          <a:xfrm>
            <a:off x="4484983" y="496051"/>
            <a:ext cx="2702351"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Κούκλα ράβδου</a:t>
            </a:r>
          </a:p>
        </p:txBody>
      </p:sp>
      <p:pic>
        <p:nvPicPr>
          <p:cNvPr id="3078" name="Picture 6">
            <a:extLst>
              <a:ext uri="{FF2B5EF4-FFF2-40B4-BE49-F238E27FC236}">
                <a16:creationId xmlns:a16="http://schemas.microsoft.com/office/drawing/2014/main" id="{979F53FB-2EB1-5057-A568-690A53E0D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4954" y="910036"/>
            <a:ext cx="2336101" cy="15467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A1A68A-7C80-75C4-B51F-6C15B663FF5F}"/>
              </a:ext>
            </a:extLst>
          </p:cNvPr>
          <p:cNvSpPr txBox="1"/>
          <p:nvPr/>
        </p:nvSpPr>
        <p:spPr>
          <a:xfrm>
            <a:off x="9024954" y="496051"/>
            <a:ext cx="2385668"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Μαριονέτα</a:t>
            </a:r>
          </a:p>
        </p:txBody>
      </p:sp>
      <p:pic>
        <p:nvPicPr>
          <p:cNvPr id="3080" name="Picture 8">
            <a:extLst>
              <a:ext uri="{FF2B5EF4-FFF2-40B4-BE49-F238E27FC236}">
                <a16:creationId xmlns:a16="http://schemas.microsoft.com/office/drawing/2014/main" id="{56580855-33A2-82E3-475E-061D0F7C4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60" y="3169570"/>
            <a:ext cx="2336101" cy="13163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B641AE-06A1-2AE2-5CA5-97FA012DF99C}"/>
              </a:ext>
            </a:extLst>
          </p:cNvPr>
          <p:cNvSpPr txBox="1"/>
          <p:nvPr/>
        </p:nvSpPr>
        <p:spPr>
          <a:xfrm>
            <a:off x="219960" y="2779981"/>
            <a:ext cx="2702351" cy="353943"/>
          </a:xfrm>
          <a:prstGeom prst="rect">
            <a:avLst/>
          </a:prstGeom>
          <a:noFill/>
        </p:spPr>
        <p:txBody>
          <a:bodyPr wrap="square">
            <a:spAutoFit/>
          </a:bodyPr>
          <a:lstStyle/>
          <a:p>
            <a:r>
              <a:rPr lang="el-GR" sz="1700" b="1" i="0" dirty="0">
                <a:solidFill>
                  <a:srgbClr val="333333"/>
                </a:solidFill>
                <a:effectLst/>
                <a:latin typeface="Arial" panose="020B0604020202020204" pitchFamily="34" charset="0"/>
                <a:cs typeface="Arial" panose="020B0604020202020204" pitchFamily="34" charset="0"/>
              </a:rPr>
              <a:t>Κούκλα άμεσης κίνησης</a:t>
            </a:r>
          </a:p>
        </p:txBody>
      </p:sp>
      <p:pic>
        <p:nvPicPr>
          <p:cNvPr id="3082" name="Picture 10">
            <a:extLst>
              <a:ext uri="{FF2B5EF4-FFF2-40B4-BE49-F238E27FC236}">
                <a16:creationId xmlns:a16="http://schemas.microsoft.com/office/drawing/2014/main" id="{82CE4414-147E-1ACF-2176-03759BC46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1674" y="3154178"/>
            <a:ext cx="2336102" cy="13163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719215B-DF6B-9A45-AF1F-96CF3EEBC2DA}"/>
              </a:ext>
            </a:extLst>
          </p:cNvPr>
          <p:cNvSpPr txBox="1"/>
          <p:nvPr/>
        </p:nvSpPr>
        <p:spPr>
          <a:xfrm>
            <a:off x="4621673" y="2736455"/>
            <a:ext cx="2702351"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Δαχτυλόκουκλα</a:t>
            </a:r>
          </a:p>
        </p:txBody>
      </p:sp>
      <p:pic>
        <p:nvPicPr>
          <p:cNvPr id="3084" name="Picture 12">
            <a:extLst>
              <a:ext uri="{FF2B5EF4-FFF2-40B4-BE49-F238E27FC236}">
                <a16:creationId xmlns:a16="http://schemas.microsoft.com/office/drawing/2014/main" id="{B7804F28-E24D-4764-4179-87DCF850E9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4954" y="3126042"/>
            <a:ext cx="2336101" cy="13163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A57288-0D8D-6FBA-F2BB-3E3680CB5754}"/>
              </a:ext>
            </a:extLst>
          </p:cNvPr>
          <p:cNvSpPr txBox="1"/>
          <p:nvPr/>
        </p:nvSpPr>
        <p:spPr>
          <a:xfrm>
            <a:off x="8955825" y="2695841"/>
            <a:ext cx="2771480" cy="353943"/>
          </a:xfrm>
          <a:prstGeom prst="rect">
            <a:avLst/>
          </a:prstGeom>
          <a:noFill/>
        </p:spPr>
        <p:txBody>
          <a:bodyPr wrap="square">
            <a:spAutoFit/>
          </a:bodyPr>
          <a:lstStyle/>
          <a:p>
            <a:r>
              <a:rPr lang="el-GR" sz="1700" b="1" i="0" dirty="0">
                <a:solidFill>
                  <a:srgbClr val="333333"/>
                </a:solidFill>
                <a:effectLst/>
                <a:latin typeface="Arial" panose="020B0604020202020204" pitchFamily="34" charset="0"/>
                <a:cs typeface="Arial" panose="020B0604020202020204" pitchFamily="34" charset="0"/>
              </a:rPr>
              <a:t>Φιγούρες θεάτρου σκιών</a:t>
            </a:r>
          </a:p>
        </p:txBody>
      </p:sp>
      <p:pic>
        <p:nvPicPr>
          <p:cNvPr id="3086" name="Picture 14" descr="a group of people in clothing on a field">
            <a:extLst>
              <a:ext uri="{FF2B5EF4-FFF2-40B4-BE49-F238E27FC236}">
                <a16:creationId xmlns:a16="http://schemas.microsoft.com/office/drawing/2014/main" id="{AC6A5CF6-339C-4D9B-A70F-31320F230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110" y="4992550"/>
            <a:ext cx="2354797" cy="13268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9A5AB02-9692-D7B2-AF43-F851ECD03961}"/>
              </a:ext>
            </a:extLst>
          </p:cNvPr>
          <p:cNvSpPr txBox="1"/>
          <p:nvPr/>
        </p:nvSpPr>
        <p:spPr>
          <a:xfrm>
            <a:off x="118929" y="4635405"/>
            <a:ext cx="2702350"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Μεγάλες κούκλες</a:t>
            </a:r>
            <a:endParaRPr lang="el-GR" dirty="0">
              <a:solidFill>
                <a:srgbClr val="333333"/>
              </a:solidFill>
              <a:latin typeface="Arial" panose="020B0604020202020204" pitchFamily="34" charset="0"/>
              <a:cs typeface="Arial" panose="020B0604020202020204" pitchFamily="34" charset="0"/>
            </a:endParaRPr>
          </a:p>
        </p:txBody>
      </p:sp>
      <p:pic>
        <p:nvPicPr>
          <p:cNvPr id="3088" name="Picture 16">
            <a:extLst>
              <a:ext uri="{FF2B5EF4-FFF2-40B4-BE49-F238E27FC236}">
                <a16:creationId xmlns:a16="http://schemas.microsoft.com/office/drawing/2014/main" id="{D34EBB5F-E236-5E2E-5ACD-440C8DDAD6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3840" y="5004738"/>
            <a:ext cx="2336101" cy="13163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0BFF76F-52C9-548F-6044-C7C1DF24E7C3}"/>
              </a:ext>
            </a:extLst>
          </p:cNvPr>
          <p:cNvSpPr txBox="1"/>
          <p:nvPr/>
        </p:nvSpPr>
        <p:spPr>
          <a:xfrm>
            <a:off x="4503840" y="4623218"/>
            <a:ext cx="2702350"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Θέατρο Δρόμου</a:t>
            </a:r>
            <a:endParaRPr lang="el-GR" b="0" i="0" dirty="0">
              <a:solidFill>
                <a:srgbClr val="333333"/>
              </a:solidFill>
              <a:effectLst/>
              <a:latin typeface="Arial" panose="020B0604020202020204" pitchFamily="34" charset="0"/>
              <a:cs typeface="Arial" panose="020B0604020202020204" pitchFamily="34" charset="0"/>
            </a:endParaRPr>
          </a:p>
        </p:txBody>
      </p:sp>
      <p:pic>
        <p:nvPicPr>
          <p:cNvPr id="3090" name="Picture 18">
            <a:extLst>
              <a:ext uri="{FF2B5EF4-FFF2-40B4-BE49-F238E27FC236}">
                <a16:creationId xmlns:a16="http://schemas.microsoft.com/office/drawing/2014/main" id="{A97739FF-3FB6-1CE8-3078-1D62FD99AD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4685" y="4973201"/>
            <a:ext cx="2354798" cy="141553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7750C78-3A6F-32D2-80AB-5A57B7CAD8C8}"/>
              </a:ext>
            </a:extLst>
          </p:cNvPr>
          <p:cNvSpPr txBox="1"/>
          <p:nvPr/>
        </p:nvSpPr>
        <p:spPr>
          <a:xfrm>
            <a:off x="8944824" y="4580981"/>
            <a:ext cx="2738488" cy="369332"/>
          </a:xfrm>
          <a:prstGeom prst="rect">
            <a:avLst/>
          </a:prstGeom>
          <a:noFill/>
        </p:spPr>
        <p:txBody>
          <a:bodyPr wrap="square">
            <a:spAutoFit/>
          </a:bodyPr>
          <a:lstStyle/>
          <a:p>
            <a:pPr algn="ctr"/>
            <a:r>
              <a:rPr lang="el-GR" b="1" i="0" dirty="0">
                <a:solidFill>
                  <a:srgbClr val="333333"/>
                </a:solidFill>
                <a:effectLst/>
                <a:latin typeface="Arial" panose="020B0604020202020204" pitchFamily="34" charset="0"/>
                <a:cs typeface="Arial" panose="020B0604020202020204" pitchFamily="34" charset="0"/>
              </a:rPr>
              <a:t>Θέατρο αντικειμένων</a:t>
            </a:r>
          </a:p>
        </p:txBody>
      </p:sp>
      <p:sp>
        <p:nvSpPr>
          <p:cNvPr id="3" name="TextBox 2">
            <a:extLst>
              <a:ext uri="{FF2B5EF4-FFF2-40B4-BE49-F238E27FC236}">
                <a16:creationId xmlns:a16="http://schemas.microsoft.com/office/drawing/2014/main" id="{5A1488D9-5C76-C0B7-044A-0657C17EDA1E}"/>
              </a:ext>
            </a:extLst>
          </p:cNvPr>
          <p:cNvSpPr txBox="1"/>
          <p:nvPr/>
        </p:nvSpPr>
        <p:spPr>
          <a:xfrm>
            <a:off x="0" y="6436553"/>
            <a:ext cx="11915480" cy="400110"/>
          </a:xfrm>
          <a:prstGeom prst="rect">
            <a:avLst/>
          </a:prstGeom>
          <a:noFill/>
        </p:spPr>
        <p:txBody>
          <a:bodyPr wrap="square">
            <a:spAutoFit/>
          </a:bodyPr>
          <a:lstStyle/>
          <a:p>
            <a:r>
              <a:rPr lang="el-GR" sz="1000" b="0" i="0" dirty="0">
                <a:solidFill>
                  <a:srgbClr val="3A3D43"/>
                </a:solidFill>
                <a:effectLst/>
                <a:latin typeface="Arial" panose="020B0604020202020204" pitchFamily="34" charset="0"/>
                <a:cs typeface="Arial" panose="020B0604020202020204" pitchFamily="34" charset="0"/>
              </a:rPr>
              <a:t>Πηγές: Εικαστικό Θέατρο Κούκλας , Παρούση Αντιγόνη (1995). Κούκλες κουκλοθεάτρου. Στάθης Μαρκόπουλος (2003).Η θεατρική κούκλα στον ανθρώπινο πολιτισμό, Το κουκλοθέατρο στην Ελλάδα Σήμερα του Στάθη Μαρκόπουλου, Εφημερίδα Πατρίς. Τίτλος άρθρου: Η ιστορία του Κουκλοθέατρου χάνεται στα βάθη του χρόνου 17/03/2012 , </a:t>
            </a:r>
            <a:r>
              <a:rPr lang="en-US" sz="1000" b="0" i="0" dirty="0">
                <a:solidFill>
                  <a:srgbClr val="3A3D43"/>
                </a:solidFill>
                <a:effectLst/>
                <a:latin typeface="Arial" panose="020B0604020202020204" pitchFamily="34" charset="0"/>
                <a:cs typeface="Arial" panose="020B0604020202020204" pitchFamily="34" charset="0"/>
              </a:rPr>
              <a:t>e-schooling.gr</a:t>
            </a:r>
            <a:r>
              <a:rPr lang="el-GR" sz="1000" b="0" i="0" dirty="0">
                <a:solidFill>
                  <a:srgbClr val="3A3D43"/>
                </a:solidFill>
                <a:effectLst/>
                <a:latin typeface="Arial" panose="020B0604020202020204" pitchFamily="34" charset="0"/>
                <a:cs typeface="Arial" panose="020B0604020202020204" pitchFamily="34" charset="0"/>
              </a:rPr>
              <a:t>,</a:t>
            </a:r>
            <a:r>
              <a:rPr lang="en-US" sz="1000" b="0" i="0" dirty="0">
                <a:solidFill>
                  <a:srgbClr val="3A3D43"/>
                </a:solidFill>
                <a:effectLst/>
                <a:latin typeface="Arial" panose="020B0604020202020204" pitchFamily="34" charset="0"/>
                <a:cs typeface="Arial" panose="020B0604020202020204" pitchFamily="34" charset="0"/>
              </a:rPr>
              <a:t> </a:t>
            </a:r>
            <a:r>
              <a:rPr lang="el-GR" sz="1000" b="0" i="0" dirty="0">
                <a:solidFill>
                  <a:srgbClr val="3A3D43"/>
                </a:solidFill>
                <a:effectLst/>
                <a:latin typeface="Arial" panose="020B0604020202020204" pitchFamily="34" charset="0"/>
                <a:cs typeface="Arial" panose="020B0604020202020204" pitchFamily="34" charset="0"/>
              </a:rPr>
              <a:t>el.wikipedia.org</a:t>
            </a:r>
          </a:p>
        </p:txBody>
      </p:sp>
    </p:spTree>
    <p:extLst>
      <p:ext uri="{BB962C8B-B14F-4D97-AF65-F5344CB8AC3E}">
        <p14:creationId xmlns:p14="http://schemas.microsoft.com/office/powerpoint/2010/main" val="25681991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918</Words>
  <Application>Microsoft Office PowerPoint</Application>
  <PresentationFormat>Ευρεία οθόνη</PresentationFormat>
  <Paragraphs>51</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source sans pro</vt:lpstr>
      <vt:lpstr>Θέμα του Office</vt:lpstr>
      <vt:lpstr>Το Κουκλοθέατρο στην Αρχαιότητα</vt:lpstr>
      <vt:lpstr>Παρουσίαση του PowerPoint</vt:lpstr>
      <vt:lpstr>Παρουσίαση του PowerPoint</vt:lpstr>
      <vt:lpstr>Παρουσίαση του PowerPoint</vt:lpstr>
      <vt:lpstr>Το Κουκλοθέατρο ως Θεατρικό Είδος Από την Αρχαιότητα ως Σήμερα</vt:lpstr>
      <vt:lpstr>Βασικοί Τύποι Κούκλας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Costas Choutopoulos</dc:creator>
  <cp:lastModifiedBy>Costas Choutopoulos</cp:lastModifiedBy>
  <cp:revision>8</cp:revision>
  <dcterms:created xsi:type="dcterms:W3CDTF">2023-11-04T09:40:24Z</dcterms:created>
  <dcterms:modified xsi:type="dcterms:W3CDTF">2023-11-21T20:10:04Z</dcterms:modified>
</cp:coreProperties>
</file>