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322" r:id="rId4"/>
    <p:sldId id="321" r:id="rId5"/>
    <p:sldId id="320" r:id="rId6"/>
    <p:sldId id="319" r:id="rId7"/>
    <p:sldId id="318" r:id="rId8"/>
    <p:sldId id="325" r:id="rId9"/>
    <p:sldId id="324" r:id="rId10"/>
    <p:sldId id="283" r:id="rId11"/>
    <p:sldId id="286" r:id="rId12"/>
    <p:sldId id="285" r:id="rId13"/>
    <p:sldId id="291" r:id="rId14"/>
    <p:sldId id="289" r:id="rId15"/>
    <p:sldId id="284" r:id="rId16"/>
    <p:sldId id="288" r:id="rId17"/>
    <p:sldId id="290" r:id="rId18"/>
    <p:sldId id="299" r:id="rId19"/>
    <p:sldId id="300" r:id="rId20"/>
    <p:sldId id="287" r:id="rId21"/>
    <p:sldId id="292" r:id="rId22"/>
    <p:sldId id="301" r:id="rId23"/>
    <p:sldId id="302" r:id="rId24"/>
    <p:sldId id="316" r:id="rId25"/>
    <p:sldId id="317" r:id="rId2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FF66"/>
    <a:srgbClr val="33CCFF"/>
    <a:srgbClr val="3333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718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87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15/12/2020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71472" y="1052737"/>
            <a:ext cx="7886728" cy="2592287"/>
          </a:xfrm>
        </p:spPr>
        <p:txBody>
          <a:bodyPr>
            <a:normAutofit/>
          </a:bodyPr>
          <a:lstStyle/>
          <a:p>
            <a:r>
              <a:rPr lang="el-GR" sz="60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ΠΟΛΙΤΙΚΗ ΠΑΙΔΕΙΑ</a:t>
            </a:r>
            <a:endParaRPr lang="el-GR" sz="60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928662" y="3000372"/>
            <a:ext cx="7358114" cy="200026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l-GR" sz="3600" b="1" dirty="0" smtClean="0"/>
              <a:t/>
            </a:r>
            <a:br>
              <a:rPr lang="el-GR" sz="3600" b="1" dirty="0" smtClean="0"/>
            </a:br>
            <a:r>
              <a:rPr lang="el-GR" sz="3600" b="1" dirty="0" smtClean="0">
                <a:solidFill>
                  <a:schemeClr val="bg1"/>
                </a:solidFill>
              </a:rPr>
              <a:t>ΚΕΦΑΛΑΙΟ </a:t>
            </a:r>
            <a:r>
              <a:rPr lang="en-US" sz="3600" b="1" dirty="0" smtClean="0">
                <a:solidFill>
                  <a:schemeClr val="bg1"/>
                </a:solidFill>
              </a:rPr>
              <a:t>2</a:t>
            </a:r>
            <a:r>
              <a:rPr lang="el-GR" sz="3600" b="1" baseline="30000" dirty="0" smtClean="0">
                <a:solidFill>
                  <a:schemeClr val="bg1"/>
                </a:solidFill>
              </a:rPr>
              <a:t>ο</a:t>
            </a:r>
            <a:r>
              <a:rPr lang="el-GR" sz="3600" b="1" dirty="0" smtClean="0">
                <a:solidFill>
                  <a:schemeClr val="bg1"/>
                </a:solidFill>
              </a:rPr>
              <a:t> -  </a:t>
            </a:r>
            <a:r>
              <a:rPr lang="el-GR" sz="3500" b="1" dirty="0" smtClean="0">
                <a:solidFill>
                  <a:schemeClr val="bg1">
                    <a:lumMod val="95000"/>
                  </a:schemeClr>
                </a:solidFill>
              </a:rPr>
              <a:t>Η ΚΟΙΝΩΝΙΑ</a:t>
            </a:r>
            <a:endParaRPr lang="en-US" sz="35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r>
              <a:rPr lang="el-GR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2.1.4 Η κοινωνία της πληροφορίας και της γνώσης</a:t>
            </a:r>
            <a:endParaRPr lang="el-GR" sz="3500" b="1" u="sng" dirty="0"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4" name="3 - TextBox"/>
          <p:cNvSpPr txBox="1"/>
          <p:nvPr/>
        </p:nvSpPr>
        <p:spPr>
          <a:xfrm rot="10800000" flipV="1">
            <a:off x="323528" y="5229200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2800" b="1" dirty="0" smtClean="0">
                <a:solidFill>
                  <a:schemeClr val="bg1"/>
                </a:solidFill>
                <a:latin typeface="+mj-lt"/>
              </a:rPr>
              <a:t>Θ. Παπαντωνόπουλος</a:t>
            </a:r>
            <a:endParaRPr lang="el-GR" sz="2800" b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1. </a:t>
            </a:r>
            <a:r>
              <a:rPr lang="el-GR" dirty="0" smtClean="0">
                <a:solidFill>
                  <a:schemeClr val="bg1"/>
                </a:solidFill>
              </a:rPr>
              <a:t>Ο όρος κοινωνία της γνώσης και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της πληροφορίας είναι ένας άλλος τρόπος ονομασίας της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βιομηχανικής </a:t>
            </a:r>
            <a:r>
              <a:rPr lang="el-GR" dirty="0" smtClean="0">
                <a:solidFill>
                  <a:schemeClr val="bg1"/>
                </a:solidFill>
              </a:rPr>
              <a:t>κοινωνίας.</a:t>
            </a:r>
            <a:endParaRPr lang="en-US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C000"/>
                </a:solidFill>
              </a:rPr>
              <a:t>ΛΑΘΟΣ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Μεταβιομηχανικής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2. </a:t>
            </a:r>
            <a:r>
              <a:rPr lang="el-GR" sz="2800" dirty="0" smtClean="0">
                <a:solidFill>
                  <a:schemeClr val="bg1"/>
                </a:solidFill>
              </a:rPr>
              <a:t>Στην κοινωνία της γνώσης και της πληροφορίας οι τεχνοκράτες έχουν:</a:t>
            </a:r>
            <a:endParaRPr lang="el-GR" sz="28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α. </a:t>
            </a:r>
            <a:r>
              <a:rPr lang="el-GR" sz="2800" dirty="0" smtClean="0">
                <a:solidFill>
                  <a:schemeClr val="bg1"/>
                </a:solidFill>
              </a:rPr>
              <a:t>μικρότερη οικονομική και πολιτική δύναμη από τους ιδιοκτήτες των μέσων παραγωγής</a:t>
            </a:r>
            <a:endParaRPr lang="el-GR" sz="28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β. </a:t>
            </a:r>
            <a:r>
              <a:rPr lang="el-GR" sz="2800" dirty="0" smtClean="0">
                <a:solidFill>
                  <a:schemeClr val="bg1"/>
                </a:solidFill>
              </a:rPr>
              <a:t>μεγαλύτερη</a:t>
            </a:r>
            <a:r>
              <a:rPr lang="el-GR" sz="2800" dirty="0" smtClean="0">
                <a:solidFill>
                  <a:schemeClr val="bg1"/>
                </a:solidFill>
              </a:rPr>
              <a:t> οικονομική και πολιτική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δύναμη από τους ιδιοκτήτες των μέσων παραγωγής</a:t>
            </a:r>
            <a:endParaRPr lang="el-GR" sz="28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γ. </a:t>
            </a:r>
            <a:r>
              <a:rPr lang="el-GR" sz="2800" dirty="0" smtClean="0">
                <a:solidFill>
                  <a:schemeClr val="bg1"/>
                </a:solidFill>
              </a:rPr>
              <a:t>ισάξια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οικονομική και πολιτική </a:t>
            </a:r>
            <a:r>
              <a:rPr lang="el-GR" sz="2800" dirty="0" smtClean="0">
                <a:solidFill>
                  <a:schemeClr val="bg1"/>
                </a:solidFill>
              </a:rPr>
              <a:t>δύναμη με </a:t>
            </a:r>
            <a:r>
              <a:rPr lang="el-GR" sz="2800" dirty="0" smtClean="0">
                <a:solidFill>
                  <a:schemeClr val="bg1"/>
                </a:solidFill>
              </a:rPr>
              <a:t>τους ιδιοκτήτες των μέσων παραγωγής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endParaRPr lang="el-GR" sz="28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sz="2800" dirty="0" smtClean="0">
                <a:solidFill>
                  <a:schemeClr val="bg1"/>
                </a:solidFill>
              </a:rPr>
              <a:t>δ. </a:t>
            </a:r>
            <a:r>
              <a:rPr lang="el-GR" sz="2800" dirty="0" smtClean="0">
                <a:solidFill>
                  <a:schemeClr val="bg1"/>
                </a:solidFill>
              </a:rPr>
              <a:t>όλα τα παραπάνω είναι σωστά, εξαρτάται από την κοινωνία και την εποχή</a:t>
            </a:r>
            <a:endParaRPr lang="el-GR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>
                <a:solidFill>
                  <a:schemeClr val="accent6"/>
                </a:solidFill>
              </a:rPr>
              <a:t>γ</a:t>
            </a:r>
            <a:r>
              <a:rPr lang="el-GR" dirty="0" smtClean="0">
                <a:solidFill>
                  <a:schemeClr val="accent6"/>
                </a:solidFill>
              </a:rPr>
              <a:t>. ισάξια </a:t>
            </a:r>
            <a:r>
              <a:rPr lang="el-GR" dirty="0" smtClean="0">
                <a:solidFill>
                  <a:schemeClr val="accent6"/>
                </a:solidFill>
              </a:rPr>
              <a:t>δύναμη με τους ιδιοκτήτες των μέσων παραγωγής</a:t>
            </a:r>
            <a:endParaRPr lang="el-GR" dirty="0" smtClean="0">
              <a:solidFill>
                <a:schemeClr val="accent6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και </a:t>
            </a:r>
            <a:r>
              <a:rPr lang="el-GR" dirty="0" smtClean="0">
                <a:solidFill>
                  <a:schemeClr val="bg1"/>
                </a:solidFill>
              </a:rPr>
              <a:t>αποκτούν όλο </a:t>
            </a:r>
            <a:r>
              <a:rPr lang="el-GR" dirty="0" smtClean="0">
                <a:solidFill>
                  <a:schemeClr val="bg1"/>
                </a:solidFill>
              </a:rPr>
              <a:t>και περισσότερη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   3. </a:t>
            </a:r>
            <a:r>
              <a:rPr lang="el-GR" dirty="0" smtClean="0">
                <a:solidFill>
                  <a:schemeClr val="bg1"/>
                </a:solidFill>
              </a:rPr>
              <a:t>Στην κοινωνία της γνώσης και της πληροφορίας η οικονομική ανάπτυξη στηρίζεται:</a:t>
            </a: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α. </a:t>
            </a:r>
            <a:r>
              <a:rPr lang="el-GR" dirty="0" smtClean="0">
                <a:solidFill>
                  <a:schemeClr val="bg1"/>
                </a:solidFill>
              </a:rPr>
              <a:t>στις μηχανές και την ενέργεια</a:t>
            </a: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β. </a:t>
            </a:r>
            <a:r>
              <a:rPr lang="el-GR" dirty="0" smtClean="0">
                <a:solidFill>
                  <a:schemeClr val="bg1"/>
                </a:solidFill>
              </a:rPr>
              <a:t>στην ενέργεια και τη γνώση</a:t>
            </a: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γ. </a:t>
            </a:r>
            <a:r>
              <a:rPr lang="el-GR" dirty="0" smtClean="0">
                <a:solidFill>
                  <a:schemeClr val="bg1"/>
                </a:solidFill>
              </a:rPr>
              <a:t>στις πληροφορίες και τις μηχανές</a:t>
            </a: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δ. </a:t>
            </a:r>
            <a:r>
              <a:rPr lang="el-GR" dirty="0" smtClean="0">
                <a:solidFill>
                  <a:schemeClr val="bg1"/>
                </a:solidFill>
              </a:rPr>
              <a:t>στις πληροφορίες και τη γνώση</a:t>
            </a:r>
            <a:endParaRPr lang="el-GR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chemeClr val="accent6"/>
                </a:solidFill>
              </a:rPr>
              <a:t>δ. στις πληροφορίες και τη γνώση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dirty="0" smtClean="0">
                <a:solidFill>
                  <a:schemeClr val="bg1"/>
                </a:solidFill>
              </a:rPr>
              <a:t>4. </a:t>
            </a:r>
            <a:r>
              <a:rPr lang="el-GR" dirty="0" smtClean="0">
                <a:solidFill>
                  <a:schemeClr val="bg1"/>
                </a:solidFill>
              </a:rPr>
              <a:t>Στην κοινωνία της γνώσης και της πληροφορίας, οι </a:t>
            </a:r>
            <a:r>
              <a:rPr lang="el-GR" dirty="0" smtClean="0">
                <a:solidFill>
                  <a:schemeClr val="bg1"/>
                </a:solidFill>
              </a:rPr>
              <a:t>χειρωνακτικές εργασίες </a:t>
            </a:r>
            <a:r>
              <a:rPr lang="el-GR" dirty="0" smtClean="0">
                <a:solidFill>
                  <a:schemeClr val="bg1"/>
                </a:solidFill>
              </a:rPr>
              <a:t>αντικαθίστανται από ικανότητες επίλυσης </a:t>
            </a:r>
            <a:r>
              <a:rPr lang="el-GR" dirty="0" smtClean="0">
                <a:solidFill>
                  <a:schemeClr val="bg1"/>
                </a:solidFill>
              </a:rPr>
              <a:t>ζητημάτων, δημιουργίας </a:t>
            </a:r>
            <a:r>
              <a:rPr lang="el-GR" dirty="0" smtClean="0">
                <a:solidFill>
                  <a:schemeClr val="bg1"/>
                </a:solidFill>
              </a:rPr>
              <a:t>καινοτομιών, οργάνωσης και διαχείρισης πληροφοριών.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chemeClr val="accent6"/>
                </a:solidFill>
              </a:rPr>
              <a:t>ΣΩΣΤΟ</a:t>
            </a:r>
            <a:endParaRPr lang="el-GR" dirty="0" smtClean="0">
              <a:solidFill>
                <a:schemeClr val="accent6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5. </a:t>
            </a:r>
            <a:r>
              <a:rPr lang="el-GR" dirty="0" smtClean="0">
                <a:solidFill>
                  <a:schemeClr val="bg1"/>
                </a:solidFill>
              </a:rPr>
              <a:t>Η</a:t>
            </a:r>
            <a:r>
              <a:rPr lang="el-GR" dirty="0" smtClean="0"/>
              <a:t> </a:t>
            </a:r>
            <a:r>
              <a:rPr lang="el-GR" dirty="0" smtClean="0">
                <a:solidFill>
                  <a:schemeClr val="bg1"/>
                </a:solidFill>
              </a:rPr>
              <a:t>κοινωνία της γνώσης και της </a:t>
            </a:r>
            <a:r>
              <a:rPr lang="el-GR" dirty="0" smtClean="0">
                <a:solidFill>
                  <a:schemeClr val="bg1"/>
                </a:solidFill>
              </a:rPr>
              <a:t>πληροφορίας κατάφερε να μη μαστίζεται από οικονομικά, πολιτικά και κοινωνικά προβλήματα.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ΛΑΘΟΣ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2.1.4 Η κοινωνία της πληροφορίας και της γνώσης</a:t>
            </a:r>
            <a: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ü"/>
            </a:pPr>
            <a:endParaRPr lang="en-US" sz="2800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el-GR" sz="2800" dirty="0" smtClean="0">
                <a:solidFill>
                  <a:schemeClr val="bg1"/>
                </a:solidFill>
              </a:rPr>
              <a:t>Η έννοια της </a:t>
            </a:r>
            <a:r>
              <a:rPr lang="el-GR" sz="2800" dirty="0" smtClean="0">
                <a:solidFill>
                  <a:schemeClr val="accent6"/>
                </a:solidFill>
              </a:rPr>
              <a:t>κοινωνίας της γνώσης </a:t>
            </a:r>
            <a:r>
              <a:rPr lang="el-GR" sz="2800" dirty="0" smtClean="0">
                <a:solidFill>
                  <a:schemeClr val="bg1"/>
                </a:solidFill>
              </a:rPr>
              <a:t>εμφανίστηκε στα τέλη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της δεκαετίας του </a:t>
            </a:r>
            <a:r>
              <a:rPr lang="el-GR" sz="2800" dirty="0" smtClean="0">
                <a:solidFill>
                  <a:schemeClr val="accent6"/>
                </a:solidFill>
              </a:rPr>
              <a:t>1960</a:t>
            </a:r>
            <a:r>
              <a:rPr lang="el-GR" sz="2800" dirty="0" smtClean="0">
                <a:solidFill>
                  <a:schemeClr val="bg1"/>
                </a:solidFill>
              </a:rPr>
              <a:t>. 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ü"/>
            </a:pPr>
            <a:endParaRPr lang="en-US" sz="2800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el-GR" sz="2800" dirty="0" smtClean="0">
                <a:solidFill>
                  <a:schemeClr val="bg1"/>
                </a:solidFill>
              </a:rPr>
              <a:t>Ο </a:t>
            </a:r>
            <a:r>
              <a:rPr lang="el-GR" sz="2800" dirty="0" smtClean="0">
                <a:solidFill>
                  <a:schemeClr val="bg1"/>
                </a:solidFill>
              </a:rPr>
              <a:t>όρος </a:t>
            </a:r>
            <a:r>
              <a:rPr lang="el-GR" sz="2800" b="1" dirty="0" smtClean="0">
                <a:solidFill>
                  <a:schemeClr val="bg1"/>
                </a:solidFill>
              </a:rPr>
              <a:t>κοινωνία της γνώσης </a:t>
            </a:r>
            <a:r>
              <a:rPr lang="el-GR" sz="2800" b="1" dirty="0" smtClean="0">
                <a:solidFill>
                  <a:schemeClr val="bg1"/>
                </a:solidFill>
              </a:rPr>
              <a:t>και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l-GR" sz="2800" b="1" dirty="0" smtClean="0">
                <a:solidFill>
                  <a:schemeClr val="bg1"/>
                </a:solidFill>
              </a:rPr>
              <a:t>της </a:t>
            </a:r>
            <a:r>
              <a:rPr lang="el-GR" sz="2800" b="1" dirty="0" smtClean="0">
                <a:solidFill>
                  <a:schemeClr val="bg1"/>
                </a:solidFill>
              </a:rPr>
              <a:t>πληροφορίας </a:t>
            </a:r>
            <a:r>
              <a:rPr lang="el-GR" sz="2800" dirty="0" smtClean="0">
                <a:solidFill>
                  <a:schemeClr val="bg1"/>
                </a:solidFill>
              </a:rPr>
              <a:t>είναι ένας </a:t>
            </a:r>
            <a:r>
              <a:rPr lang="el-GR" sz="2800" dirty="0" smtClean="0">
                <a:solidFill>
                  <a:srgbClr val="FFFF00"/>
                </a:solidFill>
              </a:rPr>
              <a:t>άλλος τρόπος ονομασίας </a:t>
            </a:r>
            <a:r>
              <a:rPr lang="el-GR" sz="2800" dirty="0" smtClean="0">
                <a:solidFill>
                  <a:schemeClr val="bg1"/>
                </a:solidFill>
              </a:rPr>
              <a:t>της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rgbClr val="FFFF00"/>
                </a:solidFill>
              </a:rPr>
              <a:t>μεταβιομηχανικής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κοινωνίας.</a:t>
            </a:r>
            <a:endParaRPr lang="en-US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 6. </a:t>
            </a:r>
            <a:r>
              <a:rPr lang="el-GR" dirty="0" smtClean="0">
                <a:solidFill>
                  <a:schemeClr val="bg1"/>
                </a:solidFill>
              </a:rPr>
              <a:t>Οι άνθρωποι συνηθίζουν εύκολα, αφομοιώνουν και προσαρμόζονται γρήγορα στα νέα τεχνολογικά δεδομένα. 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accent6"/>
                </a:solidFill>
              </a:rPr>
              <a:t>ΛΑΘΟΣ</a:t>
            </a: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sz="4800" dirty="0" smtClean="0">
                <a:solidFill>
                  <a:schemeClr val="bg1"/>
                </a:solidFill>
              </a:rPr>
              <a:t/>
            </a:r>
            <a:br>
              <a:rPr lang="el-GR" sz="4800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rgbClr val="FFC000"/>
                </a:solidFill>
              </a:rPr>
              <a:t/>
            </a:r>
            <a:br>
              <a:rPr lang="el-GR" dirty="0" smtClean="0">
                <a:solidFill>
                  <a:srgbClr val="FFC000"/>
                </a:solidFill>
              </a:rPr>
            </a:b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7. </a:t>
            </a:r>
            <a:r>
              <a:rPr lang="el-GR" dirty="0" err="1" smtClean="0">
                <a:solidFill>
                  <a:schemeClr val="bg1"/>
                </a:solidFill>
              </a:rPr>
              <a:t>Τεχνοφοβία</a:t>
            </a:r>
            <a:r>
              <a:rPr lang="el-GR" dirty="0" smtClean="0">
                <a:solidFill>
                  <a:schemeClr val="bg1"/>
                </a:solidFill>
              </a:rPr>
              <a:t>  ορίζεται ως: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α</a:t>
            </a:r>
            <a:r>
              <a:rPr lang="el-GR" dirty="0" smtClean="0">
                <a:solidFill>
                  <a:schemeClr val="bg1"/>
                </a:solidFill>
              </a:rPr>
              <a:t>. η μεγάλη αντίθεση στις έντονες τεχνολογικές εξελίξεις και τις κοινωνικές μεταβολές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β</a:t>
            </a:r>
            <a:r>
              <a:rPr lang="el-GR" dirty="0" smtClean="0">
                <a:solidFill>
                  <a:schemeClr val="bg1"/>
                </a:solidFill>
              </a:rPr>
              <a:t>. η ακραία αδιαφορία για τις τέχνες και τον πολιτισμό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γ</a:t>
            </a:r>
            <a:r>
              <a:rPr lang="el-GR" dirty="0" smtClean="0">
                <a:solidFill>
                  <a:schemeClr val="bg1"/>
                </a:solidFill>
              </a:rPr>
              <a:t>. 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η μεγάλη αδυναμία προσαρμογής στα νέα τεχνολογικά δεδομένα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δ</a:t>
            </a:r>
            <a:r>
              <a:rPr lang="el-GR" dirty="0" smtClean="0">
                <a:solidFill>
                  <a:schemeClr val="bg1"/>
                </a:solidFill>
              </a:rPr>
              <a:t>. το ακραίο άγχος απέναντι στις νέες τεχνολογικές εφαρμογές</a:t>
            </a: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accent6"/>
                </a:solidFill>
              </a:rPr>
              <a:t>δ</a:t>
            </a:r>
            <a:r>
              <a:rPr lang="el-GR" dirty="0" smtClean="0">
                <a:solidFill>
                  <a:schemeClr val="accent6"/>
                </a:solidFill>
              </a:rPr>
              <a:t>. το ακραίο άγχος απέναντι στις νέες τεχνολογικές εφαρμογές</a:t>
            </a: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/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sz="4800" dirty="0" smtClean="0">
                <a:solidFill>
                  <a:schemeClr val="bg1"/>
                </a:solidFill>
              </a:rPr>
              <a:t/>
            </a:r>
            <a:br>
              <a:rPr lang="el-GR" sz="4800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rgbClr val="FFC000"/>
                </a:solidFill>
              </a:rPr>
              <a:t/>
            </a:r>
            <a:br>
              <a:rPr lang="el-GR" dirty="0" smtClean="0">
                <a:solidFill>
                  <a:srgbClr val="FFC000"/>
                </a:solidFill>
              </a:rPr>
            </a:b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C000"/>
                </a:solidFill>
              </a:rPr>
              <a:t>ΕΡΩΤΗΣΕΙΣ ΚΛΕΙΣΤΟΥ ΤΥΠΟΥ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8. Η </a:t>
            </a:r>
            <a:r>
              <a:rPr lang="el-GR" dirty="0" smtClean="0">
                <a:solidFill>
                  <a:schemeClr val="bg1"/>
                </a:solidFill>
              </a:rPr>
              <a:t>τεχνολογική ανεργία οφείλετα</a:t>
            </a:r>
            <a:r>
              <a:rPr lang="el-GR" dirty="0" smtClean="0">
                <a:solidFill>
                  <a:schemeClr val="bg1"/>
                </a:solidFill>
              </a:rPr>
              <a:t>ι κυρίως: 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α. στην απαξίωση κάποιων επαγγελμάτων λόγω της τεχνολογικής προόδου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bg1"/>
                </a:solidFill>
              </a:rPr>
              <a:t>β. στην αντικατάσταση του ανθρώπου από τις μηχανές</a:t>
            </a:r>
            <a:endParaRPr lang="el-G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 γ. στην  αδυναμία των ανθρώπων </a:t>
            </a:r>
            <a:r>
              <a:rPr lang="el-GR" dirty="0" smtClean="0">
                <a:solidFill>
                  <a:schemeClr val="bg1"/>
                </a:solidFill>
              </a:rPr>
              <a:t>να χειριστούν τις νέες τεχνολογίες</a:t>
            </a:r>
          </a:p>
          <a:p>
            <a:pPr>
              <a:buNone/>
            </a:pPr>
            <a:r>
              <a:rPr lang="el-GR" dirty="0" smtClean="0">
                <a:solidFill>
                  <a:schemeClr val="bg1"/>
                </a:solidFill>
              </a:rPr>
              <a:t>δ. όλα τα παραπάνω</a:t>
            </a:r>
            <a:endParaRPr lang="el-GR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6"/>
                </a:solidFill>
              </a:rPr>
              <a:t>β. στην αντικατάσταση του ανθρώπου από τις μηχανές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2.1.4 Η κοινωνία της πληροφορίας και της γνώσης</a:t>
            </a:r>
            <a: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just"/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l-GR" sz="2400" dirty="0" smtClean="0">
                <a:solidFill>
                  <a:schemeClr val="bg1"/>
                </a:solidFill>
              </a:rPr>
              <a:t>                                     </a:t>
            </a:r>
          </a:p>
          <a:p>
            <a:r>
              <a:rPr lang="el-GR" sz="2400" dirty="0" smtClean="0">
                <a:solidFill>
                  <a:schemeClr val="bg1"/>
                </a:solidFill>
              </a:rPr>
              <a:t>    </a:t>
            </a:r>
            <a:endParaRPr lang="en-US" sz="2800" dirty="0" smtClean="0">
              <a:solidFill>
                <a:schemeClr val="bg1"/>
              </a:solidFill>
            </a:endParaRPr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1000100" y="2071678"/>
          <a:ext cx="7358114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9057"/>
                <a:gridCol w="36790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>
                          <a:solidFill>
                            <a:schemeClr val="bg1"/>
                          </a:solidFill>
                        </a:rPr>
                        <a:t>ΒΙΟΜΗΧΑΝΙΚΗ ΚΟΙΝΩΝΙΑ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>
                          <a:solidFill>
                            <a:schemeClr val="bg1"/>
                          </a:solidFill>
                        </a:rPr>
                        <a:t>ΚΟΙΝΩΝΙΑ ΤΗΣ ΓΝΩΣΗΣ ΚΑΙ ΤΗΣ ΠΛΗΡΟΦΟΡΙΑΣ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Η οικονομική ανάπτυξη στηρίζεται</a:t>
                      </a:r>
                    </a:p>
                    <a:p>
                      <a:pPr algn="just"/>
                      <a:r>
                        <a:rPr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στις μηχανές και την ενέργεια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Η οικονομική ανάπτυξη στηρίζεται</a:t>
                      </a:r>
                    </a:p>
                    <a:p>
                      <a:pPr algn="just"/>
                      <a:r>
                        <a:rPr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στη γνώση και τη διαχείριση της</a:t>
                      </a:r>
                    </a:p>
                    <a:p>
                      <a:pPr algn="just"/>
                      <a:r>
                        <a:rPr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πληροφορίας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οι ιδιοκτήτες των μέσων παραγωγής</a:t>
                      </a:r>
                    </a:p>
                    <a:p>
                      <a:pPr algn="just"/>
                      <a:r>
                        <a:rPr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(εργοστάσια, πλοία, εκτάσεις</a:t>
                      </a:r>
                    </a:p>
                    <a:p>
                      <a:pPr algn="just"/>
                      <a:r>
                        <a:rPr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καλλιεργήσιμης γης) έχουν την</a:t>
                      </a:r>
                    </a:p>
                    <a:p>
                      <a:pPr algn="just"/>
                      <a:r>
                        <a:rPr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οικονομική και πολιτική δύναμη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οι κάτοχοι της γνώσης</a:t>
                      </a:r>
                    </a:p>
                    <a:p>
                      <a:pPr algn="just"/>
                      <a:r>
                        <a:rPr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(τεχνοκράτες) έχουν σχεδόν</a:t>
                      </a:r>
                    </a:p>
                    <a:p>
                      <a:pPr algn="just"/>
                      <a:r>
                        <a:rPr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εφάμιλλη οικονομική και πολιτική</a:t>
                      </a:r>
                    </a:p>
                    <a:p>
                      <a:pPr algn="just"/>
                      <a:r>
                        <a:rPr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δύναμη με τους ιδιοκτήτες των</a:t>
                      </a:r>
                    </a:p>
                    <a:p>
                      <a:pPr algn="just"/>
                      <a:r>
                        <a:rPr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μέσων παραγωγής και αποκτούν</a:t>
                      </a:r>
                    </a:p>
                    <a:p>
                      <a:pPr algn="just"/>
                      <a:r>
                        <a:rPr lang="el-G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όλο και περισσότερη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2.1.4 Η κοινωνία της πληροφορίας και της γνώσης</a:t>
            </a:r>
            <a: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428596" y="1571612"/>
            <a:ext cx="8424936" cy="4665700"/>
          </a:xfrm>
        </p:spPr>
        <p:txBody>
          <a:bodyPr>
            <a:noAutofit/>
          </a:bodyPr>
          <a:lstStyle/>
          <a:p>
            <a:pPr algn="just"/>
            <a:endParaRPr lang="el-GR" sz="2800" dirty="0" smtClean="0">
              <a:solidFill>
                <a:schemeClr val="bg1"/>
              </a:solidFill>
            </a:endParaRPr>
          </a:p>
          <a:p>
            <a:pPr algn="just"/>
            <a:r>
              <a:rPr lang="el-GR" sz="2800" dirty="0" smtClean="0">
                <a:solidFill>
                  <a:schemeClr val="bg1"/>
                </a:solidFill>
              </a:rPr>
              <a:t>Στην </a:t>
            </a:r>
            <a:r>
              <a:rPr lang="el-GR" sz="2800" dirty="0" smtClean="0">
                <a:solidFill>
                  <a:schemeClr val="bg1"/>
                </a:solidFill>
              </a:rPr>
              <a:t>κοινωνία της γνώσης και της πληροφορίας, </a:t>
            </a:r>
            <a:endParaRPr lang="el-GR" sz="2800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el-GR" sz="2800" dirty="0" smtClean="0">
                <a:solidFill>
                  <a:schemeClr val="bg1"/>
                </a:solidFill>
              </a:rPr>
              <a:t>οι </a:t>
            </a:r>
            <a:r>
              <a:rPr lang="el-GR" sz="2800" dirty="0" smtClean="0">
                <a:solidFill>
                  <a:srgbClr val="00B0F0"/>
                </a:solidFill>
              </a:rPr>
              <a:t>χειρωνακτικές εργασίες </a:t>
            </a:r>
            <a:r>
              <a:rPr lang="el-GR" sz="2800" u="sng" dirty="0" smtClean="0">
                <a:solidFill>
                  <a:schemeClr val="bg1"/>
                </a:solidFill>
              </a:rPr>
              <a:t>αντικαθίστανται</a:t>
            </a:r>
            <a:r>
              <a:rPr lang="el-GR" sz="2800" dirty="0" smtClean="0">
                <a:solidFill>
                  <a:schemeClr val="bg1"/>
                </a:solidFill>
              </a:rPr>
              <a:t> από </a:t>
            </a:r>
            <a:r>
              <a:rPr lang="el-GR" sz="2800" dirty="0" smtClean="0">
                <a:solidFill>
                  <a:srgbClr val="92D050"/>
                </a:solidFill>
              </a:rPr>
              <a:t>ικανότητες επίλυσης </a:t>
            </a:r>
            <a:r>
              <a:rPr lang="el-GR" sz="2800" dirty="0" smtClean="0">
                <a:solidFill>
                  <a:schemeClr val="bg1"/>
                </a:solidFill>
              </a:rPr>
              <a:t>ζητημάτων,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δημιουργίας καινοτομιών</a:t>
            </a:r>
            <a:r>
              <a:rPr lang="el-GR" sz="2800" dirty="0" smtClean="0">
                <a:solidFill>
                  <a:schemeClr val="bg1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οργάνωσης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και </a:t>
            </a:r>
            <a:r>
              <a:rPr lang="el-GR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διαχείρισης πληροφοριών</a:t>
            </a:r>
            <a:r>
              <a:rPr lang="el-GR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el-GR" sz="2800" dirty="0" smtClean="0"/>
              <a:t> </a:t>
            </a:r>
            <a:endParaRPr lang="en-US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2.1.4 Η κοινωνία της πληροφορίας και της γνώσης</a:t>
            </a:r>
            <a: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just"/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Η αισιόδοξη άποψη ότι η κοινωνία της γνώσης και της </a:t>
            </a:r>
            <a:r>
              <a:rPr lang="el-GR" sz="2800" dirty="0" smtClean="0">
                <a:solidFill>
                  <a:schemeClr val="bg1"/>
                </a:solidFill>
              </a:rPr>
              <a:t>πληροφορίας δεν </a:t>
            </a:r>
            <a:r>
              <a:rPr lang="el-GR" sz="2800" dirty="0" smtClean="0">
                <a:solidFill>
                  <a:schemeClr val="bg1"/>
                </a:solidFill>
              </a:rPr>
              <a:t>θα χαρακτηρίζεται από τόσο πολλά και σοβαρά </a:t>
            </a:r>
            <a:r>
              <a:rPr lang="el-GR" sz="2800" dirty="0" smtClean="0">
                <a:solidFill>
                  <a:schemeClr val="bg1"/>
                </a:solidFill>
              </a:rPr>
              <a:t>προβλήματα δεν </a:t>
            </a:r>
            <a:r>
              <a:rPr lang="el-GR" sz="2800" dirty="0" smtClean="0">
                <a:solidFill>
                  <a:schemeClr val="bg1"/>
                </a:solidFill>
              </a:rPr>
              <a:t>φαίνεται να επαληθεύεται. Αντίθετα, μαστίζεται από </a:t>
            </a:r>
            <a:r>
              <a:rPr lang="el-GR" sz="2800" dirty="0" smtClean="0">
                <a:solidFill>
                  <a:schemeClr val="bg1"/>
                </a:solidFill>
              </a:rPr>
              <a:t>οικονομικά, κοινωνικά </a:t>
            </a:r>
            <a:r>
              <a:rPr lang="el-GR" sz="2800" dirty="0" smtClean="0">
                <a:solidFill>
                  <a:schemeClr val="bg1"/>
                </a:solidFill>
              </a:rPr>
              <a:t>και πολιτικά προβλήματα.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just"/>
            <a:endParaRPr lang="en-US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2.1.4 Η κοινωνία της πληροφορίας και της γνώσης</a:t>
            </a:r>
            <a: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Η τεχνολογία και η κοινωνία δεν τρέχουν με τους ίδιους ρυθμούς</a:t>
            </a:r>
            <a:r>
              <a:rPr lang="el-GR" sz="2800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endParaRPr lang="el-GR" sz="2800" dirty="0" smtClean="0">
              <a:solidFill>
                <a:schemeClr val="bg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bg1"/>
                </a:solidFill>
              </a:rPr>
              <a:t> Οι </a:t>
            </a:r>
            <a:r>
              <a:rPr lang="el-GR" sz="2800" dirty="0" smtClean="0">
                <a:solidFill>
                  <a:srgbClr val="FFFF00"/>
                </a:solidFill>
              </a:rPr>
              <a:t>εξελίξεις</a:t>
            </a:r>
            <a:r>
              <a:rPr lang="el-GR" sz="2800" dirty="0" smtClean="0">
                <a:solidFill>
                  <a:schemeClr val="bg1"/>
                </a:solidFill>
              </a:rPr>
              <a:t> στην </a:t>
            </a:r>
            <a:r>
              <a:rPr lang="el-GR" sz="2800" dirty="0" smtClean="0">
                <a:solidFill>
                  <a:srgbClr val="FFFF00"/>
                </a:solidFill>
              </a:rPr>
              <a:t>τεχνολογί</a:t>
            </a:r>
            <a:r>
              <a:rPr lang="el-GR" sz="2800" dirty="0" smtClean="0">
                <a:solidFill>
                  <a:schemeClr val="bg1"/>
                </a:solidFill>
              </a:rPr>
              <a:t>α, πολλές φορές, </a:t>
            </a:r>
            <a:r>
              <a:rPr lang="el-GR" sz="2800" u="sng" dirty="0" smtClean="0">
                <a:solidFill>
                  <a:schemeClr val="bg1"/>
                </a:solidFill>
              </a:rPr>
              <a:t>δημιουργούν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νέα </a:t>
            </a:r>
            <a:r>
              <a:rPr lang="el-GR" sz="2800" dirty="0" smtClean="0">
                <a:solidFill>
                  <a:srgbClr val="FFFF00"/>
                </a:solidFill>
              </a:rPr>
              <a:t>δεδομένα</a:t>
            </a: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στη ζωή των ανθρώπων που οι ίδιοι δεν μπορούν να </a:t>
            </a:r>
            <a:r>
              <a:rPr lang="el-GR" sz="2800" dirty="0" smtClean="0">
                <a:solidFill>
                  <a:schemeClr val="bg1"/>
                </a:solidFill>
              </a:rPr>
              <a:t>τα </a:t>
            </a:r>
            <a:r>
              <a:rPr lang="el-GR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αποδεχθούν</a:t>
            </a:r>
            <a:r>
              <a:rPr lang="el-GR" sz="2800" dirty="0" smtClean="0">
                <a:solidFill>
                  <a:schemeClr val="bg1"/>
                </a:solidFill>
              </a:rPr>
              <a:t>, να τα </a:t>
            </a:r>
            <a:r>
              <a:rPr lang="el-GR" sz="2800" dirty="0" smtClean="0">
                <a:solidFill>
                  <a:srgbClr val="00B0F0"/>
                </a:solidFill>
              </a:rPr>
              <a:t>αφομοιώσουν</a:t>
            </a:r>
            <a:r>
              <a:rPr lang="el-GR" sz="2800" dirty="0" smtClean="0">
                <a:solidFill>
                  <a:schemeClr val="bg1"/>
                </a:solidFill>
              </a:rPr>
              <a:t> και να τα </a:t>
            </a:r>
            <a:r>
              <a:rPr lang="el-GR" sz="2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συνηθίσουν.</a:t>
            </a:r>
            <a:endParaRPr lang="en-US" sz="28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2.1.4 Η κοινωνία της πληροφορίας και της γνώσης</a:t>
            </a:r>
            <a: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algn="just"/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l-GR" sz="2800" dirty="0" smtClean="0">
                <a:solidFill>
                  <a:schemeClr val="bg1"/>
                </a:solidFill>
              </a:rPr>
              <a:t>Η αλλαγή του τρόπου εργασίας οδηγεί: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l-GR" sz="2800" dirty="0" smtClean="0">
                <a:solidFill>
                  <a:schemeClr val="bg1"/>
                </a:solidFill>
              </a:rPr>
              <a:t>Σε </a:t>
            </a:r>
            <a:r>
              <a:rPr lang="el-GR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αδυναμία προσαρμογής </a:t>
            </a:r>
            <a:r>
              <a:rPr lang="el-GR" sz="2800" dirty="0" smtClean="0">
                <a:solidFill>
                  <a:schemeClr val="bg1"/>
                </a:solidFill>
              </a:rPr>
              <a:t>των εργαζομένων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l-GR" sz="2800" dirty="0" smtClean="0">
                <a:solidFill>
                  <a:schemeClr val="bg1"/>
                </a:solidFill>
              </a:rPr>
              <a:t>Σε </a:t>
            </a:r>
            <a:r>
              <a:rPr lang="el-GR" sz="2800" dirty="0" smtClean="0">
                <a:solidFill>
                  <a:srgbClr val="92D050"/>
                </a:solidFill>
              </a:rPr>
              <a:t>άγχος</a:t>
            </a:r>
            <a:r>
              <a:rPr lang="el-GR" sz="2800" dirty="0" smtClean="0">
                <a:solidFill>
                  <a:schemeClr val="bg1"/>
                </a:solidFill>
              </a:rPr>
              <a:t> για τη χρήση </a:t>
            </a:r>
            <a:r>
              <a:rPr lang="el-GR" sz="2800" dirty="0" smtClean="0">
                <a:solidFill>
                  <a:srgbClr val="92D050"/>
                </a:solidFill>
              </a:rPr>
              <a:t>νέων τεχνολογιών </a:t>
            </a:r>
          </a:p>
          <a:p>
            <a:pPr marL="514350" indent="-514350" algn="just">
              <a:buFont typeface="+mj-lt"/>
              <a:buAutoNum type="arabicPeriod"/>
            </a:pPr>
            <a:endParaRPr lang="el-GR" sz="2800" dirty="0" smtClean="0">
              <a:solidFill>
                <a:schemeClr val="bg1"/>
              </a:solidFill>
            </a:endParaRPr>
          </a:p>
          <a:p>
            <a:pPr marL="514350" indent="-514350" algn="just">
              <a:buFont typeface="Arial" pitchFamily="34" charset="0"/>
              <a:buChar char="•"/>
            </a:pPr>
            <a:r>
              <a:rPr lang="el-GR" sz="2800" dirty="0" err="1" smtClean="0">
                <a:solidFill>
                  <a:srgbClr val="FFFF00"/>
                </a:solidFill>
              </a:rPr>
              <a:t>Τεχνοφοβία</a:t>
            </a:r>
            <a:r>
              <a:rPr lang="el-GR" sz="2800" dirty="0" smtClean="0">
                <a:solidFill>
                  <a:schemeClr val="bg1"/>
                </a:solidFill>
              </a:rPr>
              <a:t> (ακραία μορφή άγχους)</a:t>
            </a:r>
            <a:endParaRPr lang="en-US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2.1.4 Η κοινωνία της πληροφορίας και της γνώσης</a:t>
            </a:r>
            <a: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428596" y="1571612"/>
            <a:ext cx="8424936" cy="4665700"/>
          </a:xfrm>
        </p:spPr>
        <p:txBody>
          <a:bodyPr>
            <a:noAutofit/>
          </a:bodyPr>
          <a:lstStyle/>
          <a:p>
            <a:pPr algn="just"/>
            <a:r>
              <a:rPr lang="el-GR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ΣΥΝΕΠΕΙΕΣ – ΠΡΟΒΛΗΜΑΤΙΣΜΟΙ ΧΡΗΣΗΣ Τ.Π.Ε</a:t>
            </a:r>
          </a:p>
          <a:p>
            <a:pPr algn="just"/>
            <a:endParaRPr lang="el-GR" sz="2800" dirty="0" smtClean="0">
              <a:solidFill>
                <a:schemeClr val="bg1"/>
              </a:solidFill>
            </a:endParaRPr>
          </a:p>
          <a:p>
            <a:pPr marL="457200" indent="-457200" algn="just">
              <a:buAutoNum type="arabicPeriod"/>
            </a:pPr>
            <a:r>
              <a:rPr lang="el-GR" sz="2800" dirty="0" smtClean="0">
                <a:solidFill>
                  <a:srgbClr val="FFFF00"/>
                </a:solidFill>
              </a:rPr>
              <a:t>Τεχνολογική ανεργία</a:t>
            </a:r>
          </a:p>
          <a:p>
            <a:pPr marL="514350" indent="-514350" algn="just">
              <a:buAutoNum type="arabicPeriod"/>
            </a:pPr>
            <a:r>
              <a:rPr lang="el-GR" sz="2800" dirty="0" smtClean="0">
                <a:solidFill>
                  <a:srgbClr val="FFC000"/>
                </a:solidFill>
              </a:rPr>
              <a:t>Νέες κοινωνικές ανισότητες </a:t>
            </a:r>
          </a:p>
          <a:p>
            <a:pPr marL="514350" indent="-514350"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ευκαιρίες εκπαίδευσης</a:t>
            </a:r>
            <a:r>
              <a:rPr lang="el-GR" sz="2800" dirty="0" smtClean="0">
                <a:solidFill>
                  <a:schemeClr val="bg1"/>
                </a:solidFill>
              </a:rPr>
              <a:t>, </a:t>
            </a:r>
          </a:p>
          <a:p>
            <a:pPr marL="514350" indent="-514350"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rgbClr val="00B0F0"/>
                </a:solidFill>
              </a:rPr>
              <a:t>πρόσβασης στη γνώση </a:t>
            </a:r>
            <a:r>
              <a:rPr lang="el-GR" sz="2800" dirty="0" smtClean="0">
                <a:solidFill>
                  <a:schemeClr val="bg1"/>
                </a:solidFill>
              </a:rPr>
              <a:t>και την </a:t>
            </a:r>
            <a:r>
              <a:rPr lang="el-GR" sz="2800" dirty="0" smtClean="0">
                <a:solidFill>
                  <a:srgbClr val="00B0F0"/>
                </a:solidFill>
              </a:rPr>
              <a:t>πληροφορία,</a:t>
            </a:r>
          </a:p>
          <a:p>
            <a:pPr marL="514350" indent="-514350"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bg1"/>
                </a:solidFill>
              </a:rPr>
              <a:t> </a:t>
            </a:r>
            <a:r>
              <a:rPr lang="el-GR" sz="2800" dirty="0" err="1" smtClean="0">
                <a:solidFill>
                  <a:schemeClr val="accent2">
                    <a:lumMod val="75000"/>
                  </a:schemeClr>
                </a:solidFill>
              </a:rPr>
              <a:t>υποεκπαίδευση</a:t>
            </a:r>
            <a:r>
              <a:rPr lang="el-GR" sz="2800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</a:p>
          <a:p>
            <a:pPr marL="514350" indent="-514350"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επαγγελματικοί</a:t>
            </a:r>
            <a:r>
              <a:rPr lang="el-GR" sz="2800" dirty="0" smtClean="0">
                <a:solidFill>
                  <a:schemeClr val="bg1"/>
                </a:solidFill>
              </a:rPr>
              <a:t> – κοινωνικοί </a:t>
            </a:r>
            <a:r>
              <a:rPr lang="el-GR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αποκλεισμοί</a:t>
            </a:r>
            <a:r>
              <a:rPr lang="el-GR" sz="2800" dirty="0" smtClean="0">
                <a:solidFill>
                  <a:schemeClr val="bg1"/>
                </a:solidFill>
              </a:rPr>
              <a:t> κλπ)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955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b="1" dirty="0" smtClean="0">
                <a:solidFill>
                  <a:schemeClr val="accent6"/>
                </a:solidFill>
              </a:rPr>
              <a:t>2.1.4 Η κοινωνία της πληροφορίας και της γνώσης</a:t>
            </a:r>
            <a: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l-GR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l-GR" sz="2800" dirty="0" smtClean="0">
                <a:solidFill>
                  <a:srgbClr val="FFC000"/>
                </a:solidFill>
              </a:rPr>
              <a:t/>
            </a:r>
            <a:br>
              <a:rPr lang="el-GR" sz="2800" dirty="0" smtClean="0">
                <a:solidFill>
                  <a:srgbClr val="FFC000"/>
                </a:solidFill>
              </a:rPr>
            </a:br>
            <a:endParaRPr lang="el-GR" sz="2800" dirty="0">
              <a:solidFill>
                <a:srgbClr val="FFC00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571612"/>
            <a:ext cx="8424936" cy="4665700"/>
          </a:xfrm>
        </p:spPr>
        <p:txBody>
          <a:bodyPr>
            <a:noAutofit/>
          </a:bodyPr>
          <a:lstStyle/>
          <a:p>
            <a:pPr marL="514350" indent="-514350" algn="just"/>
            <a:r>
              <a:rPr lang="el-GR" sz="2800" dirty="0" smtClean="0">
                <a:solidFill>
                  <a:schemeClr val="bg1"/>
                </a:solidFill>
              </a:rPr>
              <a:t>3</a:t>
            </a:r>
            <a:r>
              <a:rPr lang="el-GR" sz="2800" dirty="0" smtClean="0">
                <a:solidFill>
                  <a:schemeClr val="bg1"/>
                </a:solidFill>
              </a:rPr>
              <a:t>. Ποιότητα </a:t>
            </a:r>
            <a:r>
              <a:rPr lang="el-GR" sz="2800" dirty="0" smtClean="0">
                <a:solidFill>
                  <a:srgbClr val="00FF00"/>
                </a:solidFill>
              </a:rPr>
              <a:t>κοινωνικών σχέσεων </a:t>
            </a:r>
          </a:p>
          <a:p>
            <a:pPr marL="514350" indent="-514350" algn="just"/>
            <a:r>
              <a:rPr lang="el-GR" sz="2800" dirty="0" smtClean="0">
                <a:solidFill>
                  <a:schemeClr val="bg1"/>
                </a:solidFill>
              </a:rPr>
              <a:t>(από </a:t>
            </a:r>
            <a:r>
              <a:rPr lang="en-US" sz="2800" dirty="0" smtClean="0">
                <a:solidFill>
                  <a:schemeClr val="bg1"/>
                </a:solidFill>
              </a:rPr>
              <a:t>face to face </a:t>
            </a:r>
            <a:r>
              <a:rPr lang="el-GR" sz="2800" dirty="0" smtClean="0">
                <a:solidFill>
                  <a:schemeClr val="bg1"/>
                </a:solidFill>
              </a:rPr>
              <a:t>σε </a:t>
            </a:r>
            <a:r>
              <a:rPr lang="en-US" sz="2800" dirty="0" smtClean="0">
                <a:solidFill>
                  <a:schemeClr val="bg1"/>
                </a:solidFill>
              </a:rPr>
              <a:t>screen to screen</a:t>
            </a:r>
            <a:r>
              <a:rPr lang="el-GR" sz="2800" dirty="0" smtClean="0">
                <a:solidFill>
                  <a:schemeClr val="bg1"/>
                </a:solidFill>
              </a:rPr>
              <a:t>)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just"/>
            <a:endParaRPr lang="el-GR" sz="2800" dirty="0" smtClean="0">
              <a:solidFill>
                <a:schemeClr val="bg1"/>
              </a:solidFill>
            </a:endParaRPr>
          </a:p>
          <a:p>
            <a:pPr algn="just"/>
            <a:r>
              <a:rPr lang="el-GR" sz="2800" dirty="0" smtClean="0">
                <a:solidFill>
                  <a:schemeClr val="bg1"/>
                </a:solidFill>
              </a:rPr>
              <a:t>4. Δυνατότητα </a:t>
            </a:r>
            <a:r>
              <a:rPr lang="el-GR" sz="2800" dirty="0" smtClean="0">
                <a:solidFill>
                  <a:srgbClr val="33CCFF"/>
                </a:solidFill>
              </a:rPr>
              <a:t>ελέγχου</a:t>
            </a:r>
            <a:r>
              <a:rPr lang="el-GR" sz="2800" dirty="0" smtClean="0">
                <a:solidFill>
                  <a:schemeClr val="bg1"/>
                </a:solidFill>
              </a:rPr>
              <a:t> της κάθε μορφής </a:t>
            </a:r>
            <a:r>
              <a:rPr lang="el-GR" sz="2800" dirty="0" smtClean="0">
                <a:solidFill>
                  <a:srgbClr val="33CCFF"/>
                </a:solidFill>
              </a:rPr>
              <a:t>εξουσίας</a:t>
            </a:r>
            <a:r>
              <a:rPr lang="el-GR" sz="2800" dirty="0" smtClean="0">
                <a:solidFill>
                  <a:schemeClr val="bg1"/>
                </a:solidFill>
              </a:rPr>
              <a:t> στους χρήστες του διαδικτύου.</a:t>
            </a:r>
          </a:p>
          <a:p>
            <a:pPr algn="just"/>
            <a:endParaRPr lang="el-GR" sz="2800" dirty="0" smtClean="0">
              <a:solidFill>
                <a:schemeClr val="bg1"/>
              </a:solidFill>
            </a:endParaRPr>
          </a:p>
          <a:p>
            <a:pPr algn="just"/>
            <a:r>
              <a:rPr lang="el-GR" sz="2800" dirty="0" smtClean="0">
                <a:solidFill>
                  <a:schemeClr val="bg1"/>
                </a:solidFill>
              </a:rPr>
              <a:t>5. Συμβολή στην </a:t>
            </a:r>
            <a:r>
              <a:rPr lang="el-GR" sz="2800" dirty="0" smtClean="0">
                <a:solidFill>
                  <a:srgbClr val="FFFF66"/>
                </a:solidFill>
              </a:rPr>
              <a:t>αποτελεσματικότερη</a:t>
            </a:r>
            <a:r>
              <a:rPr lang="el-GR" sz="2800" dirty="0" smtClean="0">
                <a:solidFill>
                  <a:schemeClr val="bg1"/>
                </a:solidFill>
              </a:rPr>
              <a:t> λειτουργία της Δημόσιας </a:t>
            </a:r>
            <a:r>
              <a:rPr lang="el-GR" sz="2800" dirty="0" smtClean="0">
                <a:solidFill>
                  <a:srgbClr val="FFFF66"/>
                </a:solidFill>
              </a:rPr>
              <a:t>Διοίκησης</a:t>
            </a:r>
            <a:r>
              <a:rPr lang="el-GR" sz="2800" dirty="0" smtClean="0">
                <a:solidFill>
                  <a:schemeClr val="bg1"/>
                </a:solidFill>
              </a:rPr>
              <a:t>, της </a:t>
            </a:r>
            <a:r>
              <a:rPr lang="el-GR" sz="2800" dirty="0" smtClean="0">
                <a:solidFill>
                  <a:srgbClr val="FFC000"/>
                </a:solidFill>
              </a:rPr>
              <a:t>εκπαίδευσης, </a:t>
            </a:r>
            <a:r>
              <a:rPr lang="el-GR" sz="2800" dirty="0" smtClean="0">
                <a:solidFill>
                  <a:schemeClr val="bg1"/>
                </a:solidFill>
              </a:rPr>
              <a:t>της </a:t>
            </a:r>
            <a:r>
              <a:rPr lang="el-GR" sz="2800" dirty="0" smtClean="0">
                <a:solidFill>
                  <a:srgbClr val="00FF00"/>
                </a:solidFill>
              </a:rPr>
              <a:t>υγείας</a:t>
            </a:r>
            <a:r>
              <a:rPr lang="el-GR" sz="2800" dirty="0" smtClean="0">
                <a:solidFill>
                  <a:schemeClr val="bg1"/>
                </a:solidFill>
              </a:rPr>
              <a:t> κλπ</a:t>
            </a:r>
            <a:endParaRPr lang="en-US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881</TotalTime>
  <Words>666</Words>
  <Application>Microsoft Office PowerPoint</Application>
  <PresentationFormat>Προβολή στην οθόνη (4:3)</PresentationFormat>
  <Paragraphs>106</Paragraphs>
  <Slides>25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Θέμα του Office</vt:lpstr>
      <vt:lpstr>ΠΟΛΙΤΙΚΗ ΠΑΙΔΕΙΑ</vt:lpstr>
      <vt:lpstr> 2.1.4 Η κοινωνία της πληροφορίας και της γνώσης  </vt:lpstr>
      <vt:lpstr> 2.1.4 Η κοινωνία της πληροφορίας και της γνώσης  </vt:lpstr>
      <vt:lpstr> 2.1.4 Η κοινωνία της πληροφορίας και της γνώσης  </vt:lpstr>
      <vt:lpstr> 2.1.4 Η κοινωνία της πληροφορίας και της γνώσης  </vt:lpstr>
      <vt:lpstr> 2.1.4 Η κοινωνία της πληροφορίας και της γνώσης  </vt:lpstr>
      <vt:lpstr> 2.1.4 Η κοινωνία της πληροφορίας και της γνώσης  </vt:lpstr>
      <vt:lpstr> 2.1.4 Η κοινωνία της πληροφορίας και της γνώσης  </vt:lpstr>
      <vt:lpstr> 2.1.4 Η κοινωνία της πληροφορίας και της γνώσης  </vt:lpstr>
      <vt:lpstr>ΕΡΩΤΗΣΕΙΣ ΚΛΕΙΣΤΟΥ ΤΥΠΟΥ</vt:lpstr>
      <vt:lpstr>ΛΑΘΟΣ</vt:lpstr>
      <vt:lpstr>ΕΡΩΤΗΣΕΙΣ ΚΛΕΙΣΤΟΥ ΤΥΠΟΥ</vt:lpstr>
      <vt:lpstr>γ. ισάξια δύναμη με τους ιδιοκτήτες των μέσων παραγωγής</vt:lpstr>
      <vt:lpstr>ΕΡΩΤΗΣΕΙΣ ΚΛΕΙΣΤΟΥ ΤΥΠΟΥ</vt:lpstr>
      <vt:lpstr>δ. στις πληροφορίες και τη γνώση</vt:lpstr>
      <vt:lpstr>ΕΡΩΤΗΣΕΙΣ ΚΛΕΙΣΤΟΥ ΤΥΠΟΥ</vt:lpstr>
      <vt:lpstr>ΣΩΣΤΟ</vt:lpstr>
      <vt:lpstr>ΕΡΩΤΗΣΕΙΣ ΚΛΕΙΣΤΟΥ ΤΥΠΟΥ</vt:lpstr>
      <vt:lpstr>ΛΑΘΟΣ</vt:lpstr>
      <vt:lpstr>ΕΡΩΤΗΣΕΙΣ ΚΛΕΙΣΤΟΥ ΤΥΠΟΥ</vt:lpstr>
      <vt:lpstr>   ΛΑΘΟΣ   </vt:lpstr>
      <vt:lpstr>ΕΡΩΤΗΣΕΙΣ ΚΛΕΙΣΤΟΥ ΤΥΠΟΥ</vt:lpstr>
      <vt:lpstr>    δ. το ακραίο άγχος απέναντι στις νέες τεχνολογικές εφαρμογές    </vt:lpstr>
      <vt:lpstr>ΕΡΩΤΗΣΕΙΣ ΚΛΕΙΣΤΟΥ ΤΥΠΟΥ</vt:lpstr>
      <vt:lpstr>β. στην αντικατάσταση του ανθρώπου από τις μηχανές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ΠΟΛΙΤΙΚΗ ΠΑΙΔΕΙΑ</dc:title>
  <dc:creator>METAVASI</dc:creator>
  <cp:lastModifiedBy>Allettante</cp:lastModifiedBy>
  <cp:revision>160</cp:revision>
  <dcterms:created xsi:type="dcterms:W3CDTF">2017-01-27T15:47:54Z</dcterms:created>
  <dcterms:modified xsi:type="dcterms:W3CDTF">2020-12-15T21:52:59Z</dcterms:modified>
</cp:coreProperties>
</file>