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1"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a:t>Click to edit Master title style</a:t>
            </a:r>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9" name="Date Placeholder 18"/>
          <p:cNvSpPr>
            <a:spLocks noGrp="1"/>
          </p:cNvSpPr>
          <p:nvPr>
            <p:ph type="dt" sz="half" idx="10"/>
          </p:nvPr>
        </p:nvSpPr>
        <p:spPr/>
        <p:txBody>
          <a:bodyPr/>
          <a:lstStyle/>
          <a:p>
            <a:fld id="{5DCC8A04-585A-4D10-9C3F-C6D638BA87CA}" type="datetimeFigureOut">
              <a:rPr lang="en-US" smtClean="0"/>
              <a:t>3/15/2020</a:t>
            </a:fld>
            <a:endParaRPr lang="en-US"/>
          </a:p>
        </p:txBody>
      </p:sp>
      <p:sp>
        <p:nvSpPr>
          <p:cNvPr id="8" name="Footer Placeholder 7"/>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a:t>Click to edit Master title style</a:t>
            </a:r>
          </a:p>
        </p:txBody>
      </p:sp>
      <p:sp>
        <p:nvSpPr>
          <p:cNvPr id="3" name="Vertical Text Placeholder 2"/>
          <p:cNvSpPr>
            <a:spLocks noGrp="1"/>
          </p:cNvSpPr>
          <p:nvPr>
            <p:ph type="body" orient="vert" idx="1"/>
          </p:nvPr>
        </p:nvSpPr>
        <p:spPr>
          <a:xfrm>
            <a:off x="502920" y="530352"/>
            <a:ext cx="8183880" cy="4187952"/>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DCC8A04-585A-4D10-9C3F-C6D638BA87CA}" type="datetimeFigureOut">
              <a:rPr lang="en-US" smtClean="0"/>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533400" y="533402"/>
            <a:ext cx="5943600" cy="525780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DCC8A04-585A-4D10-9C3F-C6D638BA87CA}" type="datetimeFigureOut">
              <a:rPr lang="en-US" smtClean="0"/>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a:t>Click to edit Master title style</a:t>
            </a:r>
          </a:p>
        </p:txBody>
      </p:sp>
      <p:sp>
        <p:nvSpPr>
          <p:cNvPr id="3" name="Content Placeholder 2"/>
          <p:cNvSpPr>
            <a:spLocks noGrp="1"/>
          </p:cNvSpPr>
          <p:nvPr>
            <p:ph idx="1"/>
          </p:nvPr>
        </p:nvSpPr>
        <p:spPr>
          <a:xfrm>
            <a:off x="502920" y="530352"/>
            <a:ext cx="8183880" cy="41879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DCC8A04-585A-4D10-9C3F-C6D638BA87CA}" type="datetimeFigureOut">
              <a:rPr lang="en-US" smtClean="0"/>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a:t>Click to edit Master title style</a:t>
            </a:r>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DCC8A04-585A-4D10-9C3F-C6D638BA87CA}" type="datetimeFigureOut">
              <a:rPr lang="en-US" smtClean="0"/>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DCC8A04-585A-4D10-9C3F-C6D638BA87CA}" type="datetimeFigureOut">
              <a:rPr lang="en-US" smtClean="0"/>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a:t>Click to edit Master title style</a:t>
            </a:r>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5DCC8A04-585A-4D10-9C3F-C6D638BA87CA}" type="datetimeFigureOut">
              <a:rPr lang="en-US" smtClean="0"/>
              <a:t>3/15/2020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DCC8A04-585A-4D10-9C3F-C6D638BA87CA}" type="datetimeFigureOut">
              <a:rPr lang="en-US" smtClean="0"/>
              <a:t>3/15/2020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5DCC8A04-585A-4D10-9C3F-C6D638BA87CA}" type="datetimeFigureOut">
              <a:rPr lang="en-US" smtClean="0"/>
              <a:t>3/15/2020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a:t>Click to edit Master title style</a:t>
            </a:r>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DCC8A04-585A-4D10-9C3F-C6D638BA87CA}" type="datetimeFigureOut">
              <a:rPr lang="en-US" smtClean="0"/>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a:t>Click to edit Master title style</a:t>
            </a:r>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DCC8A04-585A-4D10-9C3F-C6D638BA87CA}" type="datetimeFigureOut">
              <a:rPr lang="en-US" smtClean="0"/>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F2B8E-12AB-4845-8030-B0EBDD829206}" type="slidenum">
              <a:rPr lang="en-US" smtClean="0"/>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p>
            <a:r>
              <a:rPr kumimoji="0" lang="en-US"/>
              <a:t>Click to edit Master title style</a:t>
            </a:r>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5DCC8A04-585A-4D10-9C3F-C6D638BA87CA}" type="datetimeFigureOut">
              <a:rPr lang="en-US" smtClean="0"/>
              <a:t>3/15/2020</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EB4F2B8E-12AB-4845-8030-B0EBDD82920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676400"/>
            <a:ext cx="7772400" cy="1828800"/>
          </a:xfrm>
        </p:spPr>
        <p:txBody>
          <a:bodyPr/>
          <a:lstStyle/>
          <a:p>
            <a:r>
              <a:rPr lang="el-GR" dirty="0"/>
              <a:t>Νεοελληνική Γλώσσα</a:t>
            </a:r>
            <a:endParaRPr lang="en-US" dirty="0"/>
          </a:p>
        </p:txBody>
      </p:sp>
      <p:sp>
        <p:nvSpPr>
          <p:cNvPr id="3" name="Subtitle 2"/>
          <p:cNvSpPr>
            <a:spLocks noGrp="1"/>
          </p:cNvSpPr>
          <p:nvPr>
            <p:ph type="subTitle" idx="1"/>
          </p:nvPr>
        </p:nvSpPr>
        <p:spPr/>
        <p:txBody>
          <a:bodyPr>
            <a:normAutofit/>
          </a:bodyPr>
          <a:lstStyle/>
          <a:p>
            <a:r>
              <a:rPr lang="el-GR" sz="2400" b="1" dirty="0"/>
              <a:t>Γ΄ Λυκείου</a:t>
            </a:r>
            <a:endParaRPr lang="en-US" sz="2400" b="1" dirty="0"/>
          </a:p>
        </p:txBody>
      </p:sp>
      <p:pic>
        <p:nvPicPr>
          <p:cNvPr id="4" name="Picture 3" descr="zohs-header-logo.png"/>
          <p:cNvPicPr>
            <a:picLocks noChangeAspect="1"/>
          </p:cNvPicPr>
          <p:nvPr/>
        </p:nvPicPr>
        <p:blipFill>
          <a:blip r:embed="rId2"/>
          <a:stretch>
            <a:fillRect/>
          </a:stretch>
        </p:blipFill>
        <p:spPr>
          <a:xfrm>
            <a:off x="457201" y="457200"/>
            <a:ext cx="3124200" cy="9317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9D6BDFD-CF08-4F14-B375-78D2AE9132DB}"/>
              </a:ext>
            </a:extLst>
          </p:cNvPr>
          <p:cNvSpPr>
            <a:spLocks noGrp="1"/>
          </p:cNvSpPr>
          <p:nvPr>
            <p:ph idx="1"/>
          </p:nvPr>
        </p:nvSpPr>
        <p:spPr>
          <a:xfrm>
            <a:off x="502920" y="762000"/>
            <a:ext cx="8107680" cy="5334000"/>
          </a:xfrm>
        </p:spPr>
        <p:txBody>
          <a:bodyPr>
            <a:normAutofit/>
          </a:bodyPr>
          <a:lstStyle/>
          <a:p>
            <a:pPr marL="0" indent="0" algn="ctr">
              <a:buNone/>
            </a:pPr>
            <a:r>
              <a:rPr lang="el-GR" sz="2000" b="1" dirty="0"/>
              <a:t>Σημεία στίξης</a:t>
            </a:r>
          </a:p>
          <a:p>
            <a:pPr marL="457200" indent="-457200" algn="just">
              <a:spcBef>
                <a:spcPts val="1200"/>
              </a:spcBef>
              <a:buClr>
                <a:schemeClr val="tx1"/>
              </a:buClr>
              <a:buSzPct val="89000"/>
              <a:buAutoNum type="arabicPeriod"/>
            </a:pPr>
            <a:r>
              <a:rPr lang="el-GR" sz="2000" u="sng" dirty="0"/>
              <a:t>Διπλή παύλα</a:t>
            </a:r>
            <a:r>
              <a:rPr lang="el-GR" sz="2000" dirty="0"/>
              <a:t>: Χρησιμοποιείται για να κάνουμε παρενθετικά σχόλια που είναι αναγκαία και επεξηγούν το νόημα μιας φράσης.</a:t>
            </a:r>
          </a:p>
          <a:p>
            <a:pPr marL="457200" indent="-457200" algn="just">
              <a:spcBef>
                <a:spcPts val="1200"/>
              </a:spcBef>
              <a:buClrTx/>
              <a:buSzPct val="89000"/>
              <a:buAutoNum type="arabicPeriod"/>
            </a:pPr>
            <a:r>
              <a:rPr lang="el-GR" sz="2000" u="sng" dirty="0"/>
              <a:t>Παρένθεση</a:t>
            </a:r>
            <a:r>
              <a:rPr lang="el-GR" sz="2000" dirty="0"/>
              <a:t>: Χρησιμοποιείται για να επεξηγήσουμε και να συμπληρώσουμε κάτι που θα μπορούσε να παραλειφθεί.</a:t>
            </a:r>
          </a:p>
          <a:p>
            <a:pPr marL="457200" indent="-457200" algn="just">
              <a:spcBef>
                <a:spcPts val="1200"/>
              </a:spcBef>
              <a:buClrTx/>
              <a:buSzPct val="89000"/>
              <a:buAutoNum type="arabicPeriod"/>
            </a:pPr>
            <a:r>
              <a:rPr lang="el-GR" sz="2000" u="sng" dirty="0"/>
              <a:t>Θαυμαστικό</a:t>
            </a:r>
            <a:r>
              <a:rPr lang="el-GR" sz="2000" dirty="0"/>
              <a:t>: Χρησιμοποιείται για να δηλώσει έκπληξη, έμφαση, χαρά και θαυμασμό, σαρκασμό και ειρωνεία, αμφισβήτηση και απορία.</a:t>
            </a:r>
          </a:p>
          <a:p>
            <a:pPr marL="457200" indent="-457200" algn="just">
              <a:spcBef>
                <a:spcPts val="1200"/>
              </a:spcBef>
              <a:buClrTx/>
              <a:buSzPct val="89000"/>
              <a:buAutoNum type="arabicPeriod"/>
            </a:pPr>
            <a:r>
              <a:rPr lang="el-GR" sz="2000" u="sng" dirty="0"/>
              <a:t>Αποσιωπητικά</a:t>
            </a:r>
            <a:r>
              <a:rPr lang="el-GR" sz="2000" dirty="0"/>
              <a:t>: Συνοδεύουν φράσεις που έμειναν ανολοκλήρωτες και μπορεί να δηλώνουν ειρωνεία, συγκίνηση, αποδοκιμασία, κάτι που υπονοείται ή κάτι που αμφισβητείται.</a:t>
            </a:r>
          </a:p>
          <a:p>
            <a:pPr marL="457200" indent="-457200" algn="just">
              <a:spcBef>
                <a:spcPts val="1200"/>
              </a:spcBef>
              <a:buClrTx/>
              <a:buSzPct val="89000"/>
              <a:buAutoNum type="arabicPeriod"/>
            </a:pPr>
            <a:endParaRPr lang="el-GR" sz="2000" dirty="0"/>
          </a:p>
        </p:txBody>
      </p:sp>
      <p:pic>
        <p:nvPicPr>
          <p:cNvPr id="2" name="Εγγεγραμμένος ήχος">
            <a:hlinkClick r:id="" action="ppaction://media"/>
            <a:extLst>
              <a:ext uri="{FF2B5EF4-FFF2-40B4-BE49-F238E27FC236}">
                <a16:creationId xmlns:a16="http://schemas.microsoft.com/office/drawing/2014/main" id="{4D05291D-C7DD-4718-AD84-7558535546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01200" y="5486400"/>
            <a:ext cx="609600" cy="609600"/>
          </a:xfrm>
          <a:prstGeom prst="rect">
            <a:avLst/>
          </a:prstGeom>
        </p:spPr>
      </p:pic>
    </p:spTree>
    <p:extLst>
      <p:ext uri="{BB962C8B-B14F-4D97-AF65-F5344CB8AC3E}">
        <p14:creationId xmlns:p14="http://schemas.microsoft.com/office/powerpoint/2010/main" val="147343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BDEB44C-0252-4546-B650-51B0028C427B}"/>
              </a:ext>
            </a:extLst>
          </p:cNvPr>
          <p:cNvSpPr>
            <a:spLocks noGrp="1"/>
          </p:cNvSpPr>
          <p:nvPr>
            <p:ph idx="1"/>
          </p:nvPr>
        </p:nvSpPr>
        <p:spPr>
          <a:xfrm>
            <a:off x="502920" y="838200"/>
            <a:ext cx="8183880" cy="5334000"/>
          </a:xfrm>
        </p:spPr>
        <p:txBody>
          <a:bodyPr/>
          <a:lstStyle/>
          <a:p>
            <a:pPr marL="457200" indent="-457200">
              <a:spcAft>
                <a:spcPts val="600"/>
              </a:spcAft>
              <a:buClrTx/>
              <a:buSzPct val="90000"/>
              <a:buFont typeface="+mj-lt"/>
              <a:buAutoNum type="arabicPeriod" startAt="5"/>
            </a:pPr>
            <a:r>
              <a:rPr lang="el-GR" sz="2000" u="sng" dirty="0"/>
              <a:t>Εισαγωγικά</a:t>
            </a:r>
            <a:r>
              <a:rPr lang="el-GR" sz="2000" dirty="0"/>
              <a:t>: Χρησιμοποιούνται:</a:t>
            </a:r>
          </a:p>
          <a:p>
            <a:pPr>
              <a:buClrTx/>
              <a:buFont typeface="Arial" panose="020B0604020202020204" pitchFamily="34" charset="0"/>
              <a:buChar char="•"/>
            </a:pPr>
            <a:r>
              <a:rPr lang="el-GR" sz="2000" dirty="0"/>
              <a:t>Όταν μεταφέρονται αυτούσια τα λόγια κάποιου προσώπου.</a:t>
            </a:r>
          </a:p>
          <a:p>
            <a:pPr>
              <a:buClrTx/>
              <a:buFont typeface="Arial" panose="020B0604020202020204" pitchFamily="34" charset="0"/>
              <a:buChar char="•"/>
            </a:pPr>
            <a:r>
              <a:rPr lang="el-GR" sz="2000" dirty="0"/>
              <a:t>Όταν μία λέξη είναι νεολογισμός ή λογοπαίγνιο του συγγραφέα.</a:t>
            </a:r>
          </a:p>
          <a:p>
            <a:pPr>
              <a:buClrTx/>
              <a:buFont typeface="Arial" panose="020B0604020202020204" pitchFamily="34" charset="0"/>
              <a:buChar char="•"/>
            </a:pPr>
            <a:r>
              <a:rPr lang="el-GR" sz="2000" dirty="0"/>
              <a:t>Όταν χρησιμοποιείται μία λέξη μεταφορικά.</a:t>
            </a:r>
          </a:p>
          <a:p>
            <a:pPr>
              <a:buClrTx/>
              <a:buFont typeface="Arial" panose="020B0604020202020204" pitchFamily="34" charset="0"/>
              <a:buChar char="•"/>
            </a:pPr>
            <a:r>
              <a:rPr lang="el-GR" sz="2000" dirty="0"/>
              <a:t>Όταν ο γράφων θέλει να δείξει ειρωνεία ή αμφισβήτηση ή να απαξιώσει κάτι.</a:t>
            </a:r>
          </a:p>
          <a:p>
            <a:pPr>
              <a:buClrTx/>
              <a:buFont typeface="Arial" panose="020B0604020202020204" pitchFamily="34" charset="0"/>
              <a:buChar char="•"/>
            </a:pPr>
            <a:r>
              <a:rPr lang="el-GR" sz="2000" dirty="0"/>
              <a:t>Σε τίτλους βιβλίων, εφημερίδων, θεατρικών έργων ή ταινιών.</a:t>
            </a:r>
          </a:p>
          <a:p>
            <a:pPr>
              <a:buClrTx/>
              <a:buFont typeface="Arial" panose="020B0604020202020204" pitchFamily="34" charset="0"/>
              <a:buChar char="•"/>
            </a:pPr>
            <a:r>
              <a:rPr lang="el-GR" sz="2000" dirty="0"/>
              <a:t>Σε ειδικό λεξιλόγιο – ορολογία.</a:t>
            </a:r>
          </a:p>
          <a:p>
            <a:pPr>
              <a:buClrTx/>
              <a:buFont typeface="Arial" panose="020B0604020202020204" pitchFamily="34" charset="0"/>
              <a:buChar char="•"/>
            </a:pPr>
            <a:r>
              <a:rPr lang="el-GR" sz="2000" dirty="0"/>
              <a:t>Σε αποφθέγματα και παροιμίες.</a:t>
            </a:r>
          </a:p>
          <a:p>
            <a:endParaRPr lang="el-GR" dirty="0"/>
          </a:p>
        </p:txBody>
      </p:sp>
      <p:pic>
        <p:nvPicPr>
          <p:cNvPr id="2" name="Εγγεγραμμένος ήχος">
            <a:hlinkClick r:id="" action="ppaction://media"/>
            <a:extLst>
              <a:ext uri="{FF2B5EF4-FFF2-40B4-BE49-F238E27FC236}">
                <a16:creationId xmlns:a16="http://schemas.microsoft.com/office/drawing/2014/main" id="{C4729A97-65AC-444D-AF52-92EB506CF1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09074" y="5029200"/>
            <a:ext cx="609600" cy="609600"/>
          </a:xfrm>
          <a:prstGeom prst="rect">
            <a:avLst/>
          </a:prstGeom>
        </p:spPr>
      </p:pic>
    </p:spTree>
    <p:extLst>
      <p:ext uri="{BB962C8B-B14F-4D97-AF65-F5344CB8AC3E}">
        <p14:creationId xmlns:p14="http://schemas.microsoft.com/office/powerpoint/2010/main" val="418708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B705441-210F-463D-8247-B15E08C1A462}"/>
              </a:ext>
            </a:extLst>
          </p:cNvPr>
          <p:cNvSpPr>
            <a:spLocks noGrp="1"/>
          </p:cNvSpPr>
          <p:nvPr>
            <p:ph idx="1"/>
          </p:nvPr>
        </p:nvSpPr>
        <p:spPr>
          <a:xfrm>
            <a:off x="502920" y="609600"/>
            <a:ext cx="8107680" cy="5486400"/>
          </a:xfrm>
        </p:spPr>
        <p:txBody>
          <a:bodyPr>
            <a:normAutofit/>
          </a:bodyPr>
          <a:lstStyle/>
          <a:p>
            <a:pPr marL="0" indent="0" algn="ctr">
              <a:buNone/>
            </a:pPr>
            <a:r>
              <a:rPr lang="el-GR" sz="2000" b="1" dirty="0"/>
              <a:t>Η χρήση της ερώτησης στον λόγο</a:t>
            </a:r>
          </a:p>
          <a:p>
            <a:pPr algn="just">
              <a:spcBef>
                <a:spcPts val="1200"/>
              </a:spcBef>
              <a:spcAft>
                <a:spcPts val="600"/>
              </a:spcAft>
              <a:buClrTx/>
              <a:buSzPct val="90000"/>
              <a:buFont typeface="Arial" panose="020B0604020202020204" pitchFamily="34" charset="0"/>
              <a:buChar char="•"/>
            </a:pPr>
            <a:r>
              <a:rPr lang="el-GR" sz="2000" dirty="0"/>
              <a:t>Οι ρητορικές ερωτήσεις δεν χρειάζεται να απαντηθούν, καθώς οι απαντήσεις τους είναι αυτονόητες.</a:t>
            </a:r>
          </a:p>
          <a:p>
            <a:pPr algn="just">
              <a:spcBef>
                <a:spcPts val="1200"/>
              </a:spcBef>
              <a:buClrTx/>
              <a:buSzPct val="90000"/>
              <a:buFont typeface="Arial" panose="020B0604020202020204" pitchFamily="34" charset="0"/>
              <a:buChar char="•"/>
            </a:pPr>
            <a:r>
              <a:rPr lang="el-GR" sz="2000" dirty="0"/>
              <a:t>Τα ερωτήματα, στην αρχή του κειμένου, στοχεύουν στην πρόκληση και προσέλκυση του ενδιαφέροντος του αναγνώστη.</a:t>
            </a:r>
          </a:p>
          <a:p>
            <a:pPr algn="just">
              <a:spcBef>
                <a:spcPts val="1200"/>
              </a:spcBef>
              <a:buClrTx/>
              <a:buSzPct val="90000"/>
              <a:buFont typeface="Arial" panose="020B0604020202020204" pitchFamily="34" charset="0"/>
              <a:buChar char="•"/>
            </a:pPr>
            <a:r>
              <a:rPr lang="el-GR" sz="2000" dirty="0"/>
              <a:t>Στη μέση του κειμένου, μπορεί να συνδέουν δύο διαφορετικές νοηματικές ενότητες και να λειτουργούν μεταβατικά.</a:t>
            </a:r>
          </a:p>
          <a:p>
            <a:pPr algn="just">
              <a:spcBef>
                <a:spcPts val="1200"/>
              </a:spcBef>
              <a:buClrTx/>
              <a:buSzPct val="90000"/>
              <a:buFont typeface="Arial" panose="020B0604020202020204" pitchFamily="34" charset="0"/>
              <a:buChar char="•"/>
            </a:pPr>
            <a:r>
              <a:rPr lang="el-GR" sz="2000" dirty="0"/>
              <a:t>Προσδίδουν στον λόγο ζωντάνια, αμεσότητα και παραστατικότητα και δημιουργούν ένα οικείο κλίμα, καθώς δίνεται η αίσθηση ότι ο πομπός συνδιαλέγεται με τον δέκτη.</a:t>
            </a:r>
          </a:p>
          <a:p>
            <a:pPr algn="just">
              <a:spcBef>
                <a:spcPts val="600"/>
              </a:spcBef>
              <a:buClrTx/>
              <a:buSzPct val="90000"/>
              <a:buFont typeface="Arial" panose="020B0604020202020204" pitchFamily="34" charset="0"/>
              <a:buChar char="•"/>
            </a:pPr>
            <a:r>
              <a:rPr lang="el-GR" sz="2000" dirty="0"/>
              <a:t>Τα ερωτήματα προβληματίζουν και ευαισθητοποιούν τον αναγνώστη και προκαλούν, ενίοτε, ανησυχία και απορία.</a:t>
            </a:r>
          </a:p>
        </p:txBody>
      </p:sp>
      <p:pic>
        <p:nvPicPr>
          <p:cNvPr id="2" name="Εγγεγραμμένος ήχος">
            <a:hlinkClick r:id="" action="ppaction://media"/>
            <a:extLst>
              <a:ext uri="{FF2B5EF4-FFF2-40B4-BE49-F238E27FC236}">
                <a16:creationId xmlns:a16="http://schemas.microsoft.com/office/drawing/2014/main" id="{6051336C-91B5-41E9-A765-CD311C8668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58400" y="6096000"/>
            <a:ext cx="609600" cy="609600"/>
          </a:xfrm>
          <a:prstGeom prst="rect">
            <a:avLst/>
          </a:prstGeom>
        </p:spPr>
      </p:pic>
    </p:spTree>
    <p:extLst>
      <p:ext uri="{BB962C8B-B14F-4D97-AF65-F5344CB8AC3E}">
        <p14:creationId xmlns:p14="http://schemas.microsoft.com/office/powerpoint/2010/main" val="138959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7D079BC-5752-4E0A-9D61-DAD3D00E0654}"/>
              </a:ext>
            </a:extLst>
          </p:cNvPr>
          <p:cNvSpPr>
            <a:spLocks noGrp="1"/>
          </p:cNvSpPr>
          <p:nvPr>
            <p:ph idx="1"/>
          </p:nvPr>
        </p:nvSpPr>
        <p:spPr>
          <a:xfrm>
            <a:off x="502920" y="685800"/>
            <a:ext cx="7955280" cy="5486400"/>
          </a:xfrm>
        </p:spPr>
        <p:txBody>
          <a:bodyPr>
            <a:normAutofit/>
          </a:bodyPr>
          <a:lstStyle/>
          <a:p>
            <a:pPr marL="0" indent="0" algn="ctr">
              <a:spcAft>
                <a:spcPts val="1200"/>
              </a:spcAft>
              <a:buNone/>
            </a:pPr>
            <a:r>
              <a:rPr lang="el-GR" sz="1900" b="1" dirty="0"/>
              <a:t>Ασύνδετο σχήμα</a:t>
            </a:r>
          </a:p>
          <a:p>
            <a:pPr algn="just">
              <a:spcAft>
                <a:spcPts val="600"/>
              </a:spcAft>
              <a:buClrTx/>
              <a:buSzPct val="90000"/>
              <a:buFont typeface="Arial" panose="020B0604020202020204" pitchFamily="34" charset="0"/>
              <a:buChar char="•"/>
            </a:pPr>
            <a:r>
              <a:rPr lang="el-GR" sz="1900" dirty="0"/>
              <a:t>Ασύνδετο σχήμα έχουμε όταν παραθέτουμε όμοιους όρους, χωρίς να παρεμβάλλεται ανάμεσά τους κάποια συνδετική λέξη. Τους όρους αυτούς τους χωρίζουμε πάντοτε με κόμμα.</a:t>
            </a:r>
          </a:p>
          <a:p>
            <a:pPr algn="just">
              <a:spcBef>
                <a:spcPts val="600"/>
              </a:spcBef>
              <a:spcAft>
                <a:spcPts val="600"/>
              </a:spcAft>
              <a:buClrTx/>
              <a:buSzPct val="90000"/>
              <a:buFont typeface="Arial" panose="020B0604020202020204" pitchFamily="34" charset="0"/>
              <a:buChar char="•"/>
            </a:pPr>
            <a:r>
              <a:rPr lang="el-GR" sz="1900" dirty="0"/>
              <a:t>Το ασύνδετο σχήμα συντελεί στην πύκνωση και την πληρότητα του λόγου και δηλώνει τον καταιγισμό των σκέψεων του συγγραφέα, καθώς και την ένταση και συναισθηματική φόρτιση του πομπού.</a:t>
            </a:r>
          </a:p>
          <a:p>
            <a:pPr algn="just">
              <a:spcBef>
                <a:spcPts val="600"/>
              </a:spcBef>
              <a:spcAft>
                <a:spcPts val="600"/>
              </a:spcAft>
              <a:buClrTx/>
              <a:buSzPct val="90000"/>
              <a:buFont typeface="Arial" panose="020B0604020202020204" pitchFamily="34" charset="0"/>
              <a:buChar char="•"/>
            </a:pPr>
            <a:r>
              <a:rPr lang="el-GR" sz="1900" dirty="0"/>
              <a:t>Ενισχύει την παραστατικότητα, τη ζωντάνια και την αμεσότητα του κειμένου και προσδίδει στον λόγο έναν τόνο ρέοντα, έντονο και γοργό.</a:t>
            </a:r>
          </a:p>
          <a:p>
            <a:pPr marL="0" indent="0" algn="just">
              <a:spcBef>
                <a:spcPts val="600"/>
              </a:spcBef>
              <a:spcAft>
                <a:spcPts val="1200"/>
              </a:spcAft>
              <a:buClrTx/>
              <a:buSzPct val="90000"/>
              <a:buNone/>
            </a:pPr>
            <a:r>
              <a:rPr lang="el-GR" sz="1900" dirty="0"/>
              <a:t>π.χ.: </a:t>
            </a:r>
            <a:r>
              <a:rPr lang="el-GR" sz="1900" i="1" dirty="0"/>
              <a:t>Η σύγχυση πραγματικών και πλασματικών αναγκών, η εντατικοποίηση του ρυθμού ζωής στις μεγαλουπόλεις, η εσωτερική μοναξιά, το άγχος και η αγωνία αλλοτριώνουν τους ανθρώπους.</a:t>
            </a:r>
          </a:p>
        </p:txBody>
      </p:sp>
      <p:pic>
        <p:nvPicPr>
          <p:cNvPr id="2" name="Εγγεγραμμένος ήχος">
            <a:hlinkClick r:id="" action="ppaction://media"/>
            <a:extLst>
              <a:ext uri="{FF2B5EF4-FFF2-40B4-BE49-F238E27FC236}">
                <a16:creationId xmlns:a16="http://schemas.microsoft.com/office/drawing/2014/main" id="{3B62B5AC-3BC4-4B5B-94BD-2DC3F79CE3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6400" y="5615354"/>
            <a:ext cx="609600" cy="609600"/>
          </a:xfrm>
          <a:prstGeom prst="rect">
            <a:avLst/>
          </a:prstGeom>
        </p:spPr>
      </p:pic>
    </p:spTree>
    <p:extLst>
      <p:ext uri="{BB962C8B-B14F-4D97-AF65-F5344CB8AC3E}">
        <p14:creationId xmlns:p14="http://schemas.microsoft.com/office/powerpoint/2010/main" val="169659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1A95FB2-C3C1-4D54-B8F0-F238A58DD1A6}"/>
              </a:ext>
            </a:extLst>
          </p:cNvPr>
          <p:cNvSpPr>
            <a:spLocks noGrp="1"/>
          </p:cNvSpPr>
          <p:nvPr>
            <p:ph idx="1"/>
          </p:nvPr>
        </p:nvSpPr>
        <p:spPr>
          <a:xfrm>
            <a:off x="457200" y="685800"/>
            <a:ext cx="8077200" cy="5486400"/>
          </a:xfrm>
        </p:spPr>
        <p:txBody>
          <a:bodyPr>
            <a:normAutofit lnSpcReduction="10000"/>
          </a:bodyPr>
          <a:lstStyle/>
          <a:p>
            <a:pPr marL="0" indent="0" algn="ctr">
              <a:spcAft>
                <a:spcPts val="1200"/>
              </a:spcAft>
              <a:buNone/>
            </a:pPr>
            <a:r>
              <a:rPr lang="el-GR" sz="1900" b="1" dirty="0"/>
              <a:t>Παρατακτική και υποτακτική σύνδεση</a:t>
            </a:r>
          </a:p>
          <a:p>
            <a:pPr algn="just">
              <a:spcAft>
                <a:spcPts val="600"/>
              </a:spcAft>
              <a:buClrTx/>
              <a:buSzPct val="90000"/>
              <a:buFont typeface="Arial" panose="020B0604020202020204" pitchFamily="34" charset="0"/>
              <a:buChar char="•"/>
            </a:pPr>
            <a:r>
              <a:rPr lang="el-GR" sz="1900" dirty="0"/>
              <a:t>Η </a:t>
            </a:r>
            <a:r>
              <a:rPr lang="el-GR" sz="1900" u="sng" dirty="0"/>
              <a:t>παρατακτική</a:t>
            </a:r>
            <a:r>
              <a:rPr lang="el-GR" sz="1900" dirty="0"/>
              <a:t> σύνδεση χρησιμοποιείται όταν οι προτάσεις τοποθετούνται η μία δίπλα στην άλλη, με συμπλεκτικούς, διαζευκτικούς και αντιθετικούς συνδέσμους.</a:t>
            </a:r>
          </a:p>
          <a:p>
            <a:pPr algn="just">
              <a:spcAft>
                <a:spcPts val="600"/>
              </a:spcAft>
              <a:buClrTx/>
              <a:buSzPct val="90000"/>
              <a:buFont typeface="Arial" panose="020B0604020202020204" pitchFamily="34" charset="0"/>
              <a:buChar char="•"/>
            </a:pPr>
            <a:r>
              <a:rPr lang="el-GR" sz="1900" dirty="0"/>
              <a:t>Ο ρόλος της είναι να συνδεθούν όμοιες προτάσεις και να εκφράσει ο πομπός ένα απλό νόημα, με σαφήνεια, π.χ.: </a:t>
            </a:r>
            <a:r>
              <a:rPr lang="el-GR" sz="1900" i="1" dirty="0"/>
              <a:t>Ο δημοκρατικός πολίτης συμμετέχει στα κοινά </a:t>
            </a:r>
            <a:r>
              <a:rPr lang="el-GR" sz="1900" b="1" i="1" dirty="0"/>
              <a:t>και</a:t>
            </a:r>
            <a:r>
              <a:rPr lang="el-GR" sz="1900" i="1" dirty="0"/>
              <a:t> εκφράζει ελεύθερα την άποψή του.</a:t>
            </a:r>
          </a:p>
          <a:p>
            <a:pPr algn="just">
              <a:spcBef>
                <a:spcPts val="600"/>
              </a:spcBef>
              <a:spcAft>
                <a:spcPts val="600"/>
              </a:spcAft>
              <a:buClrTx/>
              <a:buSzPct val="90000"/>
              <a:buFont typeface="Arial" panose="020B0604020202020204" pitchFamily="34" charset="0"/>
              <a:buChar char="•"/>
            </a:pPr>
            <a:r>
              <a:rPr lang="el-GR" sz="1900" dirty="0"/>
              <a:t>Η </a:t>
            </a:r>
            <a:r>
              <a:rPr lang="el-GR" sz="1900" u="sng" dirty="0"/>
              <a:t>υποτακτική</a:t>
            </a:r>
            <a:r>
              <a:rPr lang="el-GR" sz="1900" dirty="0"/>
              <a:t> σύνδεση χρησιμοποιείται όταν μία ή περισσότερες προτάσεις υποτάσσονται σε μία άλλη πρόταση, όπου κύριες προτάσεις συνδέονται με δευτερεύουσες. </a:t>
            </a:r>
          </a:p>
          <a:p>
            <a:pPr algn="just">
              <a:spcBef>
                <a:spcPts val="600"/>
              </a:spcBef>
              <a:spcAft>
                <a:spcPts val="600"/>
              </a:spcAft>
              <a:buClrTx/>
              <a:buSzPct val="90000"/>
              <a:buFont typeface="Arial" panose="020B0604020202020204" pitchFamily="34" charset="0"/>
              <a:buChar char="•"/>
            </a:pPr>
            <a:r>
              <a:rPr lang="el-GR" sz="1900" dirty="0"/>
              <a:t>Ο ρόλος της είναι να συνδεθούν ανόμοιες προτάσεις και να εκφράσει  ο πομπός σύνθετες σκέψεις για να αντιληφθεί ο δέκτης τις νοηματικές σχέσεις που αναπτύσσονται, π.χ.: </a:t>
            </a:r>
            <a:r>
              <a:rPr lang="el-GR" sz="1900" i="1" dirty="0"/>
              <a:t>Ο υπεύθυνος πολίτης ενημερώνεται έγκυρα </a:t>
            </a:r>
            <a:r>
              <a:rPr lang="el-GR" sz="1900" b="1" i="1" dirty="0"/>
              <a:t>για να </a:t>
            </a:r>
            <a:r>
              <a:rPr lang="el-GR" sz="1900" i="1" dirty="0"/>
              <a:t>έχει ολοκληρωμένη άποψη για τα γεγονότα </a:t>
            </a:r>
            <a:r>
              <a:rPr lang="el-GR" sz="1900" b="1" i="1" dirty="0"/>
              <a:t>που</a:t>
            </a:r>
            <a:r>
              <a:rPr lang="el-GR" sz="1900" i="1" dirty="0"/>
              <a:t> επηρεάζουν την καθημερινότητά του.</a:t>
            </a:r>
            <a:endParaRPr lang="el-GR" i="1" dirty="0"/>
          </a:p>
        </p:txBody>
      </p:sp>
      <p:pic>
        <p:nvPicPr>
          <p:cNvPr id="2" name="Εγγεγραμμένος ήχος">
            <a:hlinkClick r:id="" action="ppaction://media"/>
            <a:extLst>
              <a:ext uri="{FF2B5EF4-FFF2-40B4-BE49-F238E27FC236}">
                <a16:creationId xmlns:a16="http://schemas.microsoft.com/office/drawing/2014/main" id="{8A3F82E8-A860-47B2-AD2E-FB4FAAE993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15600" y="5867400"/>
            <a:ext cx="609600" cy="609600"/>
          </a:xfrm>
          <a:prstGeom prst="rect">
            <a:avLst/>
          </a:prstGeom>
        </p:spPr>
      </p:pic>
    </p:spTree>
    <p:extLst>
      <p:ext uri="{BB962C8B-B14F-4D97-AF65-F5344CB8AC3E}">
        <p14:creationId xmlns:p14="http://schemas.microsoft.com/office/powerpoint/2010/main" val="84428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55A6A76-A697-48D3-90E6-5B4D89841840}"/>
              </a:ext>
            </a:extLst>
          </p:cNvPr>
          <p:cNvSpPr>
            <a:spLocks noGrp="1"/>
          </p:cNvSpPr>
          <p:nvPr>
            <p:ph type="ctrTitle"/>
          </p:nvPr>
        </p:nvSpPr>
        <p:spPr>
          <a:xfrm>
            <a:off x="722376" y="1295400"/>
            <a:ext cx="7772400" cy="3505200"/>
          </a:xfrm>
        </p:spPr>
        <p:txBody>
          <a:bodyPr>
            <a:normAutofit/>
          </a:bodyPr>
          <a:lstStyle/>
          <a:p>
            <a:pPr algn="ctr">
              <a:lnSpc>
                <a:spcPct val="150000"/>
              </a:lnSpc>
              <a:spcAft>
                <a:spcPts val="1200"/>
              </a:spcAft>
            </a:pPr>
            <a:r>
              <a:rPr lang="el-GR" sz="2400" b="0" dirty="0">
                <a:solidFill>
                  <a:schemeClr val="tx1"/>
                </a:solidFill>
                <a:effectLst/>
              </a:rPr>
              <a:t>Σας ευχαριστώ για την παρακολούθηση.</a:t>
            </a:r>
            <a:br>
              <a:rPr lang="el-GR" sz="2400" b="0" dirty="0">
                <a:solidFill>
                  <a:schemeClr val="tx1"/>
                </a:solidFill>
                <a:effectLst/>
              </a:rPr>
            </a:br>
            <a:r>
              <a:rPr lang="el-GR" sz="2400" b="0" dirty="0">
                <a:solidFill>
                  <a:schemeClr val="tx1"/>
                </a:solidFill>
                <a:effectLst/>
              </a:rPr>
              <a:t>Κώστας </a:t>
            </a:r>
            <a:r>
              <a:rPr lang="el-GR" sz="2400" b="0" dirty="0" err="1">
                <a:solidFill>
                  <a:schemeClr val="tx1"/>
                </a:solidFill>
                <a:effectLst/>
              </a:rPr>
              <a:t>Στεφ</a:t>
            </a:r>
            <a:r>
              <a:rPr lang="el-GR" sz="2400" b="0" dirty="0">
                <a:solidFill>
                  <a:schemeClr val="tx1"/>
                </a:solidFill>
                <a:effectLst/>
              </a:rPr>
              <a:t>. Ιωαννίδης</a:t>
            </a:r>
            <a:br>
              <a:rPr lang="el-GR" sz="2800" b="0" dirty="0">
                <a:solidFill>
                  <a:schemeClr val="tx1"/>
                </a:solidFill>
                <a:effectLst/>
              </a:rPr>
            </a:br>
            <a:br>
              <a:rPr lang="el-GR" sz="2800" b="0" dirty="0">
                <a:solidFill>
                  <a:schemeClr val="tx1"/>
                </a:solidFill>
                <a:effectLst/>
              </a:rPr>
            </a:br>
            <a:r>
              <a:rPr lang="el-GR" sz="2000" b="0" dirty="0">
                <a:solidFill>
                  <a:schemeClr val="tx1"/>
                </a:solidFill>
                <a:effectLst/>
                <a:latin typeface="Palatino Linotype" panose="02040502050505030304" pitchFamily="18" charset="0"/>
              </a:rPr>
              <a:t>•</a:t>
            </a:r>
            <a:r>
              <a:rPr lang="el-GR" sz="2800" b="0" dirty="0">
                <a:solidFill>
                  <a:schemeClr val="tx1"/>
                </a:solidFill>
                <a:effectLst/>
                <a:latin typeface="Palatino Linotype" panose="02040502050505030304" pitchFamily="18" charset="0"/>
              </a:rPr>
              <a:t> </a:t>
            </a:r>
            <a:r>
              <a:rPr lang="el-GR" sz="2000" b="0" dirty="0">
                <a:solidFill>
                  <a:schemeClr val="tx1"/>
                </a:solidFill>
                <a:effectLst/>
              </a:rPr>
              <a:t>Θα ακολουθήσει προσεχώς β΄ μέρος θεωρίας.</a:t>
            </a:r>
          </a:p>
        </p:txBody>
      </p:sp>
      <p:pic>
        <p:nvPicPr>
          <p:cNvPr id="3" name="Εγγεγραμμένος ήχος">
            <a:hlinkClick r:id="" action="ppaction://media"/>
            <a:extLst>
              <a:ext uri="{FF2B5EF4-FFF2-40B4-BE49-F238E27FC236}">
                <a16:creationId xmlns:a16="http://schemas.microsoft.com/office/drawing/2014/main" id="{5B9A2E1D-BBDD-4DA5-9E16-3C383024B8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20200" y="4495800"/>
            <a:ext cx="609600" cy="609600"/>
          </a:xfrm>
          <a:prstGeom prst="rect">
            <a:avLst/>
          </a:prstGeom>
        </p:spPr>
      </p:pic>
    </p:spTree>
    <p:extLst>
      <p:ext uri="{BB962C8B-B14F-4D97-AF65-F5344CB8AC3E}">
        <p14:creationId xmlns:p14="http://schemas.microsoft.com/office/powerpoint/2010/main" val="401273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0B40BD0-0C92-45B8-B7A4-B78887490835}"/>
              </a:ext>
            </a:extLst>
          </p:cNvPr>
          <p:cNvSpPr>
            <a:spLocks noGrp="1"/>
          </p:cNvSpPr>
          <p:nvPr>
            <p:ph idx="1"/>
          </p:nvPr>
        </p:nvSpPr>
        <p:spPr>
          <a:xfrm>
            <a:off x="838200" y="530352"/>
            <a:ext cx="7315200" cy="5489448"/>
          </a:xfrm>
        </p:spPr>
        <p:txBody>
          <a:bodyPr/>
          <a:lstStyle/>
          <a:p>
            <a:pPr marL="0" indent="0" algn="ctr">
              <a:buNone/>
            </a:pPr>
            <a:endParaRPr lang="el-GR" b="1" dirty="0"/>
          </a:p>
          <a:p>
            <a:pPr marL="0" indent="0" algn="ctr">
              <a:buNone/>
            </a:pPr>
            <a:endParaRPr lang="el-GR" b="1" dirty="0"/>
          </a:p>
          <a:p>
            <a:pPr marL="0" indent="0" algn="ctr">
              <a:buNone/>
            </a:pPr>
            <a:r>
              <a:rPr lang="el-GR" b="1" dirty="0"/>
              <a:t>Στόχος</a:t>
            </a:r>
            <a:endParaRPr lang="en-US" b="1" dirty="0"/>
          </a:p>
          <a:p>
            <a:pPr marL="0" indent="0">
              <a:buNone/>
            </a:pPr>
            <a:endParaRPr lang="en-US" sz="1000" dirty="0"/>
          </a:p>
          <a:p>
            <a:pPr marL="0" indent="0" algn="just">
              <a:buNone/>
            </a:pPr>
            <a:r>
              <a:rPr lang="el-GR" dirty="0"/>
              <a:t>Να κάνουμε επανάληψη σε καίρια σημεία της θεωρίας και να τα εμπεδώσουμε με ευσύνοπτο τρόπο.</a:t>
            </a:r>
          </a:p>
          <a:p>
            <a:pPr marL="0" indent="0">
              <a:buNone/>
            </a:pPr>
            <a:endParaRPr lang="el-GR" dirty="0"/>
          </a:p>
        </p:txBody>
      </p:sp>
      <p:pic>
        <p:nvPicPr>
          <p:cNvPr id="4" name="Εγγεγραμμένος ήχος">
            <a:hlinkClick r:id="" action="ppaction://media"/>
            <a:extLst>
              <a:ext uri="{FF2B5EF4-FFF2-40B4-BE49-F238E27FC236}">
                <a16:creationId xmlns:a16="http://schemas.microsoft.com/office/drawing/2014/main" id="{061F3DB4-0C06-4F3B-BA40-5B2A780D62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63200" y="2665476"/>
            <a:ext cx="609600" cy="609600"/>
          </a:xfrm>
          <a:prstGeom prst="rect">
            <a:avLst/>
          </a:prstGeom>
        </p:spPr>
      </p:pic>
    </p:spTree>
    <p:extLst>
      <p:ext uri="{BB962C8B-B14F-4D97-AF65-F5344CB8AC3E}">
        <p14:creationId xmlns:p14="http://schemas.microsoft.com/office/powerpoint/2010/main" val="169060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71500" y="685800"/>
            <a:ext cx="8001000" cy="5509200"/>
          </a:xfrm>
          <a:prstGeom prst="rect">
            <a:avLst/>
          </a:prstGeom>
          <a:noFill/>
        </p:spPr>
        <p:txBody>
          <a:bodyPr wrap="square" rtlCol="0">
            <a:spAutoFit/>
          </a:bodyPr>
          <a:lstStyle/>
          <a:p>
            <a:pPr algn="ctr"/>
            <a:r>
              <a:rPr lang="el-GR" sz="2400" b="1" dirty="0"/>
              <a:t>Ευθύς και πλάγιος λόγος</a:t>
            </a:r>
          </a:p>
          <a:p>
            <a:endParaRPr lang="el-GR" sz="2400" b="1" dirty="0"/>
          </a:p>
          <a:p>
            <a:pPr marL="342900" indent="-342900" algn="just">
              <a:buFont typeface="Arial" panose="020B0604020202020204" pitchFamily="34" charset="0"/>
              <a:buChar char="•"/>
            </a:pPr>
            <a:r>
              <a:rPr lang="el-GR" sz="2400" dirty="0"/>
              <a:t>Γνωρίζουμε ότι στον ευθύ λόγο ακούμε ή διαβάζουμε τα λόγια κάποιου, όπως έχουν ειπωθεί, λ.χ. </a:t>
            </a:r>
            <a:r>
              <a:rPr lang="el-GR" sz="2400" i="1" dirty="0"/>
              <a:t>– Θα μου μιλήσεις;</a:t>
            </a:r>
          </a:p>
          <a:p>
            <a:pPr marL="342900" indent="-342900" algn="just">
              <a:spcBef>
                <a:spcPts val="600"/>
              </a:spcBef>
              <a:buFont typeface="Arial" panose="020B0604020202020204" pitchFamily="34" charset="0"/>
              <a:buChar char="•"/>
            </a:pPr>
            <a:r>
              <a:rPr lang="el-GR" sz="2400" dirty="0"/>
              <a:t>Στον πλάγιο λόγο ακούμε ή διαβάζουμε τα λόγια κάποιου, όπως μας τα μεταφέρει ένα άλλο πρόσωπο, λ.χ. – </a:t>
            </a:r>
            <a:r>
              <a:rPr lang="el-GR" sz="2400" i="1" dirty="0"/>
              <a:t>Τον ρώτησε αν θα του μιλήσει.</a:t>
            </a:r>
          </a:p>
          <a:p>
            <a:pPr marL="342900" indent="-342900" algn="just">
              <a:spcBef>
                <a:spcPts val="600"/>
              </a:spcBef>
              <a:buFont typeface="Arial" panose="020B0604020202020204" pitchFamily="34" charset="0"/>
              <a:buChar char="•"/>
            </a:pPr>
            <a:r>
              <a:rPr lang="el-GR" sz="2400" dirty="0"/>
              <a:t>Ο ευθύς λόγος χρησιμοποιείται για λόγους δραματοποίησης, ενώ η συνύπαρξή του με τον πλάγιο λόγο προσδίδει υφολογική ποικιλία σ’ ένα κείμενο, αμεσότητα και ζωντάνια.</a:t>
            </a:r>
          </a:p>
          <a:p>
            <a:pPr marL="342900" indent="-342900" algn="just">
              <a:spcBef>
                <a:spcPts val="600"/>
              </a:spcBef>
              <a:buFont typeface="Arial" panose="020B0604020202020204" pitchFamily="34" charset="0"/>
              <a:buChar char="•"/>
            </a:pPr>
            <a:endParaRPr lang="el-GR" sz="2400" i="1" dirty="0"/>
          </a:p>
          <a:p>
            <a:pPr algn="just">
              <a:spcBef>
                <a:spcPts val="600"/>
              </a:spcBef>
            </a:pPr>
            <a:endParaRPr lang="el-GR" sz="2000" i="1" dirty="0"/>
          </a:p>
        </p:txBody>
      </p:sp>
      <p:pic>
        <p:nvPicPr>
          <p:cNvPr id="2" name="Διαφάνεια 3">
            <a:hlinkClick r:id="" action="ppaction://media"/>
            <a:extLst>
              <a:ext uri="{FF2B5EF4-FFF2-40B4-BE49-F238E27FC236}">
                <a16:creationId xmlns:a16="http://schemas.microsoft.com/office/drawing/2014/main" id="{2AD42710-3D61-4CFE-9E39-DCDCCA89D3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90800" y="5890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61182"/>
            <a:ext cx="7924800" cy="5203170"/>
          </a:xfrm>
        </p:spPr>
        <p:txBody>
          <a:bodyPr>
            <a:normAutofit/>
          </a:bodyPr>
          <a:lstStyle/>
          <a:p>
            <a:pPr marL="0" indent="0" algn="ctr">
              <a:spcBef>
                <a:spcPts val="2400"/>
              </a:spcBef>
              <a:buNone/>
            </a:pPr>
            <a:r>
              <a:rPr lang="el-GR" sz="2000" u="sng" dirty="0"/>
              <a:t>Πώς μεταβάλλουμε τον ευθύ λόγο σε πλάγιο;</a:t>
            </a:r>
            <a:endParaRPr lang="el-GR" sz="2000" dirty="0"/>
          </a:p>
          <a:p>
            <a:pPr algn="just">
              <a:spcBef>
                <a:spcPts val="1200"/>
              </a:spcBef>
              <a:buFont typeface="Arial" panose="020B0604020202020204" pitchFamily="34" charset="0"/>
              <a:buChar char="•"/>
            </a:pPr>
            <a:r>
              <a:rPr lang="el-GR" sz="2000" dirty="0"/>
              <a:t>Οι κύριες προτάσεις κρίσεως μετατρέπονται σε δευτερεύουσες ειδικές, λ.χ. </a:t>
            </a:r>
            <a:r>
              <a:rPr lang="el-GR" sz="2000" i="1" dirty="0"/>
              <a:t>Πήρα την απόφασή μου </a:t>
            </a:r>
            <a:r>
              <a:rPr lang="el-GR" sz="2000" dirty="0"/>
              <a:t>(ευθύς) – </a:t>
            </a:r>
            <a:r>
              <a:rPr lang="el-GR" sz="2000" i="1" dirty="0"/>
              <a:t>Είπε ότι πήρε την απόφασή του </a:t>
            </a:r>
            <a:r>
              <a:rPr lang="el-GR" sz="2000" dirty="0"/>
              <a:t>(πλάγιος)</a:t>
            </a:r>
          </a:p>
          <a:p>
            <a:pPr algn="just">
              <a:spcBef>
                <a:spcPts val="1200"/>
              </a:spcBef>
              <a:buFont typeface="Arial" panose="020B0604020202020204" pitchFamily="34" charset="0"/>
              <a:buChar char="•"/>
            </a:pPr>
            <a:r>
              <a:rPr lang="el-GR" sz="2000" dirty="0"/>
              <a:t>Οι κύριες προτάσεις επιθυμίας μετατρέπονται σε δευτερεύουσες βουλητικές, λ.χ. </a:t>
            </a:r>
            <a:r>
              <a:rPr lang="el-GR" sz="2000" i="1" dirty="0"/>
              <a:t>Μη δίνεις σημασία </a:t>
            </a:r>
            <a:r>
              <a:rPr lang="el-GR" sz="2000" dirty="0"/>
              <a:t>(ευθύς) </a:t>
            </a:r>
            <a:r>
              <a:rPr lang="el-GR" sz="2000" i="1" dirty="0"/>
              <a:t>– Μου είπε να μη δίνω σημασία </a:t>
            </a:r>
            <a:r>
              <a:rPr lang="el-GR" sz="2000" dirty="0"/>
              <a:t>(πλάγιος)</a:t>
            </a:r>
          </a:p>
          <a:p>
            <a:pPr algn="just">
              <a:spcBef>
                <a:spcPts val="1200"/>
              </a:spcBef>
              <a:buFont typeface="Arial" panose="020B0604020202020204" pitchFamily="34" charset="0"/>
              <a:buChar char="•"/>
            </a:pPr>
            <a:r>
              <a:rPr lang="el-GR" sz="2000" dirty="0"/>
              <a:t>Οι κύριες ευθείες ερωτήσεις μετατρέπονται σε πλάγιες ερωτηματικές προτάσεις, λ.χ. </a:t>
            </a:r>
            <a:r>
              <a:rPr lang="el-GR" sz="2000" i="1" dirty="0"/>
              <a:t>Ποιοι είστε;</a:t>
            </a:r>
            <a:r>
              <a:rPr lang="el-GR" sz="2000" dirty="0"/>
              <a:t> (ευθύς) – </a:t>
            </a:r>
            <a:r>
              <a:rPr lang="el-GR" sz="2000" i="1" dirty="0"/>
              <a:t>Μας ρώτησε ποιοι είμαστε</a:t>
            </a:r>
            <a:r>
              <a:rPr lang="el-GR" sz="2000" dirty="0"/>
              <a:t> (πλάγιος)</a:t>
            </a:r>
          </a:p>
          <a:p>
            <a:pPr algn="just">
              <a:spcBef>
                <a:spcPts val="1200"/>
              </a:spcBef>
              <a:buFont typeface="Arial" panose="020B0604020202020204" pitchFamily="34" charset="0"/>
              <a:buChar char="•"/>
            </a:pPr>
            <a:r>
              <a:rPr lang="el-GR" sz="2000" dirty="0"/>
              <a:t>Οι δευτερεύουσες προτάσεις παραμένουν δευτερεύουσες ίδιου είδους, λ.χ. Θα έχει γυρίσει πριν νυχτώσει (ευθύς) – Είπε ότι θα έχει γυρίσει πριν νυχτώσει (πλάγιος) </a:t>
            </a:r>
            <a:endParaRPr lang="en-US" sz="2000" dirty="0"/>
          </a:p>
        </p:txBody>
      </p:sp>
      <p:pic>
        <p:nvPicPr>
          <p:cNvPr id="2" name="Εγγεγραμμένος ήχος">
            <a:hlinkClick r:id="" action="ppaction://media"/>
            <a:extLst>
              <a:ext uri="{FF2B5EF4-FFF2-40B4-BE49-F238E27FC236}">
                <a16:creationId xmlns:a16="http://schemas.microsoft.com/office/drawing/2014/main" id="{08883364-AC59-4505-917B-A6021569F3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95400" y="555955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8502F35-7526-4B52-99CC-EF9D4AE1422C}"/>
              </a:ext>
            </a:extLst>
          </p:cNvPr>
          <p:cNvSpPr>
            <a:spLocks noGrp="1"/>
          </p:cNvSpPr>
          <p:nvPr>
            <p:ph type="title"/>
          </p:nvPr>
        </p:nvSpPr>
        <p:spPr>
          <a:xfrm>
            <a:off x="502920" y="609600"/>
            <a:ext cx="8183880" cy="762000"/>
          </a:xfrm>
        </p:spPr>
        <p:txBody>
          <a:bodyPr>
            <a:normAutofit/>
          </a:bodyPr>
          <a:lstStyle/>
          <a:p>
            <a:pPr algn="ctr"/>
            <a:r>
              <a:rPr lang="el-GR" sz="2400" dirty="0">
                <a:solidFill>
                  <a:schemeClr val="tx1">
                    <a:lumMod val="95000"/>
                    <a:lumOff val="5000"/>
                  </a:schemeClr>
                </a:solidFill>
                <a:effectLst/>
                <a:latin typeface="+mn-lt"/>
              </a:rPr>
              <a:t>Ονοματοποίηση</a:t>
            </a:r>
          </a:p>
        </p:txBody>
      </p:sp>
      <p:sp>
        <p:nvSpPr>
          <p:cNvPr id="3" name="Θέση περιεχομένου 2">
            <a:extLst>
              <a:ext uri="{FF2B5EF4-FFF2-40B4-BE49-F238E27FC236}">
                <a16:creationId xmlns:a16="http://schemas.microsoft.com/office/drawing/2014/main" id="{2C89EAAE-63B5-4CE8-9032-87C100FC69A5}"/>
              </a:ext>
            </a:extLst>
          </p:cNvPr>
          <p:cNvSpPr>
            <a:spLocks noGrp="1"/>
          </p:cNvSpPr>
          <p:nvPr>
            <p:ph idx="1"/>
          </p:nvPr>
        </p:nvSpPr>
        <p:spPr>
          <a:xfrm>
            <a:off x="502920" y="1676400"/>
            <a:ext cx="8183880" cy="4187952"/>
          </a:xfrm>
        </p:spPr>
        <p:txBody>
          <a:bodyPr>
            <a:normAutofit/>
          </a:bodyPr>
          <a:lstStyle/>
          <a:p>
            <a:r>
              <a:rPr lang="el-GR" sz="2400" dirty="0"/>
              <a:t>Είναι η διαδικασία μετατροπής ενός ρήματος ή επιθετικού προσδιορισμού σε ουσιαστικό, λ.χ. εκσυγχρονίζω ένα μέρος </a:t>
            </a:r>
            <a:r>
              <a:rPr lang="el-GR" sz="2400" dirty="0">
                <a:latin typeface="Palatino Linotype" panose="02040502050505030304" pitchFamily="18" charset="0"/>
              </a:rPr>
              <a:t>&gt; </a:t>
            </a:r>
            <a:r>
              <a:rPr lang="el-GR" sz="2400" dirty="0"/>
              <a:t>εκσυγχρονισμός ενός μέρους ή ικανός &gt; ικανότητα. Η ονοματοποίηση αποτελεί έναν τρόπο να πυκνώσουμε τις πληροφορίες και να προσδώσουμε στο κείμενο απρόσωπο και αντικειμενικό ύφος, γι’ αυτό και χαρακτηρίζει τα επιστημονικά και ακαδημαϊκά είδη λόγου.</a:t>
            </a:r>
          </a:p>
        </p:txBody>
      </p:sp>
      <p:pic>
        <p:nvPicPr>
          <p:cNvPr id="4" name="Εγγεγραμμένος ήχος">
            <a:hlinkClick r:id="" action="ppaction://media"/>
            <a:extLst>
              <a:ext uri="{FF2B5EF4-FFF2-40B4-BE49-F238E27FC236}">
                <a16:creationId xmlns:a16="http://schemas.microsoft.com/office/drawing/2014/main" id="{A39CCB5F-69CA-4D8B-8F0A-DCE1B2C01F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87000" y="5254752"/>
            <a:ext cx="609600" cy="609600"/>
          </a:xfrm>
          <a:prstGeom prst="rect">
            <a:avLst/>
          </a:prstGeom>
        </p:spPr>
      </p:pic>
    </p:spTree>
    <p:extLst>
      <p:ext uri="{BB962C8B-B14F-4D97-AF65-F5344CB8AC3E}">
        <p14:creationId xmlns:p14="http://schemas.microsoft.com/office/powerpoint/2010/main" val="269459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02A10F-30AA-4D1B-BB87-5E44BAF02AD1}"/>
              </a:ext>
            </a:extLst>
          </p:cNvPr>
          <p:cNvSpPr>
            <a:spLocks noGrp="1"/>
          </p:cNvSpPr>
          <p:nvPr>
            <p:ph type="title"/>
          </p:nvPr>
        </p:nvSpPr>
        <p:spPr>
          <a:xfrm>
            <a:off x="685800" y="533400"/>
            <a:ext cx="8183880" cy="801624"/>
          </a:xfrm>
        </p:spPr>
        <p:txBody>
          <a:bodyPr>
            <a:normAutofit/>
          </a:bodyPr>
          <a:lstStyle/>
          <a:p>
            <a:pPr algn="ctr"/>
            <a:r>
              <a:rPr lang="el-GR" sz="2400" dirty="0">
                <a:solidFill>
                  <a:schemeClr val="tx1">
                    <a:lumMod val="95000"/>
                    <a:lumOff val="5000"/>
                  </a:schemeClr>
                </a:solidFill>
                <a:effectLst/>
              </a:rPr>
              <a:t>Ρηματικά πρόσωπα</a:t>
            </a:r>
          </a:p>
        </p:txBody>
      </p:sp>
      <p:sp>
        <p:nvSpPr>
          <p:cNvPr id="3" name="Θέση περιεχομένου 2">
            <a:extLst>
              <a:ext uri="{FF2B5EF4-FFF2-40B4-BE49-F238E27FC236}">
                <a16:creationId xmlns:a16="http://schemas.microsoft.com/office/drawing/2014/main" id="{C778312C-7A6E-4410-9D5A-B8AC248DED9A}"/>
              </a:ext>
            </a:extLst>
          </p:cNvPr>
          <p:cNvSpPr>
            <a:spLocks noGrp="1"/>
          </p:cNvSpPr>
          <p:nvPr>
            <p:ph idx="1"/>
          </p:nvPr>
        </p:nvSpPr>
        <p:spPr>
          <a:xfrm>
            <a:off x="502920" y="1447800"/>
            <a:ext cx="8183880" cy="4419600"/>
          </a:xfrm>
        </p:spPr>
        <p:txBody>
          <a:bodyPr>
            <a:normAutofit/>
          </a:bodyPr>
          <a:lstStyle/>
          <a:p>
            <a:pPr>
              <a:spcAft>
                <a:spcPts val="600"/>
              </a:spcAft>
            </a:pPr>
            <a:r>
              <a:rPr lang="el-GR" sz="2000" dirty="0"/>
              <a:t>Το α΄ενικό πρόσωπο προσδίδει στον λόγο αμεσότητα και ζωντάνια, ενώ η αφήγηση προσλαμβάνει έναν υποκειμενικό και εξομολογητικό χαρακτήρα.</a:t>
            </a:r>
          </a:p>
          <a:p>
            <a:pPr>
              <a:spcAft>
                <a:spcPts val="600"/>
              </a:spcAft>
            </a:pPr>
            <a:r>
              <a:rPr lang="el-GR" sz="2000" dirty="0"/>
              <a:t>Το β΄ενικό πρόσωπο προσδίδει διαλογικό χαρακτήρα στον λόγο και δημιουργεί έναν δίαυλο επικοινωνίας ανάμεσα στον πομπό και τον δέκτη. Ο δέκτης γίνεται κοινωνός των προβληματισμών του πομπού, ενώ το ύφος μπορεί να είναι προτρεπτικό, παραινετικό και διδακτικό.</a:t>
            </a:r>
          </a:p>
          <a:p>
            <a:pPr>
              <a:spcAft>
                <a:spcPts val="600"/>
              </a:spcAft>
            </a:pPr>
            <a:r>
              <a:rPr lang="el-GR" sz="2000" dirty="0"/>
              <a:t>Το γ΄ενικό πρόσωπο προσδίδει αντικειμενικότητα και ουδετερότητα στον λόγο, καθώς αυτός αποπροσωποποιείται και χρωματίζεται με ουδέτερο ύφος.</a:t>
            </a:r>
          </a:p>
          <a:p>
            <a:pPr>
              <a:spcAft>
                <a:spcPts val="600"/>
              </a:spcAft>
            </a:pPr>
            <a:endParaRPr lang="el-GR" sz="2000" dirty="0"/>
          </a:p>
          <a:p>
            <a:pPr>
              <a:spcAft>
                <a:spcPts val="600"/>
              </a:spcAft>
            </a:pPr>
            <a:endParaRPr lang="el-GR" sz="2000" dirty="0"/>
          </a:p>
          <a:p>
            <a:pPr>
              <a:spcAft>
                <a:spcPts val="600"/>
              </a:spcAft>
            </a:pPr>
            <a:endParaRPr lang="el-GR" sz="2000" dirty="0"/>
          </a:p>
          <a:p>
            <a:pPr>
              <a:spcAft>
                <a:spcPts val="600"/>
              </a:spcAft>
            </a:pPr>
            <a:endParaRPr lang="el-GR" sz="2000" dirty="0"/>
          </a:p>
          <a:p>
            <a:pPr>
              <a:spcAft>
                <a:spcPts val="600"/>
              </a:spcAft>
            </a:pPr>
            <a:endParaRPr lang="el-GR" sz="2000" dirty="0"/>
          </a:p>
          <a:p>
            <a:pPr marL="0" indent="0">
              <a:spcAft>
                <a:spcPts val="600"/>
              </a:spcAft>
              <a:buNone/>
            </a:pPr>
            <a:endParaRPr lang="el-GR" sz="2000" dirty="0"/>
          </a:p>
          <a:p>
            <a:pPr marL="0" indent="0">
              <a:buNone/>
            </a:pPr>
            <a:endParaRPr lang="el-GR" sz="2400" dirty="0"/>
          </a:p>
        </p:txBody>
      </p:sp>
      <p:pic>
        <p:nvPicPr>
          <p:cNvPr id="4" name="Εγγεγραμμένος ήχος">
            <a:hlinkClick r:id="" action="ppaction://media"/>
            <a:extLst>
              <a:ext uri="{FF2B5EF4-FFF2-40B4-BE49-F238E27FC236}">
                <a16:creationId xmlns:a16="http://schemas.microsoft.com/office/drawing/2014/main" id="{E4A10F18-9D9F-402C-B552-24BCF89B26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48800" y="4267200"/>
            <a:ext cx="609600" cy="609600"/>
          </a:xfrm>
          <a:prstGeom prst="rect">
            <a:avLst/>
          </a:prstGeom>
        </p:spPr>
      </p:pic>
    </p:spTree>
    <p:extLst>
      <p:ext uri="{BB962C8B-B14F-4D97-AF65-F5344CB8AC3E}">
        <p14:creationId xmlns:p14="http://schemas.microsoft.com/office/powerpoint/2010/main" val="157015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1838381-A1DD-4263-B868-714BDC963CE3}"/>
              </a:ext>
            </a:extLst>
          </p:cNvPr>
          <p:cNvSpPr>
            <a:spLocks noGrp="1"/>
          </p:cNvSpPr>
          <p:nvPr>
            <p:ph idx="1"/>
          </p:nvPr>
        </p:nvSpPr>
        <p:spPr>
          <a:xfrm>
            <a:off x="502920" y="990600"/>
            <a:ext cx="8107680" cy="5105400"/>
          </a:xfrm>
        </p:spPr>
        <p:txBody>
          <a:bodyPr>
            <a:normAutofit/>
          </a:bodyPr>
          <a:lstStyle/>
          <a:p>
            <a:pPr>
              <a:spcAft>
                <a:spcPts val="600"/>
              </a:spcAft>
            </a:pPr>
            <a:r>
              <a:rPr lang="el-GR" sz="2000" dirty="0"/>
              <a:t>Το α΄πληθυντικό πρόσωπο προσδίδει αμεσότητα στον λόγο καθώς και συλλογική διάσταση στις απόψεις του πομπού.  Ο πομπός δεν εξαιρεί τον εαυτό του από το σύνολο, πράγμα που δείχνει τη συλλογική συνυπευθυνότητα αυτού του ρηματικού προσώπου.</a:t>
            </a:r>
          </a:p>
          <a:p>
            <a:pPr>
              <a:spcAft>
                <a:spcPts val="600"/>
              </a:spcAft>
            </a:pPr>
            <a:r>
              <a:rPr lang="el-GR" sz="2000" dirty="0"/>
              <a:t>Το β΄πληθυντικό πρόσωπο που χρησιμοποιείται σε ομιλίες ή επιστολές προς μη οικεία πρόσωπα προσδίδει διαλογικό χαρακτήρα στον λόγο, καθώς και αμεσότητα, ενώ δηλώνει και προτρεπτικότητα ή και σεβασμό.</a:t>
            </a:r>
          </a:p>
          <a:p>
            <a:r>
              <a:rPr lang="el-GR" sz="2000" dirty="0"/>
              <a:t>Το γ΄πληθυντικό πρόσωπο προσδίδει αντικειμενικότητα και αμεροληψία, καθώς ο λόγος αποκτά ένα ουδέτερο ύφος.</a:t>
            </a:r>
          </a:p>
        </p:txBody>
      </p:sp>
      <p:pic>
        <p:nvPicPr>
          <p:cNvPr id="2" name="Εγγεγραμμένος ήχος">
            <a:hlinkClick r:id="" action="ppaction://media"/>
            <a:extLst>
              <a:ext uri="{FF2B5EF4-FFF2-40B4-BE49-F238E27FC236}">
                <a16:creationId xmlns:a16="http://schemas.microsoft.com/office/drawing/2014/main" id="{E21D23A5-A5CE-4237-A097-C3AF2E25BD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15600" y="4343400"/>
            <a:ext cx="609600" cy="609600"/>
          </a:xfrm>
          <a:prstGeom prst="rect">
            <a:avLst/>
          </a:prstGeom>
        </p:spPr>
      </p:pic>
    </p:spTree>
    <p:extLst>
      <p:ext uri="{BB962C8B-B14F-4D97-AF65-F5344CB8AC3E}">
        <p14:creationId xmlns:p14="http://schemas.microsoft.com/office/powerpoint/2010/main" val="24039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38B3B3C-7018-4929-B0C8-C84C6C1BA909}"/>
              </a:ext>
            </a:extLst>
          </p:cNvPr>
          <p:cNvSpPr>
            <a:spLocks noGrp="1"/>
          </p:cNvSpPr>
          <p:nvPr>
            <p:ph idx="1"/>
          </p:nvPr>
        </p:nvSpPr>
        <p:spPr>
          <a:xfrm>
            <a:off x="502920" y="685800"/>
            <a:ext cx="8031480" cy="5486400"/>
          </a:xfrm>
        </p:spPr>
        <p:txBody>
          <a:bodyPr>
            <a:normAutofit/>
          </a:bodyPr>
          <a:lstStyle/>
          <a:p>
            <a:pPr marL="0" indent="0" algn="ctr">
              <a:buNone/>
            </a:pPr>
            <a:r>
              <a:rPr lang="el-GR" sz="2000" b="1" dirty="0"/>
              <a:t>Λειτουργία ενεργητικής </a:t>
            </a:r>
          </a:p>
          <a:p>
            <a:pPr marL="0" indent="0" algn="ctr">
              <a:buNone/>
            </a:pPr>
            <a:r>
              <a:rPr lang="el-GR" sz="2000" b="1" dirty="0"/>
              <a:t>και παθητικής σύνταξης</a:t>
            </a:r>
          </a:p>
          <a:p>
            <a:pPr marL="0" indent="0" algn="just">
              <a:spcBef>
                <a:spcPts val="1200"/>
              </a:spcBef>
              <a:buNone/>
            </a:pPr>
            <a:r>
              <a:rPr lang="el-GR" sz="2000" dirty="0"/>
              <a:t>Η ενεργητική σύνταξη δίνει έμφαση στο πρόσωπο ή το πράγμα που ενεργεί, ενώ η παθητική τονίζει την ενέργεια του υποκειμένου και το αποτέλεσμα αυτής, π.χ. </a:t>
            </a:r>
            <a:r>
              <a:rPr lang="el-GR" sz="2000" i="1" dirty="0"/>
              <a:t>Η ηθική συνείδηση ελέγχει τον κάθε άνθρωπο</a:t>
            </a:r>
            <a:r>
              <a:rPr lang="el-GR" sz="2000" dirty="0"/>
              <a:t> (ενεργητική σύνταξη).</a:t>
            </a:r>
          </a:p>
          <a:p>
            <a:pPr marL="0" indent="0" algn="just">
              <a:spcBef>
                <a:spcPts val="0"/>
              </a:spcBef>
              <a:buNone/>
            </a:pPr>
            <a:r>
              <a:rPr lang="el-GR" sz="2000" dirty="0"/>
              <a:t>Μετατρέποντας την ενεργητική σύνταξη σε παθητική, θα έχουμε: </a:t>
            </a:r>
            <a:r>
              <a:rPr lang="el-GR" sz="2000" i="1" dirty="0"/>
              <a:t>Ο κάθε άνθρωπος ελέγχεται από την ηθική του συνείδηση.</a:t>
            </a:r>
          </a:p>
          <a:p>
            <a:pPr algn="just">
              <a:spcBef>
                <a:spcPts val="600"/>
              </a:spcBef>
              <a:buFont typeface="Wingdings" panose="05000000000000000000" pitchFamily="2" charset="2"/>
              <a:buChar char="§"/>
            </a:pPr>
            <a:r>
              <a:rPr lang="el-GR" sz="2000" dirty="0"/>
              <a:t>Τα αποθετικά ρήματα, αυτά που έχουν παθητική φωνή αλλά ενεργητική διάθεση, κατά τη μετατροπή από ενεργητική σε παθητική σύνταξη, σχηματίζονται περιφραστικά, π.χ. </a:t>
            </a:r>
            <a:r>
              <a:rPr lang="el-GR" sz="2000" i="1" dirty="0"/>
              <a:t>Ο αδερφός μου δέχεται κάθε καλόπιστη κριτική </a:t>
            </a:r>
            <a:r>
              <a:rPr lang="el-GR" sz="2000" dirty="0"/>
              <a:t>(ενεργητική). Στην παθητική σύνταξη θα πούμε: </a:t>
            </a:r>
            <a:r>
              <a:rPr lang="el-GR" sz="2000" i="1" dirty="0"/>
              <a:t>Κάθε καλόπιστη κριτική είναι δεκτή από τον αδερφό μου.</a:t>
            </a:r>
            <a:endParaRPr lang="el-GR" sz="2000" dirty="0"/>
          </a:p>
        </p:txBody>
      </p:sp>
      <p:pic>
        <p:nvPicPr>
          <p:cNvPr id="2" name="Εγγεγραμμένος ήχος">
            <a:hlinkClick r:id="" action="ppaction://media"/>
            <a:extLst>
              <a:ext uri="{FF2B5EF4-FFF2-40B4-BE49-F238E27FC236}">
                <a16:creationId xmlns:a16="http://schemas.microsoft.com/office/drawing/2014/main" id="{84AB25D0-DFD2-467F-8B5B-A92A85128A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5552049"/>
            <a:ext cx="609600" cy="609600"/>
          </a:xfrm>
          <a:prstGeom prst="rect">
            <a:avLst/>
          </a:prstGeom>
        </p:spPr>
      </p:pic>
    </p:spTree>
    <p:extLst>
      <p:ext uri="{BB962C8B-B14F-4D97-AF65-F5344CB8AC3E}">
        <p14:creationId xmlns:p14="http://schemas.microsoft.com/office/powerpoint/2010/main" val="415191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C6EF403-8872-4711-9A54-41865CDB4689}"/>
              </a:ext>
            </a:extLst>
          </p:cNvPr>
          <p:cNvSpPr>
            <a:spLocks noGrp="1"/>
          </p:cNvSpPr>
          <p:nvPr>
            <p:ph idx="1"/>
          </p:nvPr>
        </p:nvSpPr>
        <p:spPr>
          <a:xfrm>
            <a:off x="502920" y="762000"/>
            <a:ext cx="7955280" cy="5105400"/>
          </a:xfrm>
        </p:spPr>
        <p:txBody>
          <a:bodyPr>
            <a:normAutofit/>
          </a:bodyPr>
          <a:lstStyle/>
          <a:p>
            <a:pPr marL="0" indent="0" algn="ctr">
              <a:spcAft>
                <a:spcPts val="600"/>
              </a:spcAft>
              <a:buNone/>
            </a:pPr>
            <a:r>
              <a:rPr lang="el-GR" sz="2000" b="1" dirty="0"/>
              <a:t>Μικροπερίοδος και μακροπερίοδος λόγος</a:t>
            </a:r>
          </a:p>
          <a:p>
            <a:pPr algn="just">
              <a:spcBef>
                <a:spcPts val="1200"/>
              </a:spcBef>
              <a:buFont typeface="Wingdings" panose="05000000000000000000" pitchFamily="2" charset="2"/>
              <a:buChar char="§"/>
            </a:pPr>
            <a:r>
              <a:rPr lang="el-GR" sz="2000" dirty="0"/>
              <a:t>Ο μικροπερίοδος λόγος στηρίζεται στην παρατακτική σύνδεση, είναι απλός, σαφής και δίνει γρήγορο ρυθμό στον λόγο, π.χ. </a:t>
            </a:r>
            <a:r>
              <a:rPr lang="el-GR" sz="2000" i="1" dirty="0"/>
              <a:t>Όλος ο κόσμος υποκλίνεται και τον επευφημεί.</a:t>
            </a:r>
          </a:p>
          <a:p>
            <a:pPr algn="just">
              <a:spcBef>
                <a:spcPts val="1200"/>
              </a:spcBef>
              <a:buFont typeface="Wingdings" panose="05000000000000000000" pitchFamily="2" charset="2"/>
              <a:buChar char="§"/>
            </a:pPr>
            <a:r>
              <a:rPr lang="el-GR" sz="2000" dirty="0"/>
              <a:t>Ο μακροπερίοδος λόγος στηρίζεται στην υποτακτική σύνδεση, με δευτερεύουσες προτάσεις και χρησιμοποιείται για να αποδώσει σύνθετα νοήματα. Προσδίδει ύφος επίσημο και σοβαρό στον λόγο και αναδεικνύει τις ειδικές σχέσεις ανάμεσα στις έννοιες, όπως αιτιολόγηση, σκοπό ή συμπέρασμα, π.χ. </a:t>
            </a:r>
            <a:r>
              <a:rPr lang="el-GR" sz="2000" i="1" dirty="0"/>
              <a:t>Αποφάσισε ότι θα πρέπει να ξεκουραστεί, προκειμένου να αποδώσει στις εξετάσεις, που γι’ αυτόν αποτελούν έναν από τους </a:t>
            </a:r>
            <a:r>
              <a:rPr lang="el-GR" sz="2000" i="1"/>
              <a:t>καθοριστικούς σταθμούς στη ζωή του.</a:t>
            </a:r>
            <a:endParaRPr lang="el-GR" sz="2000" dirty="0"/>
          </a:p>
        </p:txBody>
      </p:sp>
      <p:pic>
        <p:nvPicPr>
          <p:cNvPr id="2" name="Εγγεγραμμένος ήχος">
            <a:hlinkClick r:id="" action="ppaction://media"/>
            <a:extLst>
              <a:ext uri="{FF2B5EF4-FFF2-40B4-BE49-F238E27FC236}">
                <a16:creationId xmlns:a16="http://schemas.microsoft.com/office/drawing/2014/main" id="{B46030FB-95C6-4DD0-A12D-98E828C1D4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96600" y="4724400"/>
            <a:ext cx="609600" cy="609600"/>
          </a:xfrm>
          <a:prstGeom prst="rect">
            <a:avLst/>
          </a:prstGeom>
        </p:spPr>
      </p:pic>
    </p:spTree>
    <p:extLst>
      <p:ext uri="{BB962C8B-B14F-4D97-AF65-F5344CB8AC3E}">
        <p14:creationId xmlns:p14="http://schemas.microsoft.com/office/powerpoint/2010/main" val="396775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376</TotalTime>
  <Words>1218</Words>
  <Application>Microsoft Office PowerPoint</Application>
  <PresentationFormat>Προβολή στην οθόνη (4:3)</PresentationFormat>
  <Paragraphs>69</Paragraphs>
  <Slides>15</Slides>
  <Notes>0</Notes>
  <HiddenSlides>0</HiddenSlides>
  <MMClips>14</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15</vt:i4>
      </vt:variant>
    </vt:vector>
  </HeadingPairs>
  <TitlesOfParts>
    <vt:vector size="21" baseType="lpstr">
      <vt:lpstr>Arial</vt:lpstr>
      <vt:lpstr>Palatino Linotype</vt:lpstr>
      <vt:lpstr>Verdana</vt:lpstr>
      <vt:lpstr>Wingdings</vt:lpstr>
      <vt:lpstr>Wingdings 2</vt:lpstr>
      <vt:lpstr>Aspect</vt:lpstr>
      <vt:lpstr>Νεοελληνική Γλώσσα</vt:lpstr>
      <vt:lpstr>Παρουσίαση του PowerPoint</vt:lpstr>
      <vt:lpstr>Παρουσίαση του PowerPoint</vt:lpstr>
      <vt:lpstr>Παρουσίαση του PowerPoint</vt:lpstr>
      <vt:lpstr>Ονοματοποίηση</vt:lpstr>
      <vt:lpstr>Ρηματικά πρόσωπα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Σας ευχαριστώ για την παρακολούθηση. Κώστας Στεφ. Ιωαννίδης  • Θα ακολουθήσει προσεχώς β΄ μέρος θεωρίας.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Μαθημα Ιστορία</dc:title>
  <dc:creator>popi rigo</dc:creator>
  <cp:lastModifiedBy>maria kampouri</cp:lastModifiedBy>
  <cp:revision>35</cp:revision>
  <dcterms:created xsi:type="dcterms:W3CDTF">2020-03-12T18:09:25Z</dcterms:created>
  <dcterms:modified xsi:type="dcterms:W3CDTF">2020-03-15T09:17:57Z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CEBD27D8-1F57-4BEA-AAA1-7D89E88E1104</vt:lpwstr>
  </property>
  <property fmtid="{D5CDD505-2E9C-101B-9397-08002B2CF9AE}" pid="3" name="ArticulatePath">
    <vt:lpwstr>Presentation1</vt:lpwstr>
  </property>
</Properties>
</file>