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1" r:id="rId6"/>
    <p:sldId id="260" r:id="rId7"/>
    <p:sldId id="262" r:id="rId8"/>
    <p:sldId id="263" r:id="rId9"/>
    <p:sldId id="267" r:id="rId10"/>
    <p:sldId id="264" r:id="rId11"/>
    <p:sldId id="26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3" autoAdjust="0"/>
  </p:normalViewPr>
  <p:slideViewPr>
    <p:cSldViewPr>
      <p:cViewPr varScale="1">
        <p:scale>
          <a:sx n="98" d="100"/>
          <a:sy n="98" d="100"/>
        </p:scale>
        <p:origin x="-200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3CCD7-BD90-4431-923F-AD8C2D1D14E4}" type="datetimeFigureOut">
              <a:rPr lang="el-GR" smtClean="0"/>
              <a:t>16/5/2021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BA39E-5AA5-4074-A3B7-CDA90A912486}"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62BA39E-5AA5-4074-A3B7-CDA90A912486}" type="slidenum">
              <a:rPr lang="el-GR" smtClean="0"/>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4257A32-78EA-40FD-B7ED-094995B5E103}" type="datetimeFigureOut">
              <a:rPr lang="el-GR" smtClean="0"/>
              <a:pPr/>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5243CA-220F-42A2-80EB-4E205B3B2664}" type="slidenum">
              <a:rPr lang="el-GR" smtClean="0"/>
              <a:pPr/>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7A32-78EA-40FD-B7ED-094995B5E103}" type="datetimeFigureOut">
              <a:rPr lang="el-GR" smtClean="0"/>
              <a:pPr/>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7A32-78EA-40FD-B7ED-094995B5E103}" type="datetimeFigureOut">
              <a:rPr lang="el-GR" smtClean="0"/>
              <a:pPr/>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57A32-78EA-40FD-B7ED-094995B5E103}" type="datetimeFigureOut">
              <a:rPr lang="el-GR" smtClean="0"/>
              <a:pPr/>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4257A32-78EA-40FD-B7ED-094995B5E103}" type="datetimeFigureOut">
              <a:rPr lang="el-GR" smtClean="0"/>
              <a:pPr/>
              <a:t>16/5/2021</a:t>
            </a:fld>
            <a:endParaRPr lang="el-GR"/>
          </a:p>
        </p:txBody>
      </p:sp>
      <p:sp>
        <p:nvSpPr>
          <p:cNvPr id="91" name="Footer Placeholder 90"/>
          <p:cNvSpPr>
            <a:spLocks noGrp="1"/>
          </p:cNvSpPr>
          <p:nvPr>
            <p:ph type="ftr" sz="quarter" idx="11"/>
          </p:nvPr>
        </p:nvSpPr>
        <p:spPr/>
        <p:txBody>
          <a:bodyPr/>
          <a:lstStyle/>
          <a:p>
            <a:endParaRPr lang="el-GR"/>
          </a:p>
        </p:txBody>
      </p:sp>
      <p:sp>
        <p:nvSpPr>
          <p:cNvPr id="92" name="Slide Number Placeholder 91"/>
          <p:cNvSpPr>
            <a:spLocks noGrp="1"/>
          </p:cNvSpPr>
          <p:nvPr>
            <p:ph type="sldNum" sz="quarter" idx="12"/>
          </p:nvPr>
        </p:nvSpPr>
        <p:spPr/>
        <p:txBody>
          <a:bodyPr/>
          <a:lstStyle/>
          <a:p>
            <a:fld id="{B15243CA-220F-42A2-80EB-4E205B3B266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57A32-78EA-40FD-B7ED-094995B5E103}" type="datetimeFigureOut">
              <a:rPr lang="el-GR" smtClean="0"/>
              <a:pPr/>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57A32-78EA-40FD-B7ED-094995B5E103}" type="datetimeFigureOut">
              <a:rPr lang="el-GR" smtClean="0"/>
              <a:pPr/>
              <a:t>16/5/2021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57A32-78EA-40FD-B7ED-094995B5E103}" type="datetimeFigureOut">
              <a:rPr lang="el-GR" smtClean="0"/>
              <a:pPr/>
              <a:t>16/5/2021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7A32-78EA-40FD-B7ED-094995B5E103}" type="datetimeFigureOut">
              <a:rPr lang="el-GR" smtClean="0"/>
              <a:pPr/>
              <a:t>16/5/2021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15243CA-220F-42A2-80EB-4E205B3B266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257A32-78EA-40FD-B7ED-094995B5E103}" type="datetimeFigureOut">
              <a:rPr lang="el-GR" smtClean="0"/>
              <a:pPr/>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5243CA-220F-42A2-80EB-4E205B3B2664}" type="slidenum">
              <a:rPr lang="el-GR" smtClean="0"/>
              <a:pPr/>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4257A32-78EA-40FD-B7ED-094995B5E103}" type="datetimeFigureOut">
              <a:rPr lang="el-GR" smtClean="0"/>
              <a:pPr/>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5243CA-220F-42A2-80EB-4E205B3B2664}" type="slidenum">
              <a:rPr lang="el-GR" smtClean="0"/>
              <a:pPr/>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4257A32-78EA-40FD-B7ED-094995B5E103}" type="datetimeFigureOut">
              <a:rPr lang="el-GR" smtClean="0"/>
              <a:pPr/>
              <a:t>16/5/2021</a:t>
            </a:fld>
            <a:endParaRPr lang="el-G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5243CA-220F-42A2-80EB-4E205B3B266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22711"/>
          </a:xfrm>
        </p:spPr>
        <p:txBody>
          <a:bodyPr>
            <a:normAutofit fontScale="90000"/>
          </a:bodyPr>
          <a:lstStyle/>
          <a:p>
            <a:r>
              <a:rPr lang="el-GR" sz="4400" i="1" dirty="0" smtClean="0"/>
              <a:t>Αλέξιος Νούτσος</a:t>
            </a:r>
            <a:r>
              <a:rPr lang="el-GR" sz="4400" dirty="0" smtClean="0"/>
              <a:t> (Καραμεσίνης)  </a:t>
            </a:r>
            <a:r>
              <a:rPr lang="el-GR" sz="4400" b="1" dirty="0" smtClean="0">
                <a:latin typeface="Bookman Old Style" panose="02050604050505020204" pitchFamily="18" charset="0"/>
              </a:rPr>
              <a:t/>
            </a:r>
            <a:br>
              <a:rPr lang="el-GR" sz="4400" b="1" dirty="0" smtClean="0">
                <a:latin typeface="Bookman Old Style" panose="02050604050505020204" pitchFamily="18" charset="0"/>
              </a:rPr>
            </a:br>
            <a:r>
              <a:rPr lang="el-GR" sz="4400" b="1" dirty="0" smtClean="0">
                <a:latin typeface="Bookman Old Style" panose="02050604050505020204" pitchFamily="18" charset="0"/>
              </a:rPr>
              <a:t>                 &amp;</a:t>
            </a:r>
            <a:br>
              <a:rPr lang="el-GR" sz="4400" b="1" dirty="0" smtClean="0">
                <a:latin typeface="Bookman Old Style" panose="02050604050505020204" pitchFamily="18" charset="0"/>
              </a:rPr>
            </a:br>
            <a:r>
              <a:rPr lang="el-GR" sz="4400" i="1" dirty="0" smtClean="0"/>
              <a:t>Εμμανουήλ Παπάς</a:t>
            </a:r>
            <a:r>
              <a:rPr lang="el-GR" sz="4400" dirty="0" smtClean="0"/>
              <a:t>    </a:t>
            </a:r>
            <a:endParaRPr lang="el-GR" sz="4400" b="1" dirty="0">
              <a:latin typeface="Bookman Old Style" panose="02050604050505020204" pitchFamily="18" charset="0"/>
            </a:endParaRPr>
          </a:p>
        </p:txBody>
      </p:sp>
      <p:sp>
        <p:nvSpPr>
          <p:cNvPr id="3" name="Subtitle 2"/>
          <p:cNvSpPr>
            <a:spLocks noGrp="1"/>
          </p:cNvSpPr>
          <p:nvPr>
            <p:ph type="subTitle" idx="1"/>
          </p:nvPr>
        </p:nvSpPr>
        <p:spPr>
          <a:xfrm>
            <a:off x="1371600" y="5229200"/>
            <a:ext cx="6400800" cy="409600"/>
          </a:xfrm>
        </p:spPr>
        <p:txBody>
          <a:bodyPr>
            <a:normAutofit lnSpcReduction="10000"/>
          </a:bodyPr>
          <a:lstStyle/>
          <a:p>
            <a:endParaRPr lang="el-GR" dirty="0"/>
          </a:p>
        </p:txBody>
      </p:sp>
    </p:spTree>
    <p:extLst>
      <p:ext uri="{BB962C8B-B14F-4D97-AF65-F5344CB8AC3E}">
        <p14:creationId xmlns:p14="http://schemas.microsoft.com/office/powerpoint/2010/main" xmlns="" val="3000958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37312"/>
            <a:ext cx="7859216" cy="58018"/>
          </a:xfrm>
        </p:spPr>
        <p:txBody>
          <a:bodyPr>
            <a:normAutofit fontScale="90000"/>
          </a:bodyPr>
          <a:lstStyle/>
          <a:p>
            <a:endParaRPr lang="el-GR" dirty="0"/>
          </a:p>
        </p:txBody>
      </p:sp>
      <p:sp>
        <p:nvSpPr>
          <p:cNvPr id="3" name="Content Placeholder 2"/>
          <p:cNvSpPr>
            <a:spLocks noGrp="1"/>
          </p:cNvSpPr>
          <p:nvPr>
            <p:ph idx="1"/>
          </p:nvPr>
        </p:nvSpPr>
        <p:spPr>
          <a:xfrm>
            <a:off x="467544" y="692696"/>
            <a:ext cx="5688632" cy="4968552"/>
          </a:xfrm>
        </p:spPr>
        <p:txBody>
          <a:bodyPr>
            <a:noAutofit/>
          </a:bodyPr>
          <a:lstStyle/>
          <a:p>
            <a:pPr marL="0" indent="0">
              <a:buNone/>
            </a:pPr>
            <a:r>
              <a:rPr lang="el-GR" sz="1600" dirty="0" smtClean="0"/>
              <a:t>Όταν έσπευσαν </a:t>
            </a:r>
            <a:r>
              <a:rPr lang="el-GR" sz="1600" dirty="0" smtClean="0"/>
              <a:t>εναντίον τους μεγάλες τουρκικές δυνάμεις με τον Αχμέτ μπέη, ηττήθηκαν, αφού πολέμησαν με γενναιότητα. </a:t>
            </a:r>
            <a:r>
              <a:rPr lang="el-GR" sz="1600" dirty="0" smtClean="0"/>
              <a:t>Χιλιάδες </a:t>
            </a:r>
            <a:r>
              <a:rPr lang="el-GR" sz="1600" dirty="0" smtClean="0"/>
              <a:t>γυναικόπαιδα τρομαγμένα συσσωρεύονταν τότε στις χερσονήσους Κασσάνδρας, Σιθωνίας και Αγίου Όρους. Οι καλόγεροι θορυβημένοι ζήτησαν από τον Παπά, που είχε καταφύγει στην Κασσάνδρα, να τους στείλει τρόφιμα, πολεμοφόδια και 500 άντρες για βοήθεια. Την ίδια περίοδο ο Μπαϊράμ </a:t>
            </a:r>
            <a:r>
              <a:rPr lang="el-GR" sz="1600" dirty="0" smtClean="0"/>
              <a:t>πασάς πήρε </a:t>
            </a:r>
            <a:r>
              <a:rPr lang="el-GR" sz="1600" dirty="0" smtClean="0"/>
              <a:t>εντολή από τον σουλτάνο να βοηθήσει στην κατάπνιξη της επανάστασης στη Μακεδονία. Το έκανε, σκορπίζοντας το θάνατο παντού. </a:t>
            </a:r>
            <a:r>
              <a:rPr lang="el-GR" sz="1600" dirty="0" smtClean="0"/>
              <a:t>Όταν </a:t>
            </a:r>
            <a:r>
              <a:rPr lang="el-GR" sz="1600" dirty="0" smtClean="0"/>
              <a:t>ο νέος γενικός αρχηγός της Μακεδονίας Αβδουλαβούλ πασάς έστειλε 3.000 άνδρες για να καταπνίξει την επανάσταση στην Κασσάνδρα, που υπεράσπιζαν μόλις 430 Έλληνες, ο Παπάς πέρασε ξανά στο Άγιο Όρος. Εκεί, βλέποντας ότι οι μοναχοί προτιμούσαν να δηλώσουν υποταγή στους Τούρκους, προκειμένου να σωθούν, αποφάσισε να εγκαταλείψει τον αγώνα.  Λέγεται ότι ο </a:t>
            </a:r>
            <a:r>
              <a:rPr lang="el-GR" sz="1600" dirty="0" smtClean="0"/>
              <a:t>Τούρκος </a:t>
            </a:r>
            <a:r>
              <a:rPr lang="el-GR" sz="1600" dirty="0" smtClean="0"/>
              <a:t>αρχηγός ζήτησε από τους καλόγερους του Αγίου Όρους, για να μην παραβιάσει το άσυλό τους, να του παραδώσουν τον Παπά.</a:t>
            </a:r>
            <a:endParaRPr lang="el-GR" sz="1600" dirty="0">
              <a:latin typeface="Bookman Old Style" panose="02050604050505020204" pitchFamily="18" charset="0"/>
            </a:endParaRPr>
          </a:p>
        </p:txBody>
      </p:sp>
      <p:pic>
        <p:nvPicPr>
          <p:cNvPr id="3074" name="Picture 2" descr="https://upload.wikimedia.org/wikipedia/commons/c/c9/Banner_of_Macedonians_in_the_Greek_War_for_Independence.jpg"/>
          <p:cNvPicPr>
            <a:picLocks noChangeAspect="1" noChangeArrowheads="1"/>
          </p:cNvPicPr>
          <p:nvPr/>
        </p:nvPicPr>
        <p:blipFill>
          <a:blip r:embed="rId2" cstate="print"/>
          <a:srcRect/>
          <a:stretch>
            <a:fillRect/>
          </a:stretch>
        </p:blipFill>
        <p:spPr bwMode="auto">
          <a:xfrm>
            <a:off x="6228184" y="836712"/>
            <a:ext cx="2741290" cy="3673330"/>
          </a:xfrm>
          <a:prstGeom prst="rect">
            <a:avLst/>
          </a:prstGeom>
          <a:noFill/>
        </p:spPr>
      </p:pic>
      <p:sp>
        <p:nvSpPr>
          <p:cNvPr id="6" name="Rectangle 5"/>
          <p:cNvSpPr/>
          <p:nvPr/>
        </p:nvSpPr>
        <p:spPr>
          <a:xfrm>
            <a:off x="6228184" y="4653136"/>
            <a:ext cx="2627784" cy="646331"/>
          </a:xfrm>
          <a:prstGeom prst="rect">
            <a:avLst/>
          </a:prstGeom>
        </p:spPr>
        <p:txBody>
          <a:bodyPr wrap="square">
            <a:spAutoFit/>
          </a:bodyPr>
          <a:lstStyle/>
          <a:p>
            <a:r>
              <a:rPr lang="el-GR" sz="1200" b="1" i="1" dirty="0" smtClean="0">
                <a:solidFill>
                  <a:schemeClr val="accent5">
                    <a:lumMod val="75000"/>
                  </a:schemeClr>
                </a:solidFill>
              </a:rPr>
              <a:t>Το Λάβαρο των Μακεδόνων στη Μάχη της Ρεντίνας της Μακεδονίας το 1821.</a:t>
            </a:r>
            <a:endParaRPr lang="el-GR" sz="1200" b="1" i="1" dirty="0">
              <a:solidFill>
                <a:schemeClr val="accent5">
                  <a:lumMod val="75000"/>
                </a:schemeClr>
              </a:solidFill>
            </a:endParaRPr>
          </a:p>
        </p:txBody>
      </p:sp>
    </p:spTree>
    <p:extLst>
      <p:ext uri="{BB962C8B-B14F-4D97-AF65-F5344CB8AC3E}">
        <p14:creationId xmlns:p14="http://schemas.microsoft.com/office/powerpoint/2010/main" xmlns="" val="388374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pPr algn="l"/>
            <a:r>
              <a:rPr lang="el-GR" dirty="0" smtClean="0"/>
              <a:t>Το τέλος</a:t>
            </a:r>
            <a:endParaRPr lang="el-GR" dirty="0"/>
          </a:p>
        </p:txBody>
      </p:sp>
      <p:sp>
        <p:nvSpPr>
          <p:cNvPr id="3" name="Content Placeholder 2"/>
          <p:cNvSpPr>
            <a:spLocks noGrp="1"/>
          </p:cNvSpPr>
          <p:nvPr>
            <p:ph idx="1"/>
          </p:nvPr>
        </p:nvSpPr>
        <p:spPr>
          <a:xfrm>
            <a:off x="467544" y="1052736"/>
            <a:ext cx="8291264" cy="2376264"/>
          </a:xfrm>
        </p:spPr>
        <p:txBody>
          <a:bodyPr>
            <a:normAutofit fontScale="92500" lnSpcReduction="10000"/>
          </a:bodyPr>
          <a:lstStyle/>
          <a:p>
            <a:pPr>
              <a:buNone/>
            </a:pPr>
            <a:r>
              <a:rPr lang="el-GR" dirty="0" smtClean="0"/>
              <a:t>    </a:t>
            </a:r>
            <a:r>
              <a:rPr lang="el-GR" sz="2200" dirty="0" smtClean="0"/>
              <a:t>Πικραμένος </a:t>
            </a:r>
            <a:r>
              <a:rPr lang="el-GR" sz="2200" dirty="0" smtClean="0"/>
              <a:t>από την αποτυχία, αφού κρύφτηκε για λίγο στη μονή Εσφιγμένου, επιβιβάστηκε στο καράβι του Βισβίζη με προορισμό την Ύδρα. Πριν όμως τελειώσει το ταξίδι του, πέθανε από την καρδιά του. Σ’ αυτό πρέπει να συνέτεινε η λύπη του </a:t>
            </a:r>
            <a:r>
              <a:rPr lang="el-GR" sz="2200" dirty="0" smtClean="0"/>
              <a:t>για την </a:t>
            </a:r>
            <a:r>
              <a:rPr lang="el-GR" sz="2200" dirty="0" smtClean="0"/>
              <a:t>αποτυχία της επανάστασης, την οποία ο ίδιος είχε σχεδιάσει και οργανώσει. Τον έθαψαν με τιμές αρχιστρατήγου στο ναό της Υπαπαντής της Ύδρας.  Είχε εννέα γιους και τρεις κόρες. Από αυτούς  επέζησαν δύο γιοι, που πέθαναν χωρίς άρρενες απογόνους.</a:t>
            </a:r>
            <a:endParaRPr lang="el-GR" sz="2200" dirty="0"/>
          </a:p>
        </p:txBody>
      </p:sp>
      <p:pic>
        <p:nvPicPr>
          <p:cNvPr id="2050" name="Picture 2" descr="https://upload.wikimedia.org/wikipedia/commons/2/25/%CE%97_%CE%BA%CE%B5%CE%BD%CF%84%CF%81%CE%B9%CE%BA%CE%AE_%CF%80%CE%BB%CE%B1%CF%84%CE%B5%CE%AF%CE%B1_%CF%84%CE%BF%CF%85_%CE%95%CE%BC%CE%BC%CE%B1%CE%BD%CE%BF%CF%85%CE%AE%CE%BB_%CE%A0%CE%B1%CF%80%CE%AC_%CF%84%CE%BF_1954.jpg"/>
          <p:cNvPicPr>
            <a:picLocks noChangeAspect="1" noChangeArrowheads="1"/>
          </p:cNvPicPr>
          <p:nvPr/>
        </p:nvPicPr>
        <p:blipFill>
          <a:blip r:embed="rId3" cstate="print"/>
          <a:srcRect/>
          <a:stretch>
            <a:fillRect/>
          </a:stretch>
        </p:blipFill>
        <p:spPr bwMode="auto">
          <a:xfrm>
            <a:off x="1043608" y="3501008"/>
            <a:ext cx="3744416" cy="2699101"/>
          </a:xfrm>
          <a:prstGeom prst="rect">
            <a:avLst/>
          </a:prstGeom>
          <a:noFill/>
        </p:spPr>
      </p:pic>
      <p:sp>
        <p:nvSpPr>
          <p:cNvPr id="5" name="Rectangle 4"/>
          <p:cNvSpPr/>
          <p:nvPr/>
        </p:nvSpPr>
        <p:spPr>
          <a:xfrm>
            <a:off x="5220072" y="5157192"/>
            <a:ext cx="1656184" cy="991269"/>
          </a:xfrm>
          <a:prstGeom prst="rect">
            <a:avLst/>
          </a:prstGeom>
        </p:spPr>
        <p:txBody>
          <a:bodyPr wrap="square">
            <a:spAutoFit/>
          </a:bodyPr>
          <a:lstStyle/>
          <a:p>
            <a:pPr algn="ctr"/>
            <a:r>
              <a:rPr lang="el-GR" sz="1400" b="1" i="1" dirty="0" smtClean="0">
                <a:solidFill>
                  <a:schemeClr val="accent5">
                    <a:lumMod val="75000"/>
                  </a:schemeClr>
                </a:solidFill>
              </a:rPr>
              <a:t>Η κεντρική πλατεία του </a:t>
            </a:r>
            <a:r>
              <a:rPr lang="el-GR" sz="1400" b="1" i="1" dirty="0" smtClean="0">
                <a:solidFill>
                  <a:schemeClr val="accent5">
                    <a:lumMod val="75000"/>
                  </a:schemeClr>
                </a:solidFill>
              </a:rPr>
              <a:t>χωριού Εμμανουήλ </a:t>
            </a:r>
            <a:r>
              <a:rPr lang="el-GR" sz="1400" b="1" i="1" dirty="0" smtClean="0">
                <a:solidFill>
                  <a:schemeClr val="accent5">
                    <a:lumMod val="75000"/>
                  </a:schemeClr>
                </a:solidFill>
              </a:rPr>
              <a:t>Παπά </a:t>
            </a:r>
            <a:r>
              <a:rPr lang="el-GR" sz="1400" b="1" i="1" dirty="0" smtClean="0">
                <a:solidFill>
                  <a:schemeClr val="accent5">
                    <a:lumMod val="75000"/>
                  </a:schemeClr>
                </a:solidFill>
              </a:rPr>
              <a:t> στις Σέρρες το </a:t>
            </a:r>
            <a:r>
              <a:rPr lang="el-GR" sz="1400" b="1" i="1" dirty="0" smtClean="0">
                <a:solidFill>
                  <a:schemeClr val="accent5">
                    <a:lumMod val="75000"/>
                  </a:schemeClr>
                </a:solidFill>
              </a:rPr>
              <a:t>1954</a:t>
            </a:r>
            <a:endParaRPr lang="el-GR" sz="1400" b="1" i="1" dirty="0">
              <a:solidFill>
                <a:schemeClr val="accent5">
                  <a:lumMod val="75000"/>
                </a:schemeClr>
              </a:solidFill>
            </a:endParaRPr>
          </a:p>
        </p:txBody>
      </p:sp>
    </p:spTree>
    <p:extLst>
      <p:ext uri="{BB962C8B-B14F-4D97-AF65-F5344CB8AC3E}">
        <p14:creationId xmlns:p14="http://schemas.microsoft.com/office/powerpoint/2010/main" xmlns="" val="387491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3888432" cy="4104456"/>
          </a:xfrm>
        </p:spPr>
        <p:txBody>
          <a:bodyPr>
            <a:normAutofit/>
          </a:bodyPr>
          <a:lstStyle/>
          <a:p>
            <a:pPr algn="ctr"/>
            <a:r>
              <a:rPr lang="el-GR" sz="4000" i="1" dirty="0" smtClean="0"/>
              <a:t>Αλέξιος Νούτσος</a:t>
            </a:r>
            <a:r>
              <a:rPr lang="el-GR" sz="4000" dirty="0" smtClean="0"/>
              <a:t> (Καραμεσίνης)  1769 </a:t>
            </a:r>
            <a:r>
              <a:rPr lang="el-GR" sz="4000" dirty="0" smtClean="0"/>
              <a:t>– 1822</a:t>
            </a:r>
            <a:br>
              <a:rPr lang="el-GR" sz="4000" dirty="0" smtClean="0"/>
            </a:br>
            <a:r>
              <a:rPr lang="el-GR" sz="2000" i="1" dirty="0" smtClean="0">
                <a:solidFill>
                  <a:schemeClr val="accent5">
                    <a:lumMod val="75000"/>
                  </a:schemeClr>
                </a:solidFill>
              </a:rPr>
              <a:t>Χάθηκε</a:t>
            </a:r>
            <a:r>
              <a:rPr lang="el-GR" sz="2000" i="1" dirty="0" smtClean="0">
                <a:solidFill>
                  <a:schemeClr val="accent5">
                    <a:lumMod val="75000"/>
                  </a:schemeClr>
                </a:solidFill>
              </a:rPr>
              <a:t>, γιατί έπεσε στην παγίδα που του έστησε ο Κωλέττης. </a:t>
            </a:r>
            <a:r>
              <a:rPr lang="el-GR" sz="4000" dirty="0" smtClean="0"/>
              <a:t/>
            </a:r>
            <a:br>
              <a:rPr lang="el-GR" sz="4000" dirty="0" smtClean="0"/>
            </a:br>
            <a:endParaRPr lang="el-GR" sz="4000" dirty="0">
              <a:latin typeface="Bookman Old Style" panose="02050604050505020204" pitchFamily="18" charset="0"/>
            </a:endParaRPr>
          </a:p>
        </p:txBody>
      </p:sp>
      <p:pic>
        <p:nvPicPr>
          <p:cNvPr id="11266" name="Picture 2" descr="Λίγα απ΄ όλα: Η δολοφονία του Αλέξη Νούτσου το 1822 από τον ..."/>
          <p:cNvPicPr>
            <a:picLocks noGrp="1" noChangeAspect="1" noChangeArrowheads="1"/>
          </p:cNvPicPr>
          <p:nvPr>
            <p:ph idx="1"/>
          </p:nvPr>
        </p:nvPicPr>
        <p:blipFill>
          <a:blip r:embed="rId2" cstate="print"/>
          <a:srcRect/>
          <a:stretch>
            <a:fillRect/>
          </a:stretch>
        </p:blipFill>
        <p:spPr bwMode="auto">
          <a:xfrm>
            <a:off x="4211960" y="1196752"/>
            <a:ext cx="4073525" cy="4262991"/>
          </a:xfrm>
          <a:prstGeom prst="rect">
            <a:avLst/>
          </a:prstGeom>
          <a:noFill/>
        </p:spPr>
      </p:pic>
    </p:spTree>
    <p:extLst>
      <p:ext uri="{BB962C8B-B14F-4D97-AF65-F5344CB8AC3E}">
        <p14:creationId xmlns:p14="http://schemas.microsoft.com/office/powerpoint/2010/main" xmlns="" val="3387266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2800" dirty="0" smtClean="0">
                <a:latin typeface="Bookman Old Style" panose="02050604050505020204" pitchFamily="18" charset="0"/>
              </a:rPr>
              <a:t>Τα πρώτα χρόνια</a:t>
            </a:r>
            <a:endParaRPr lang="el-GR" sz="2800" dirty="0">
              <a:latin typeface="Bookman Old Style" panose="02050604050505020204" pitchFamily="18" charset="0"/>
            </a:endParaRPr>
          </a:p>
        </p:txBody>
      </p:sp>
      <p:sp>
        <p:nvSpPr>
          <p:cNvPr id="3" name="Content Placeholder 2"/>
          <p:cNvSpPr>
            <a:spLocks noGrp="1"/>
          </p:cNvSpPr>
          <p:nvPr>
            <p:ph idx="1"/>
          </p:nvPr>
        </p:nvSpPr>
        <p:spPr>
          <a:xfrm>
            <a:off x="457200" y="1556792"/>
            <a:ext cx="4762872" cy="4569371"/>
          </a:xfrm>
        </p:spPr>
        <p:txBody>
          <a:bodyPr>
            <a:normAutofit fontScale="85000" lnSpcReduction="10000"/>
          </a:bodyPr>
          <a:lstStyle/>
          <a:p>
            <a:pPr marL="0" indent="0">
              <a:buNone/>
            </a:pPr>
            <a:r>
              <a:rPr lang="el-GR" dirty="0" smtClean="0"/>
              <a:t> Γεννήθηκε στο Καπέσοβο Ζαγορίου. Πήρε το επώνυμο Νούτσος από το μικρό όνομα του πατέρα του (Γιαννούτσος Καραμεσίνης). Ο Αλή πασάς, </a:t>
            </a:r>
            <a:r>
              <a:rPr lang="el-GR" dirty="0" smtClean="0"/>
              <a:t>τον </a:t>
            </a:r>
            <a:r>
              <a:rPr lang="el-GR" dirty="0" smtClean="0"/>
              <a:t>διόρισε, παρά το νεαρό της ηλικίας του, διοικητή της περιοχής του Ζαγορίου. Παράλληλα, επειδή τον θεωρούσε πολύ ικανό, τον χρησιμοποιούσε ως </a:t>
            </a:r>
            <a:r>
              <a:rPr lang="el-GR" dirty="0" smtClean="0"/>
              <a:t>μυστικο σύμβουλο </a:t>
            </a:r>
            <a:r>
              <a:rPr lang="el-GR" dirty="0" smtClean="0"/>
              <a:t>και διερμηνέα του. Το 1818 μυήθηκε στη Φιλική Εταιρεία, αλλά παρέμεινε για ένα διάστημα κοντά στον Αλή πασά. Όταν αυτός αποστάτησε, προσπάθησε να τον συμφιλιώσει με τους Σουλιώτες, και όταν νικήθηκε και εκτελέστηκε από τον Χουρσίτ,  έσπευσε στην επαναστατημένη Ελλάδα για να βοηθήσει στον ιερό αγώνα. </a:t>
            </a:r>
            <a:endParaRPr lang="el-GR" sz="2400" dirty="0">
              <a:latin typeface="Bookman Old Style" panose="02050604050505020204" pitchFamily="18" charset="0"/>
            </a:endParaRPr>
          </a:p>
        </p:txBody>
      </p:sp>
      <p:pic>
        <p:nvPicPr>
          <p:cNvPr id="10242" name="Picture 2" descr="Ο αρχιπροεστός από το Καπέσοβο"/>
          <p:cNvPicPr>
            <a:picLocks noChangeAspect="1" noChangeArrowheads="1"/>
          </p:cNvPicPr>
          <p:nvPr/>
        </p:nvPicPr>
        <p:blipFill>
          <a:blip r:embed="rId2" cstate="print"/>
          <a:srcRect/>
          <a:stretch>
            <a:fillRect/>
          </a:stretch>
        </p:blipFill>
        <p:spPr bwMode="auto">
          <a:xfrm>
            <a:off x="5220072" y="2852936"/>
            <a:ext cx="3457225" cy="1944216"/>
          </a:xfrm>
          <a:prstGeom prst="rect">
            <a:avLst/>
          </a:prstGeom>
          <a:noFill/>
        </p:spPr>
      </p:pic>
      <p:sp>
        <p:nvSpPr>
          <p:cNvPr id="5" name="Rectangle 4"/>
          <p:cNvSpPr/>
          <p:nvPr/>
        </p:nvSpPr>
        <p:spPr>
          <a:xfrm>
            <a:off x="5148064" y="5013176"/>
            <a:ext cx="3995936" cy="646331"/>
          </a:xfrm>
          <a:prstGeom prst="rect">
            <a:avLst/>
          </a:prstGeom>
        </p:spPr>
        <p:txBody>
          <a:bodyPr wrap="square">
            <a:spAutoFit/>
          </a:bodyPr>
          <a:lstStyle/>
          <a:p>
            <a:r>
              <a:rPr lang="el-GR" sz="1200" dirty="0" smtClean="0">
                <a:solidFill>
                  <a:schemeClr val="accent5">
                    <a:lumMod val="75000"/>
                  </a:schemeClr>
                </a:solidFill>
              </a:rPr>
              <a:t>Ο δρόμος δίπλα στα οθωμανικά λουτρά, απέναντι από το Σουφαρί Σεράι, φέρει το όνομα του Αλέξη Νούτσου, του Φιλικού από το Καπέσοβο.</a:t>
            </a:r>
            <a:endParaRPr lang="el-GR" sz="1200" dirty="0">
              <a:solidFill>
                <a:schemeClr val="accent5">
                  <a:lumMod val="75000"/>
                </a:schemeClr>
              </a:solidFill>
            </a:endParaRPr>
          </a:p>
        </p:txBody>
      </p:sp>
    </p:spTree>
    <p:extLst>
      <p:ext uri="{BB962C8B-B14F-4D97-AF65-F5344CB8AC3E}">
        <p14:creationId xmlns:p14="http://schemas.microsoft.com/office/powerpoint/2010/main" xmlns="" val="84942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5040560" cy="4896544"/>
          </a:xfrm>
        </p:spPr>
        <p:txBody>
          <a:bodyPr>
            <a:noAutofit/>
          </a:bodyPr>
          <a:lstStyle/>
          <a:p>
            <a:r>
              <a:rPr lang="el-GR" sz="1800" dirty="0" smtClean="0"/>
              <a:t>Εξαιτίας των ικανοτήτων που διέθετε, γρήγορα απέκτησε υψηλούς τίτλους και αξιώματα. Ανήσυχος ο Κωλέττης, που είχε τότε την πολιτική εξουσία στη Δυτική Ελλάδα, θέλησε να τον εξοντώσει και το κατόρθωσε με το εξής τέχνασμα: Τον διόρισε διοικητή της Ανατολικής Ελλάδας και τον διέταξε να αντικαταστήσει τον μέχρι τότε διοικητή  Οδυσσέα Ανδρούτσο. Μαζί του  έστειλε και τον Χρίστο Παλάσκα, για να αναλάβει τη στρατιωτική διοίκηση της ίδιας περιοχής. Πήγαν αυτοί, με το διορισμό στο χέρι, ελπίζοντας ότι δεν θα συναντούσαν δυσκολίες. Ο Οδυσσέας τους δέχτηκε φιλικά και συζήτησε για λίγο μαζί τους. Στη συνέχεια, συγκέντρωσε τους άνδρες του και, αφού τους ανακοίνωσε ότι η κυβέρνηση τους έστειλε, για να τους παραδώσει  την αρχηγία, ζήτησε από τους ίδιους (τους άνδρες του) να αποφασίσουν ποιον ήθελαν για αρχηγό.</a:t>
            </a:r>
            <a:r>
              <a:rPr lang="el-GR" sz="1800" dirty="0" smtClean="0">
                <a:latin typeface="Bookman Old Style" panose="02050604050505020204" pitchFamily="18" charset="0"/>
              </a:rPr>
              <a:t>.</a:t>
            </a:r>
            <a:r>
              <a:rPr lang="el-GR" sz="1800" dirty="0" smtClean="0"/>
              <a:t> </a:t>
            </a:r>
            <a:endParaRPr lang="el-GR" sz="1800" dirty="0">
              <a:latin typeface="Bookman Old Style" panose="02050604050505020204" pitchFamily="18" charset="0"/>
            </a:endParaRPr>
          </a:p>
        </p:txBody>
      </p:sp>
      <p:sp>
        <p:nvSpPr>
          <p:cNvPr id="7" name="Content Placeholder 6"/>
          <p:cNvSpPr>
            <a:spLocks noGrp="1"/>
          </p:cNvSpPr>
          <p:nvPr>
            <p:ph idx="1"/>
          </p:nvPr>
        </p:nvSpPr>
        <p:spPr>
          <a:xfrm>
            <a:off x="457200" y="260648"/>
            <a:ext cx="5482952" cy="5865515"/>
          </a:xfrm>
        </p:spPr>
        <p:txBody>
          <a:bodyPr/>
          <a:lstStyle/>
          <a:p>
            <a:pPr>
              <a:buNone/>
            </a:pPr>
            <a:r>
              <a:rPr lang="el-GR" dirty="0" smtClean="0"/>
              <a:t>   </a:t>
            </a:r>
            <a:r>
              <a:rPr lang="el-GR" sz="2800" dirty="0" smtClean="0"/>
              <a:t>Η δράση του</a:t>
            </a:r>
            <a:endParaRPr lang="el-GR" sz="2800" dirty="0"/>
          </a:p>
        </p:txBody>
      </p:sp>
      <p:pic>
        <p:nvPicPr>
          <p:cNvPr id="9218" name="Picture 2" descr="Αλέξης Νούτσος Ο Μεγάλος Ηπειρώτης | Palaiobibliopolio.gr"/>
          <p:cNvPicPr>
            <a:picLocks noChangeAspect="1" noChangeArrowheads="1"/>
          </p:cNvPicPr>
          <p:nvPr/>
        </p:nvPicPr>
        <p:blipFill>
          <a:blip r:embed="rId2" cstate="print"/>
          <a:srcRect/>
          <a:stretch>
            <a:fillRect/>
          </a:stretch>
        </p:blipFill>
        <p:spPr bwMode="auto">
          <a:xfrm>
            <a:off x="5999160" y="1340769"/>
            <a:ext cx="2798492" cy="4104456"/>
          </a:xfrm>
          <a:prstGeom prst="rect">
            <a:avLst/>
          </a:prstGeom>
          <a:noFill/>
        </p:spPr>
      </p:pic>
    </p:spTree>
    <p:extLst>
      <p:ext uri="{BB962C8B-B14F-4D97-AF65-F5344CB8AC3E}">
        <p14:creationId xmlns:p14="http://schemas.microsoft.com/office/powerpoint/2010/main" xmlns="" val="420546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74" y="332656"/>
            <a:ext cx="8229600" cy="864096"/>
          </a:xfrm>
        </p:spPr>
        <p:txBody>
          <a:bodyPr>
            <a:normAutofit/>
          </a:bodyPr>
          <a:lstStyle/>
          <a:p>
            <a:pPr algn="l"/>
            <a:r>
              <a:rPr lang="el-GR" sz="2800" dirty="0" smtClean="0">
                <a:latin typeface="Bookman Old Style" panose="02050604050505020204" pitchFamily="18" charset="0"/>
              </a:rPr>
              <a:t>Το τέλος</a:t>
            </a:r>
            <a:endParaRPr lang="el-GR" sz="2800" dirty="0">
              <a:latin typeface="Bookman Old Style" panose="02050604050505020204" pitchFamily="18" charset="0"/>
            </a:endParaRPr>
          </a:p>
        </p:txBody>
      </p:sp>
      <p:sp>
        <p:nvSpPr>
          <p:cNvPr id="3" name="Content Placeholder 2"/>
          <p:cNvSpPr>
            <a:spLocks noGrp="1"/>
          </p:cNvSpPr>
          <p:nvPr>
            <p:ph idx="1"/>
          </p:nvPr>
        </p:nvSpPr>
        <p:spPr>
          <a:xfrm>
            <a:off x="467544" y="1196752"/>
            <a:ext cx="5904656" cy="4824536"/>
          </a:xfrm>
        </p:spPr>
        <p:txBody>
          <a:bodyPr>
            <a:normAutofit/>
          </a:bodyPr>
          <a:lstStyle/>
          <a:p>
            <a:pPr marL="0" indent="0">
              <a:buNone/>
            </a:pPr>
            <a:r>
              <a:rPr lang="el-GR" dirty="0" smtClean="0"/>
              <a:t>Τα </a:t>
            </a:r>
            <a:r>
              <a:rPr lang="el-GR" dirty="0" smtClean="0"/>
              <a:t>παλικάρια του, με μια φωνή,  πρόσταξαν τους δύο ξένους να φύγουν αμέσως και, καθώς έφευγαν, τους πυροβόλησαν και τους σκότωσαν. Ο Κωλέττης, όταν πληροφορήθηκε το διπλό φονικό, ταραγμένος δήθεν, επικήρυξε τον Οδυσσέα για 5.000 γρόσια. Με τον τρόπο αυτό ο πονηρός πολιτικός απαλλάχτηκε από δύο επικίνδυνους διεκδικητές της εξουσίας, και, παράλληλα, αμαύρωσε το όνομα του μεγάλου εχθρού του Οδυσσέα. Λίγα χρόνια  αργότερα θα στηθεί νέα πλεκτάνη και για τη δική του </a:t>
            </a:r>
            <a:r>
              <a:rPr lang="el-GR" dirty="0" smtClean="0"/>
              <a:t>εξόντωση.</a:t>
            </a:r>
            <a:endParaRPr lang="el-GR" sz="2400" dirty="0">
              <a:latin typeface="Bookman Old Style" panose="02050604050505020204" pitchFamily="18" charset="0"/>
            </a:endParaRPr>
          </a:p>
        </p:txBody>
      </p:sp>
    </p:spTree>
    <p:extLst>
      <p:ext uri="{BB962C8B-B14F-4D97-AF65-F5344CB8AC3E}">
        <p14:creationId xmlns:p14="http://schemas.microsoft.com/office/powerpoint/2010/main" xmlns="" val="361594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418058"/>
          </a:xfrm>
        </p:spPr>
        <p:txBody>
          <a:bodyPr>
            <a:normAutofit fontScale="90000"/>
          </a:bodyPr>
          <a:lstStyle/>
          <a:p>
            <a:endParaRPr lang="el-GR" dirty="0"/>
          </a:p>
        </p:txBody>
      </p:sp>
      <p:pic>
        <p:nvPicPr>
          <p:cNvPr id="10" name="Content Placeholder 9" descr="ΔΟΛΟΦ ΑΛ ΝΟΥΤΣΟΥ.jpg"/>
          <p:cNvPicPr>
            <a:picLocks noGrp="1" noChangeAspect="1"/>
          </p:cNvPicPr>
          <p:nvPr>
            <p:ph idx="1"/>
          </p:nvPr>
        </p:nvPicPr>
        <p:blipFill>
          <a:blip r:embed="rId2" cstate="print"/>
          <a:stretch>
            <a:fillRect/>
          </a:stretch>
        </p:blipFill>
        <p:spPr>
          <a:xfrm>
            <a:off x="179511" y="260648"/>
            <a:ext cx="8774141" cy="6048672"/>
          </a:xfrm>
        </p:spPr>
      </p:pic>
    </p:spTree>
    <p:extLst>
      <p:ext uri="{BB962C8B-B14F-4D97-AF65-F5344CB8AC3E}">
        <p14:creationId xmlns:p14="http://schemas.microsoft.com/office/powerpoint/2010/main" xmlns="" val="282528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2670"/>
            <a:ext cx="7571184" cy="202034"/>
          </a:xfrm>
        </p:spPr>
        <p:txBody>
          <a:bodyPr>
            <a:normAutofit fontScale="90000"/>
          </a:bodyPr>
          <a:lstStyle/>
          <a:p>
            <a:endParaRPr lang="el-GR" dirty="0"/>
          </a:p>
        </p:txBody>
      </p:sp>
      <p:sp>
        <p:nvSpPr>
          <p:cNvPr id="3" name="Content Placeholder 2"/>
          <p:cNvSpPr>
            <a:spLocks noGrp="1"/>
          </p:cNvSpPr>
          <p:nvPr>
            <p:ph idx="1"/>
          </p:nvPr>
        </p:nvSpPr>
        <p:spPr>
          <a:xfrm>
            <a:off x="611560" y="374020"/>
            <a:ext cx="3744416" cy="5721499"/>
          </a:xfrm>
        </p:spPr>
        <p:txBody>
          <a:bodyPr>
            <a:normAutofit/>
          </a:bodyPr>
          <a:lstStyle/>
          <a:p>
            <a:pPr marL="0" indent="0">
              <a:buNone/>
            </a:pPr>
            <a:endParaRPr lang="el-GR" sz="4000" dirty="0" smtClean="0">
              <a:latin typeface="Bookman Old Style" panose="02050604050505020204" pitchFamily="18" charset="0"/>
            </a:endParaRPr>
          </a:p>
          <a:p>
            <a:pPr marL="0" indent="0" algn="ctr">
              <a:buNone/>
            </a:pPr>
            <a:endParaRPr lang="el-GR" sz="4000" dirty="0" smtClean="0">
              <a:latin typeface="Bookman Old Style" panose="02050604050505020204" pitchFamily="18" charset="0"/>
            </a:endParaRPr>
          </a:p>
          <a:p>
            <a:pPr marL="0" indent="0" algn="ctr">
              <a:buNone/>
            </a:pPr>
            <a:r>
              <a:rPr lang="el-GR" sz="4000" b="1" i="1" dirty="0" smtClean="0"/>
              <a:t>Εμμανουήλ Παπάς</a:t>
            </a:r>
            <a:r>
              <a:rPr lang="el-GR" sz="4000" b="1" dirty="0" smtClean="0"/>
              <a:t>   </a:t>
            </a:r>
            <a:endParaRPr lang="el-GR" sz="4000" b="1" dirty="0" smtClean="0"/>
          </a:p>
          <a:p>
            <a:pPr marL="0" indent="0" algn="ctr">
              <a:buNone/>
            </a:pPr>
            <a:r>
              <a:rPr lang="el-GR" sz="4000" b="1" dirty="0" smtClean="0"/>
              <a:t> </a:t>
            </a:r>
            <a:r>
              <a:rPr lang="el-GR" sz="4000" b="1" dirty="0" smtClean="0"/>
              <a:t>(1772- 1821) </a:t>
            </a:r>
            <a:endParaRPr lang="el-GR" sz="4000" dirty="0">
              <a:latin typeface="Bookman Old Style" panose="02050604050505020204" pitchFamily="18" charset="0"/>
            </a:endParaRPr>
          </a:p>
        </p:txBody>
      </p:sp>
      <p:pic>
        <p:nvPicPr>
          <p:cNvPr id="6146" name="Picture 2" descr="Εμμανουήλ Παπάς - Βικιπαίδεια"/>
          <p:cNvPicPr>
            <a:picLocks noChangeAspect="1" noChangeArrowheads="1"/>
          </p:cNvPicPr>
          <p:nvPr/>
        </p:nvPicPr>
        <p:blipFill>
          <a:blip r:embed="rId2" cstate="print"/>
          <a:srcRect/>
          <a:stretch>
            <a:fillRect/>
          </a:stretch>
        </p:blipFill>
        <p:spPr bwMode="auto">
          <a:xfrm>
            <a:off x="4427984" y="764704"/>
            <a:ext cx="3528392" cy="4950282"/>
          </a:xfrm>
          <a:prstGeom prst="rect">
            <a:avLst/>
          </a:prstGeom>
          <a:noFill/>
        </p:spPr>
      </p:pic>
      <p:sp>
        <p:nvSpPr>
          <p:cNvPr id="6147" name="Rectangle 3"/>
          <p:cNvSpPr>
            <a:spLocks noChangeArrowheads="1"/>
          </p:cNvSpPr>
          <p:nvPr/>
        </p:nvSpPr>
        <p:spPr bwMode="auto">
          <a:xfrm>
            <a:off x="251520" y="4144724"/>
            <a:ext cx="4067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Θυσίασε οικογένεια  και πλούτη για τη Μακεδονία. </a:t>
            </a:r>
            <a:endParaRPr kumimoji="0" lang="el-GR" sz="1600" b="0" i="1"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197602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80926"/>
          </a:xfrm>
        </p:spPr>
        <p:txBody>
          <a:bodyPr>
            <a:normAutofit/>
          </a:bodyPr>
          <a:lstStyle/>
          <a:p>
            <a:pPr algn="l"/>
            <a:r>
              <a:rPr lang="el-GR" sz="2800" dirty="0" smtClean="0"/>
              <a:t>Τα πρώτα χρόνια</a:t>
            </a:r>
            <a:endParaRPr lang="el-GR" sz="2800" dirty="0"/>
          </a:p>
        </p:txBody>
      </p:sp>
      <p:sp>
        <p:nvSpPr>
          <p:cNvPr id="3" name="Content Placeholder 2"/>
          <p:cNvSpPr>
            <a:spLocks noGrp="1"/>
          </p:cNvSpPr>
          <p:nvPr>
            <p:ph idx="1"/>
          </p:nvPr>
        </p:nvSpPr>
        <p:spPr>
          <a:xfrm>
            <a:off x="395536" y="1124744"/>
            <a:ext cx="5482952" cy="4781128"/>
          </a:xfrm>
        </p:spPr>
        <p:txBody>
          <a:bodyPr>
            <a:normAutofit fontScale="85000" lnSpcReduction="20000"/>
          </a:bodyPr>
          <a:lstStyle/>
          <a:p>
            <a:pPr marL="0" indent="0">
              <a:buNone/>
            </a:pPr>
            <a:r>
              <a:rPr lang="el-GR" dirty="0" smtClean="0"/>
              <a:t>Γεννήθηκε στις Σέρρες και πλούτισε ως έμπορος. </a:t>
            </a:r>
            <a:r>
              <a:rPr lang="el-GR" dirty="0" smtClean="0"/>
              <a:t>Είχε </a:t>
            </a:r>
            <a:r>
              <a:rPr lang="el-GR" dirty="0" smtClean="0"/>
              <a:t>τόσο μεγάλη περιουσία που συχνά δάνειζε χρήματα σε </a:t>
            </a:r>
            <a:r>
              <a:rPr lang="el-GR" dirty="0" smtClean="0"/>
              <a:t>Τούρκους </a:t>
            </a:r>
            <a:r>
              <a:rPr lang="el-GR" dirty="0" smtClean="0"/>
              <a:t>αξιωματούχους. </a:t>
            </a:r>
            <a:r>
              <a:rPr lang="el-GR" dirty="0" smtClean="0"/>
              <a:t>Ακόμα και τον διοικητή των Σερρών Ισμαήλ μπέη είχε δανείσει, εξασφαλίζοντας ανάλογα προνόμια για τους χριστιανούς της περιοχής. Το </a:t>
            </a:r>
            <a:r>
              <a:rPr lang="el-GR" dirty="0" smtClean="0"/>
              <a:t>1817 πέθανε ο Ισμαήλ και τον διαδέχτηκε στη διοίκηση ο γιος του Γιουσούφ μπέης. Αυτός επειδή ήταν σπάταλος και άσωτος, δανείστηκε από τον Παπά ένα εκατομμύριο γρόσια και, στη συνέχεια, αρνιόταν να τα εξοφλήσει.  Επειδή ο Παπάς επέμενε να του επιστρέψει ένα τουλάχιστον μέρος του χρέους, τον απειλούσε ότι θα τον σκότωνε. Αγανακτισμένος ο έμπορος και αψηφώντας τον κίνδυνο, πήγε στην Πόλη και, χρησιμοποιώντας τις γνωριμίες που είχε, δικαιώθηκε. Δεν επέστρεψε όμως στις Σέρρες από φόβο, αλλά έμεινε στην πρωτεύουσα και δούλεψε ως τραπεζίτης.</a:t>
            </a:r>
            <a:endParaRPr lang="el-GR" sz="2400" dirty="0">
              <a:latin typeface="Bookman Old Style" panose="02050604050505020204" pitchFamily="18" charset="0"/>
            </a:endParaRPr>
          </a:p>
        </p:txBody>
      </p:sp>
      <p:pic>
        <p:nvPicPr>
          <p:cNvPr id="5122" name="Picture 2" descr="https://upload.wikimedia.org/wikipedia/commons/thumb/4/4b/Emmanouil_Papas-Serres%2C_Greece.JPG/800px-Emmanouil_Papas-Serres%2C_Greece.JPG"/>
          <p:cNvPicPr>
            <a:picLocks noChangeAspect="1" noChangeArrowheads="1"/>
          </p:cNvPicPr>
          <p:nvPr/>
        </p:nvPicPr>
        <p:blipFill>
          <a:blip r:embed="rId2" cstate="print"/>
          <a:srcRect/>
          <a:stretch>
            <a:fillRect/>
          </a:stretch>
        </p:blipFill>
        <p:spPr bwMode="auto">
          <a:xfrm>
            <a:off x="6012160" y="1196752"/>
            <a:ext cx="2663554" cy="3552515"/>
          </a:xfrm>
          <a:prstGeom prst="rect">
            <a:avLst/>
          </a:prstGeom>
          <a:noFill/>
        </p:spPr>
      </p:pic>
      <p:sp>
        <p:nvSpPr>
          <p:cNvPr id="5" name="Rectangle 4"/>
          <p:cNvSpPr/>
          <p:nvPr/>
        </p:nvSpPr>
        <p:spPr>
          <a:xfrm>
            <a:off x="5868144" y="4941168"/>
            <a:ext cx="3131840" cy="461665"/>
          </a:xfrm>
          <a:prstGeom prst="rect">
            <a:avLst/>
          </a:prstGeom>
        </p:spPr>
        <p:txBody>
          <a:bodyPr wrap="square">
            <a:spAutoFit/>
          </a:bodyPr>
          <a:lstStyle/>
          <a:p>
            <a:r>
              <a:rPr lang="el-GR" sz="1200" b="1" i="1" dirty="0" smtClean="0">
                <a:solidFill>
                  <a:schemeClr val="accent5">
                    <a:lumMod val="75000"/>
                  </a:schemeClr>
                </a:solidFill>
              </a:rPr>
              <a:t>Άγαλμα του Εμμανουήλ Παπά, στην πλατεία Ελευθερίας, στις </a:t>
            </a:r>
            <a:r>
              <a:rPr lang="el-GR" sz="1200" b="1" i="1" dirty="0" smtClean="0">
                <a:solidFill>
                  <a:schemeClr val="accent5">
                    <a:lumMod val="75000"/>
                  </a:schemeClr>
                </a:solidFill>
              </a:rPr>
              <a:t>Σέρρες.</a:t>
            </a:r>
            <a:endParaRPr lang="el-GR" sz="1200" b="1" i="1" dirty="0">
              <a:solidFill>
                <a:schemeClr val="accent5">
                  <a:lumMod val="75000"/>
                </a:schemeClr>
              </a:solidFill>
            </a:endParaRPr>
          </a:p>
        </p:txBody>
      </p:sp>
    </p:spTree>
    <p:extLst>
      <p:ext uri="{BB962C8B-B14F-4D97-AF65-F5344CB8AC3E}">
        <p14:creationId xmlns:p14="http://schemas.microsoft.com/office/powerpoint/2010/main" xmlns="" val="344802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287016"/>
          </a:xfrm>
        </p:spPr>
        <p:txBody>
          <a:bodyPr>
            <a:normAutofit/>
          </a:bodyPr>
          <a:lstStyle/>
          <a:p>
            <a:pPr algn="just"/>
            <a:r>
              <a:rPr lang="el-GR" sz="2000" i="1" dirty="0" smtClean="0">
                <a:solidFill>
                  <a:schemeClr val="accent2">
                    <a:lumMod val="20000"/>
                    <a:lumOff val="80000"/>
                  </a:schemeClr>
                </a:solidFill>
                <a:latin typeface="Bookman Old Style" panose="02050604050505020204" pitchFamily="18" charset="0"/>
              </a:rPr>
              <a:t>.</a:t>
            </a:r>
            <a:endParaRPr lang="el-GR" sz="2000" i="1" dirty="0">
              <a:solidFill>
                <a:schemeClr val="accent2">
                  <a:lumMod val="20000"/>
                  <a:lumOff val="80000"/>
                </a:schemeClr>
              </a:solidFill>
              <a:latin typeface="Bookman Old Style" panose="02050604050505020204" pitchFamily="18" charset="0"/>
            </a:endParaRPr>
          </a:p>
        </p:txBody>
      </p:sp>
      <p:sp>
        <p:nvSpPr>
          <p:cNvPr id="4" name="Content Placeholder 3"/>
          <p:cNvSpPr>
            <a:spLocks noGrp="1"/>
          </p:cNvSpPr>
          <p:nvPr>
            <p:ph idx="1"/>
          </p:nvPr>
        </p:nvSpPr>
        <p:spPr>
          <a:xfrm>
            <a:off x="467544" y="188640"/>
            <a:ext cx="8219256" cy="3168352"/>
          </a:xfrm>
        </p:spPr>
        <p:txBody>
          <a:bodyPr>
            <a:normAutofit fontScale="55000" lnSpcReduction="20000"/>
          </a:bodyPr>
          <a:lstStyle/>
          <a:p>
            <a:pPr>
              <a:buNone/>
            </a:pPr>
            <a:r>
              <a:rPr lang="el-GR" dirty="0" smtClean="0"/>
              <a:t>     </a:t>
            </a:r>
          </a:p>
          <a:p>
            <a:pPr>
              <a:buNone/>
            </a:pPr>
            <a:r>
              <a:rPr lang="el-GR" sz="5100" dirty="0" smtClean="0"/>
              <a:t>Η δράση του</a:t>
            </a:r>
            <a:endParaRPr lang="el-GR" sz="5100" dirty="0" smtClean="0"/>
          </a:p>
          <a:p>
            <a:pPr>
              <a:buNone/>
            </a:pPr>
            <a:endParaRPr lang="el-GR" dirty="0" smtClean="0"/>
          </a:p>
          <a:p>
            <a:pPr>
              <a:buNone/>
            </a:pPr>
            <a:r>
              <a:rPr lang="el-GR" dirty="0" smtClean="0"/>
              <a:t>      </a:t>
            </a:r>
            <a:r>
              <a:rPr lang="el-GR" sz="2900" dirty="0" smtClean="0"/>
              <a:t>Δυο </a:t>
            </a:r>
            <a:r>
              <a:rPr lang="el-GR" sz="2900" dirty="0" smtClean="0"/>
              <a:t>χρόνια μετά μυήθηκε στη Φιλική Εταιρεία και πρόσφερε στο ταμείο της τα χρήματα που </a:t>
            </a:r>
            <a:r>
              <a:rPr lang="el-GR" sz="2900" dirty="0" smtClean="0"/>
              <a:t>είχε κατορθώσει </a:t>
            </a:r>
            <a:r>
              <a:rPr lang="el-GR" sz="2900" dirty="0" smtClean="0"/>
              <a:t>να αποσπάσει από τον Γιουσούφ. </a:t>
            </a:r>
            <a:r>
              <a:rPr lang="el-GR" sz="2900" dirty="0" smtClean="0"/>
              <a:t>Όταν </a:t>
            </a:r>
            <a:r>
              <a:rPr lang="el-GR" sz="2900" dirty="0" smtClean="0"/>
              <a:t>ο Αλέξανδρος Υψηλάντης κήρυξε την επανάσταση στις Ηγεμονίες, ναύλωσε το πλοίο του καπετάν Βισβίζη, το γέμισε όπλα και πολεμοφόδια </a:t>
            </a:r>
            <a:r>
              <a:rPr lang="el-GR" sz="2900" dirty="0" smtClean="0"/>
              <a:t>και έπλευσε στο </a:t>
            </a:r>
            <a:r>
              <a:rPr lang="el-GR" sz="2900" dirty="0" smtClean="0"/>
              <a:t>Άγιο Όρος, προκειμένου να ξεσηκώσει τους καλόγερους των μονών. </a:t>
            </a:r>
            <a:r>
              <a:rPr lang="el-GR" sz="2900" dirty="0" smtClean="0"/>
              <a:t>Έχοντας </a:t>
            </a:r>
            <a:r>
              <a:rPr lang="el-GR" sz="2900" dirty="0" smtClean="0"/>
              <a:t>ως επαναστατικό κέντρο τη μονή του Εσφιγμένου, της οποίας ο ηγούμενος, Ευθύμιος, ήταν Φιλικός,  άρχισε τις προετοιμασίες. Το Μάιο που επαναστάτησε ο Πολύγυρος, κάλεσε γενική συνέλευση των ηγουμένων και κήρυξε  επίσημα την επανάσταση στην περιοχή. Αναγνωρίστηκε από όλους, εξαιτίας του κύρους του, </a:t>
            </a:r>
            <a:r>
              <a:rPr lang="el-GR" sz="2900" i="1" dirty="0" smtClean="0"/>
              <a:t>«αρχηγός και προστάτης της Μακεδονίας».</a:t>
            </a:r>
            <a:r>
              <a:rPr lang="el-GR" sz="2900" dirty="0" smtClean="0"/>
              <a:t> Σχημάτισε αμέσως δύο στρατιωτικά σώματα. Την αρχηγία του πρώτου,  που το αποτελούσαν κυρίως καλόγεροι ανέλαβε ο ίδιος</a:t>
            </a:r>
            <a:r>
              <a:rPr lang="el-GR" sz="2900" dirty="0" smtClean="0"/>
              <a:t>.</a:t>
            </a:r>
            <a:endParaRPr lang="el-GR" sz="2900" dirty="0"/>
          </a:p>
        </p:txBody>
      </p:sp>
      <p:pic>
        <p:nvPicPr>
          <p:cNvPr id="4098" name="Picture 2" descr="https://upload.wikimedia.org/wikipedia/commons/f/f5/Letter_from_Alexandros_Ipsilantis_to_Emmanouil_Papas.jpg"/>
          <p:cNvPicPr>
            <a:picLocks noChangeAspect="1" noChangeArrowheads="1"/>
          </p:cNvPicPr>
          <p:nvPr/>
        </p:nvPicPr>
        <p:blipFill>
          <a:blip r:embed="rId2" cstate="print"/>
          <a:srcRect/>
          <a:stretch>
            <a:fillRect/>
          </a:stretch>
        </p:blipFill>
        <p:spPr bwMode="auto">
          <a:xfrm>
            <a:off x="1187624" y="3284984"/>
            <a:ext cx="4536504" cy="2921509"/>
          </a:xfrm>
          <a:prstGeom prst="rect">
            <a:avLst/>
          </a:prstGeom>
          <a:noFill/>
        </p:spPr>
      </p:pic>
      <p:sp>
        <p:nvSpPr>
          <p:cNvPr id="6" name="Rectangle 5"/>
          <p:cNvSpPr/>
          <p:nvPr/>
        </p:nvSpPr>
        <p:spPr>
          <a:xfrm>
            <a:off x="6012160" y="5445224"/>
            <a:ext cx="2699792" cy="830997"/>
          </a:xfrm>
          <a:prstGeom prst="rect">
            <a:avLst/>
          </a:prstGeom>
        </p:spPr>
        <p:txBody>
          <a:bodyPr wrap="square">
            <a:spAutoFit/>
          </a:bodyPr>
          <a:lstStyle/>
          <a:p>
            <a:r>
              <a:rPr lang="el-GR" sz="1200" b="1" i="1" dirty="0" smtClean="0">
                <a:solidFill>
                  <a:schemeClr val="accent5">
                    <a:lumMod val="75000"/>
                  </a:schemeClr>
                </a:solidFill>
              </a:rPr>
              <a:t>Επιστολή του Αλέξανδρου Υψηλάντη προς τον Εμμανουήλ Παπά, όπου εξαίρει τον πατριωτισμό του Σερραίου αγωνιστή.</a:t>
            </a:r>
            <a:endParaRPr lang="el-GR" sz="1200" b="1" i="1" dirty="0">
              <a:solidFill>
                <a:schemeClr val="accent5">
                  <a:lumMod val="75000"/>
                </a:schemeClr>
              </a:solidFill>
            </a:endParaRPr>
          </a:p>
        </p:txBody>
      </p:sp>
    </p:spTree>
    <p:extLst>
      <p:ext uri="{BB962C8B-B14F-4D97-AF65-F5344CB8AC3E}">
        <p14:creationId xmlns:p14="http://schemas.microsoft.com/office/powerpoint/2010/main" xmlns="" val="2628492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340</TotalTime>
  <Words>1003</Words>
  <Application>Microsoft Office PowerPoint</Application>
  <PresentationFormat>On-screen Show (4:3)</PresentationFormat>
  <Paragraphs>29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Αλέξιος Νούτσος (Καραμεσίνης)                    &amp; Εμμανουήλ Παπάς    </vt:lpstr>
      <vt:lpstr>Αλέξιος Νούτσος (Καραμεσίνης)  1769 – 1822 Χάθηκε, γιατί έπεσε στην παγίδα που του έστησε ο Κωλέττης.  </vt:lpstr>
      <vt:lpstr>Τα πρώτα χρόνια</vt:lpstr>
      <vt:lpstr>Εξαιτίας των ικανοτήτων που διέθετε, γρήγορα απέκτησε υψηλούς τίτλους και αξιώματα. Ανήσυχος ο Κωλέττης, που είχε τότε την πολιτική εξουσία στη Δυτική Ελλάδα, θέλησε να τον εξοντώσει και το κατόρθωσε με το εξής τέχνασμα: Τον διόρισε διοικητή της Ανατολικής Ελλάδας και τον διέταξε να αντικαταστήσει τον μέχρι τότε διοικητή  Οδυσσέα Ανδρούτσο. Μαζί του  έστειλε και τον Χρίστο Παλάσκα, για να αναλάβει τη στρατιωτική διοίκηση της ίδιας περιοχής. Πήγαν αυτοί, με το διορισμό στο χέρι, ελπίζοντας ότι δεν θα συναντούσαν δυσκολίες. Ο Οδυσσέας τους δέχτηκε φιλικά και συζήτησε για λίγο μαζί τους. Στη συνέχεια, συγκέντρωσε τους άνδρες του και, αφού τους ανακοίνωσε ότι η κυβέρνηση τους έστειλε, για να τους παραδώσει  την αρχηγία, ζήτησε από τους ίδιους (τους άνδρες του) να αποφασίσουν ποιον ήθελαν για αρχηγό.. </vt:lpstr>
      <vt:lpstr>Το τέλος</vt:lpstr>
      <vt:lpstr>Slide 6</vt:lpstr>
      <vt:lpstr>Slide 7</vt:lpstr>
      <vt:lpstr>Τα πρώτα χρόνια</vt:lpstr>
      <vt:lpstr>.</vt:lpstr>
      <vt:lpstr>Slide 10</vt:lpstr>
      <vt:lpstr>Το τέλος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Χρήστος Αναγνωσταράς &amp; Ιωσάφ Ξωπατέρας</dc:title>
  <dc:creator>Δήμητρα</dc:creator>
  <cp:lastModifiedBy>Δημήτρης</cp:lastModifiedBy>
  <cp:revision>21</cp:revision>
  <dcterms:created xsi:type="dcterms:W3CDTF">2021-04-19T07:27:40Z</dcterms:created>
  <dcterms:modified xsi:type="dcterms:W3CDTF">2021-05-16T18:42:18Z</dcterms:modified>
</cp:coreProperties>
</file>