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308" r:id="rId4"/>
    <p:sldId id="307" r:id="rId5"/>
    <p:sldId id="306" r:id="rId6"/>
    <p:sldId id="305" r:id="rId7"/>
    <p:sldId id="304" r:id="rId8"/>
    <p:sldId id="283" r:id="rId9"/>
    <p:sldId id="286" r:id="rId10"/>
    <p:sldId id="285" r:id="rId11"/>
    <p:sldId id="284" r:id="rId12"/>
    <p:sldId id="289" r:id="rId13"/>
    <p:sldId id="290" r:id="rId14"/>
    <p:sldId id="288" r:id="rId15"/>
    <p:sldId id="291" r:id="rId16"/>
    <p:sldId id="299" r:id="rId17"/>
    <p:sldId id="300" r:id="rId18"/>
    <p:sldId id="287" r:id="rId19"/>
    <p:sldId id="292" r:id="rId20"/>
    <p:sldId id="301" r:id="rId21"/>
    <p:sldId id="302" r:id="rId2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4718" autoAdjust="0"/>
  </p:normalViewPr>
  <p:slideViewPr>
    <p:cSldViewPr>
      <p:cViewPr varScale="1">
        <p:scale>
          <a:sx n="83" d="100"/>
          <a:sy n="83" d="100"/>
        </p:scale>
        <p:origin x="-1426" y="-77"/>
      </p:cViewPr>
      <p:guideLst>
        <p:guide orient="horz" pos="2160"/>
        <p:guide pos="2880"/>
      </p:guideLst>
    </p:cSldViewPr>
  </p:slideViewPr>
  <p:outlineViewPr>
    <p:cViewPr>
      <p:scale>
        <a:sx n="33" d="100"/>
        <a:sy n="33" d="100"/>
      </p:scale>
      <p:origin x="48" y="2874"/>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Κάντε κλικ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Κάντε κλικ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Κάντε κλικ για να επεξεργαστείτε τα στυλ κειμένου του υποδείγματος</a:t>
            </a:r>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10/12/2020</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10/12/2020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Κάντε κλικ για να επεξεργαστείτε τα στυλ κειμένου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10/12/2020</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Κάντε κλικ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2342CEA3-3058-4D43-AE35-B3DA76CB4003}" type="datetimeFigureOut">
              <a:rPr lang="el-GR" smtClean="0"/>
              <a:pPr/>
              <a:t>10/12/2020</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10/12/2020</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10/12/2020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Κάντε κλικ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Κάντε κλικ για να επεξεργαστείτε τα στυλ κειμένου του υποδείγματος</a:t>
            </a:r>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10/12/2020</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50000"/>
            <a:lumOff val="50000"/>
          </a:schemeClr>
        </a:solid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Κάντε κλικ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Κάντε κλικ για να επεξεργαστείτε τα στυλ κειμένου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42CEA3-3058-4D43-AE35-B3DA76CB4003}" type="datetimeFigureOut">
              <a:rPr lang="el-GR" smtClean="0"/>
              <a:pPr/>
              <a:t>10/12/2020</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571472" y="1052737"/>
            <a:ext cx="7886728" cy="2592287"/>
          </a:xfrm>
        </p:spPr>
        <p:txBody>
          <a:bodyPr>
            <a:normAutofit/>
          </a:bodyPr>
          <a:lstStyle/>
          <a:p>
            <a:r>
              <a:rPr lang="el-GR" sz="6000" b="1" dirty="0" smtClean="0">
                <a:solidFill>
                  <a:schemeClr val="tx2">
                    <a:lumMod val="40000"/>
                    <a:lumOff val="60000"/>
                  </a:schemeClr>
                </a:solidFill>
              </a:rPr>
              <a:t>ΠΟΛΙΤΙΚΗ ΠΑΙΔΕΙΑ</a:t>
            </a:r>
            <a:endParaRPr lang="el-GR" sz="6000" b="1" dirty="0">
              <a:solidFill>
                <a:schemeClr val="tx2">
                  <a:lumMod val="40000"/>
                  <a:lumOff val="60000"/>
                </a:schemeClr>
              </a:solidFill>
            </a:endParaRPr>
          </a:p>
        </p:txBody>
      </p:sp>
      <p:sp>
        <p:nvSpPr>
          <p:cNvPr id="3" name="2 - Υπότιτλος"/>
          <p:cNvSpPr>
            <a:spLocks noGrp="1"/>
          </p:cNvSpPr>
          <p:nvPr>
            <p:ph type="subTitle" idx="1"/>
          </p:nvPr>
        </p:nvSpPr>
        <p:spPr>
          <a:xfrm>
            <a:off x="928662" y="3000372"/>
            <a:ext cx="7358114" cy="2000264"/>
          </a:xfrm>
        </p:spPr>
        <p:txBody>
          <a:bodyPr>
            <a:normAutofit/>
          </a:bodyPr>
          <a:lstStyle/>
          <a:p>
            <a:pPr algn="l"/>
            <a:r>
              <a:rPr lang="el-GR" sz="3600" b="1" dirty="0" smtClean="0"/>
              <a:t/>
            </a:r>
            <a:br>
              <a:rPr lang="el-GR" sz="3600" b="1" dirty="0" smtClean="0"/>
            </a:br>
            <a:r>
              <a:rPr lang="el-GR" sz="3600" b="1" dirty="0" smtClean="0">
                <a:solidFill>
                  <a:schemeClr val="bg1"/>
                </a:solidFill>
              </a:rPr>
              <a:t>ΚΕΦΑΛΑΙΟ </a:t>
            </a:r>
            <a:r>
              <a:rPr lang="en-US" sz="3600" b="1" dirty="0" smtClean="0">
                <a:solidFill>
                  <a:schemeClr val="bg1"/>
                </a:solidFill>
              </a:rPr>
              <a:t>2</a:t>
            </a:r>
            <a:r>
              <a:rPr lang="el-GR" sz="3600" b="1" baseline="30000" dirty="0" smtClean="0">
                <a:solidFill>
                  <a:schemeClr val="bg1"/>
                </a:solidFill>
              </a:rPr>
              <a:t>ο</a:t>
            </a:r>
            <a:r>
              <a:rPr lang="el-GR" sz="3600" b="1" dirty="0" smtClean="0">
                <a:solidFill>
                  <a:schemeClr val="bg1"/>
                </a:solidFill>
              </a:rPr>
              <a:t> -  </a:t>
            </a:r>
            <a:r>
              <a:rPr lang="el-GR" sz="3500" b="1" dirty="0" smtClean="0">
                <a:solidFill>
                  <a:schemeClr val="bg1">
                    <a:lumMod val="95000"/>
                  </a:schemeClr>
                </a:solidFill>
              </a:rPr>
              <a:t>Η ΚΟΙΝΩΝΙΑ</a:t>
            </a:r>
            <a:endParaRPr lang="en-US" sz="3500" b="1" dirty="0" smtClean="0">
              <a:solidFill>
                <a:schemeClr val="bg1">
                  <a:lumMod val="95000"/>
                </a:schemeClr>
              </a:solidFill>
            </a:endParaRPr>
          </a:p>
          <a:p>
            <a:pPr algn="l"/>
            <a:r>
              <a:rPr lang="el-GR" sz="3600" b="1" dirty="0" smtClean="0">
                <a:solidFill>
                  <a:schemeClr val="accent6">
                    <a:lumMod val="60000"/>
                    <a:lumOff val="40000"/>
                  </a:schemeClr>
                </a:solidFill>
              </a:rPr>
              <a:t>2.1.2 Βιομηχανική κοινωνία</a:t>
            </a:r>
            <a:endParaRPr lang="en-US" sz="3500" b="1" dirty="0" smtClean="0">
              <a:solidFill>
                <a:schemeClr val="accent6">
                  <a:lumMod val="60000"/>
                  <a:lumOff val="40000"/>
                </a:schemeClr>
              </a:solidFill>
            </a:endParaRPr>
          </a:p>
          <a:p>
            <a:pPr algn="l"/>
            <a:endParaRPr lang="el-GR" sz="3500" b="1" u="sng" dirty="0">
              <a:solidFill>
                <a:schemeClr val="bg1">
                  <a:lumMod val="95000"/>
                </a:schemeClr>
              </a:solidFill>
              <a:latin typeface="+mj-lt"/>
            </a:endParaRPr>
          </a:p>
        </p:txBody>
      </p:sp>
      <p:sp>
        <p:nvSpPr>
          <p:cNvPr id="4" name="3 - TextBox"/>
          <p:cNvSpPr txBox="1"/>
          <p:nvPr/>
        </p:nvSpPr>
        <p:spPr>
          <a:xfrm rot="10800000" flipV="1">
            <a:off x="323528" y="5229200"/>
            <a:ext cx="8208912" cy="523220"/>
          </a:xfrm>
          <a:prstGeom prst="rect">
            <a:avLst/>
          </a:prstGeom>
          <a:noFill/>
        </p:spPr>
        <p:txBody>
          <a:bodyPr wrap="square" rtlCol="0">
            <a:spAutoFit/>
          </a:bodyPr>
          <a:lstStyle/>
          <a:p>
            <a:pPr algn="r"/>
            <a:r>
              <a:rPr lang="el-GR" sz="2800" b="1" dirty="0" smtClean="0">
                <a:solidFill>
                  <a:schemeClr val="bg1"/>
                </a:solidFill>
                <a:latin typeface="+mj-lt"/>
              </a:rPr>
              <a:t>Θ. Παπαντωνόπουλος</a:t>
            </a:r>
            <a:endParaRPr lang="el-GR" sz="2800" b="1" dirty="0">
              <a:solidFill>
                <a:schemeClr val="bg1"/>
              </a:solidFill>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C000"/>
                </a:solidFill>
              </a:rPr>
              <a:t>ΕΡΩΤΗΣΕΙΣ ΚΛΕΙΣΤΟΥ ΤΥΠΟΥ</a:t>
            </a:r>
            <a:endParaRPr lang="el-GR" dirty="0">
              <a:solidFill>
                <a:srgbClr val="FFC000"/>
              </a:solidFill>
            </a:endParaRPr>
          </a:p>
        </p:txBody>
      </p:sp>
      <p:sp>
        <p:nvSpPr>
          <p:cNvPr id="3" name="2 - Θέση περιεχομένου"/>
          <p:cNvSpPr>
            <a:spLocks noGrp="1"/>
          </p:cNvSpPr>
          <p:nvPr>
            <p:ph idx="1"/>
          </p:nvPr>
        </p:nvSpPr>
        <p:spPr/>
        <p:txBody>
          <a:bodyPr>
            <a:normAutofit/>
          </a:bodyPr>
          <a:lstStyle/>
          <a:p>
            <a:pPr algn="just">
              <a:buNone/>
            </a:pPr>
            <a:r>
              <a:rPr lang="el-GR" sz="2800" dirty="0" smtClean="0">
                <a:solidFill>
                  <a:schemeClr val="bg1"/>
                </a:solidFill>
              </a:rPr>
              <a:t>2. Από τα μέσα του 18ου αιώνα, στη Βρετανία και στη συνέχεια στην Ευρώπη και την Β. Αμερική, κατασκευάστηκαν μηχανές και χρησιμοποιήθηκε :</a:t>
            </a:r>
          </a:p>
          <a:p>
            <a:pPr>
              <a:buNone/>
            </a:pPr>
            <a:r>
              <a:rPr lang="el-GR" sz="2800" dirty="0" smtClean="0">
                <a:solidFill>
                  <a:schemeClr val="bg1"/>
                </a:solidFill>
              </a:rPr>
              <a:t>α. η δύναμη του νερού</a:t>
            </a:r>
          </a:p>
          <a:p>
            <a:pPr>
              <a:buNone/>
            </a:pPr>
            <a:r>
              <a:rPr lang="el-GR" sz="2800" dirty="0" smtClean="0">
                <a:solidFill>
                  <a:schemeClr val="bg1"/>
                </a:solidFill>
              </a:rPr>
              <a:t>β. η δύναμη της φωτιάς</a:t>
            </a:r>
          </a:p>
          <a:p>
            <a:pPr>
              <a:buNone/>
            </a:pPr>
            <a:r>
              <a:rPr lang="el-GR" sz="2800" dirty="0" smtClean="0">
                <a:solidFill>
                  <a:schemeClr val="bg1"/>
                </a:solidFill>
              </a:rPr>
              <a:t>γ. η δύναμη του αέρα</a:t>
            </a:r>
          </a:p>
          <a:p>
            <a:pPr>
              <a:buNone/>
            </a:pPr>
            <a:r>
              <a:rPr lang="el-GR" sz="2800" dirty="0" smtClean="0">
                <a:solidFill>
                  <a:schemeClr val="bg1"/>
                </a:solidFill>
              </a:rPr>
              <a:t>δ. η δύναμη του ηλίου</a:t>
            </a:r>
          </a:p>
          <a:p>
            <a:pPr>
              <a:buNone/>
            </a:pPr>
            <a:r>
              <a:rPr lang="el-GR" sz="2800" dirty="0" smtClean="0">
                <a:solidFill>
                  <a:schemeClr val="bg1"/>
                </a:solidFill>
              </a:rPr>
              <a:t>ε. η δύναμη των </a:t>
            </a:r>
            <a:r>
              <a:rPr lang="el-GR" sz="2800" dirty="0" err="1" smtClean="0">
                <a:solidFill>
                  <a:schemeClr val="bg1"/>
                </a:solidFill>
              </a:rPr>
              <a:t>γκορμίτι</a:t>
            </a:r>
            <a:endParaRPr lang="el-GR" sz="2800" dirty="0" smtClean="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accent6"/>
                </a:solidFill>
              </a:rPr>
              <a:t>α. η δύναμη του νερού</a:t>
            </a:r>
          </a:p>
        </p:txBody>
      </p:sp>
      <p:sp>
        <p:nvSpPr>
          <p:cNvPr id="3" name="2 - Θέση περιεχομένου"/>
          <p:cNvSpPr>
            <a:spLocks noGrp="1"/>
          </p:cNvSpPr>
          <p:nvPr>
            <p:ph idx="1"/>
          </p:nvPr>
        </p:nvSpPr>
        <p:spPr/>
        <p:txBody>
          <a:bodyPr/>
          <a:lstStyle/>
          <a:p>
            <a:r>
              <a:rPr lang="el-GR" dirty="0" smtClean="0">
                <a:solidFill>
                  <a:schemeClr val="bg1"/>
                </a:solidFill>
              </a:rPr>
              <a:t>Και του ατμού</a:t>
            </a:r>
            <a:endParaRPr lang="el-GR" dirty="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C000"/>
                </a:solidFill>
              </a:rPr>
              <a:t>ΕΡΩΤΗΣΕΙΣ ΚΛΕΙΣΤΟΥ ΤΥΠΟΥ</a:t>
            </a:r>
            <a:endParaRPr lang="el-GR" dirty="0">
              <a:solidFill>
                <a:srgbClr val="FFC000"/>
              </a:solidFill>
            </a:endParaRPr>
          </a:p>
        </p:txBody>
      </p:sp>
      <p:sp>
        <p:nvSpPr>
          <p:cNvPr id="3" name="2 - Θέση περιεχομένου"/>
          <p:cNvSpPr>
            <a:spLocks noGrp="1"/>
          </p:cNvSpPr>
          <p:nvPr>
            <p:ph idx="1"/>
          </p:nvPr>
        </p:nvSpPr>
        <p:spPr/>
        <p:txBody>
          <a:bodyPr/>
          <a:lstStyle/>
          <a:p>
            <a:pPr algn="just">
              <a:buNone/>
            </a:pPr>
            <a:r>
              <a:rPr lang="el-GR" dirty="0" smtClean="0">
                <a:solidFill>
                  <a:schemeClr val="bg1"/>
                </a:solidFill>
              </a:rPr>
              <a:t>   3. Ποιο από τα παρακάτω δεν αποτελεί χαρακτηριστικό της βιομηχανικής κοινωνίας:</a:t>
            </a:r>
          </a:p>
          <a:p>
            <a:pPr>
              <a:buNone/>
            </a:pPr>
            <a:r>
              <a:rPr lang="el-GR" dirty="0" smtClean="0">
                <a:solidFill>
                  <a:schemeClr val="bg1"/>
                </a:solidFill>
              </a:rPr>
              <a:t>α. η αστικοποίηση</a:t>
            </a:r>
          </a:p>
          <a:p>
            <a:pPr>
              <a:buNone/>
            </a:pPr>
            <a:r>
              <a:rPr lang="el-GR" dirty="0" smtClean="0">
                <a:solidFill>
                  <a:schemeClr val="bg1"/>
                </a:solidFill>
              </a:rPr>
              <a:t>β. η διεύρυνση των πόλεων</a:t>
            </a:r>
          </a:p>
          <a:p>
            <a:pPr>
              <a:buNone/>
            </a:pPr>
            <a:r>
              <a:rPr lang="el-GR" dirty="0" smtClean="0">
                <a:solidFill>
                  <a:schemeClr val="bg1"/>
                </a:solidFill>
              </a:rPr>
              <a:t>γ. οι μεγάλες χειροκίνητες μηχανές</a:t>
            </a:r>
          </a:p>
          <a:p>
            <a:pPr>
              <a:buNone/>
            </a:pPr>
            <a:r>
              <a:rPr lang="el-GR" dirty="0" smtClean="0">
                <a:solidFill>
                  <a:schemeClr val="bg1"/>
                </a:solidFill>
              </a:rPr>
              <a:t>δ. τα μεγάλα εργοστάσια</a:t>
            </a:r>
          </a:p>
          <a:p>
            <a:pPr>
              <a:buNone/>
            </a:pPr>
            <a:r>
              <a:rPr lang="el-GR" dirty="0" smtClean="0">
                <a:solidFill>
                  <a:schemeClr val="bg1"/>
                </a:solidFill>
              </a:rPr>
              <a:t>ε. όλα τα παραπάνω αποτελούν</a:t>
            </a:r>
            <a:endParaRPr lang="en-US" dirty="0" smtClean="0">
              <a:solidFill>
                <a:schemeClr val="bg1"/>
              </a:solidFill>
            </a:endParaRPr>
          </a:p>
          <a:p>
            <a:pPr algn="just">
              <a:buNone/>
            </a:pPr>
            <a:endParaRPr lang="el-GR"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accent6"/>
                </a:solidFill>
              </a:rPr>
              <a:t>γ. οι μεγάλες χειροκίνητες μηχανές</a:t>
            </a:r>
          </a:p>
        </p:txBody>
      </p:sp>
      <p:sp>
        <p:nvSpPr>
          <p:cNvPr id="3" name="2 - Θέση περιεχομένου"/>
          <p:cNvSpPr>
            <a:spLocks noGrp="1"/>
          </p:cNvSpPr>
          <p:nvPr>
            <p:ph idx="1"/>
          </p:nvPr>
        </p:nvSpPr>
        <p:spPr/>
        <p:txBody>
          <a:bodyPr/>
          <a:lstStyle/>
          <a:p>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C000"/>
                </a:solidFill>
              </a:rPr>
              <a:t>ΕΡΩΤΗΣΕΙΣ ΚΛΕΙΣΤΟΥ ΤΥΠΟΥ</a:t>
            </a:r>
            <a:endParaRPr lang="el-GR" dirty="0">
              <a:solidFill>
                <a:srgbClr val="FFC000"/>
              </a:solidFill>
            </a:endParaRPr>
          </a:p>
        </p:txBody>
      </p:sp>
      <p:sp>
        <p:nvSpPr>
          <p:cNvPr id="3" name="2 - Θέση περιεχομένου"/>
          <p:cNvSpPr>
            <a:spLocks noGrp="1"/>
          </p:cNvSpPr>
          <p:nvPr>
            <p:ph idx="1"/>
          </p:nvPr>
        </p:nvSpPr>
        <p:spPr/>
        <p:txBody>
          <a:bodyPr>
            <a:normAutofit fontScale="92500" lnSpcReduction="10000"/>
          </a:bodyPr>
          <a:lstStyle/>
          <a:p>
            <a:pPr>
              <a:buNone/>
            </a:pPr>
            <a:r>
              <a:rPr lang="el-GR" dirty="0" smtClean="0">
                <a:solidFill>
                  <a:schemeClr val="bg1"/>
                </a:solidFill>
              </a:rPr>
              <a:t>4. Η βιομηχανία αύξησε θεαματικά την παραγωγή των προϊόντων: </a:t>
            </a:r>
          </a:p>
          <a:p>
            <a:pPr algn="just">
              <a:buNone/>
            </a:pPr>
            <a:r>
              <a:rPr lang="el-GR" dirty="0" smtClean="0">
                <a:solidFill>
                  <a:schemeClr val="bg1"/>
                </a:solidFill>
              </a:rPr>
              <a:t>α. και μέσω της διαφήμισης αύξησε τις καταναλωτικές ανάγκες των ανθρώπων</a:t>
            </a:r>
          </a:p>
          <a:p>
            <a:pPr algn="just">
              <a:buNone/>
            </a:pPr>
            <a:r>
              <a:rPr lang="el-GR" dirty="0" smtClean="0">
                <a:solidFill>
                  <a:schemeClr val="bg1"/>
                </a:solidFill>
              </a:rPr>
              <a:t>β. μειώνοντας το κόστος και τις τιμές τους εξαιτίας της μαζικής παραγωγής τους</a:t>
            </a:r>
          </a:p>
          <a:p>
            <a:pPr algn="just">
              <a:buNone/>
            </a:pPr>
            <a:r>
              <a:rPr lang="el-GR" dirty="0" smtClean="0">
                <a:solidFill>
                  <a:schemeClr val="bg1"/>
                </a:solidFill>
              </a:rPr>
              <a:t>γ. μεταβάλλοντας τις καταναλωτικές ανάγκες και συνήθειες, όπως και τα κοινωνικά πρότυπα</a:t>
            </a:r>
          </a:p>
          <a:p>
            <a:pPr algn="just">
              <a:buNone/>
            </a:pPr>
            <a:r>
              <a:rPr lang="el-GR" dirty="0" smtClean="0">
                <a:solidFill>
                  <a:schemeClr val="bg1"/>
                </a:solidFill>
              </a:rPr>
              <a:t>δ. όλα τα παραπάνω</a:t>
            </a:r>
            <a:endParaRPr lang="el-GR"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dirty="0" smtClean="0">
                <a:solidFill>
                  <a:schemeClr val="accent6"/>
                </a:solidFill>
              </a:rPr>
              <a:t>δ. όλα τα παραπάνω</a:t>
            </a:r>
            <a:endParaRPr lang="el-GR" dirty="0">
              <a:solidFill>
                <a:schemeClr val="accent6"/>
              </a:solidFill>
            </a:endParaRPr>
          </a:p>
        </p:txBody>
      </p:sp>
      <p:sp>
        <p:nvSpPr>
          <p:cNvPr id="3" name="2 - Θέση περιεχομένου"/>
          <p:cNvSpPr>
            <a:spLocks noGrp="1"/>
          </p:cNvSpPr>
          <p:nvPr>
            <p:ph idx="1"/>
          </p:nvPr>
        </p:nvSpPr>
        <p:spPr/>
        <p:txBody>
          <a:bodyPr/>
          <a:lstStyle/>
          <a:p>
            <a:endParaRPr lang="el-G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C000"/>
                </a:solidFill>
              </a:rPr>
              <a:t>ΕΡΩΤΗΣΕΙΣ ΚΛΕΙΣΤΟΥ ΤΥΠΟΥ</a:t>
            </a:r>
            <a:endParaRPr lang="el-GR" dirty="0"/>
          </a:p>
        </p:txBody>
      </p:sp>
      <p:sp>
        <p:nvSpPr>
          <p:cNvPr id="3" name="2 - Θέση περιεχομένου"/>
          <p:cNvSpPr>
            <a:spLocks noGrp="1"/>
          </p:cNvSpPr>
          <p:nvPr>
            <p:ph idx="1"/>
          </p:nvPr>
        </p:nvSpPr>
        <p:spPr/>
        <p:txBody>
          <a:bodyPr/>
          <a:lstStyle/>
          <a:p>
            <a:pPr algn="just">
              <a:buNone/>
            </a:pPr>
            <a:r>
              <a:rPr lang="el-GR" dirty="0" smtClean="0">
                <a:solidFill>
                  <a:schemeClr val="bg1"/>
                </a:solidFill>
              </a:rPr>
              <a:t>5. Στις βιομηχανικές κοινωνίες αναπτύχθηκαν το εμπόριο και το τραπεζικό σύστημα που σήμερα κυριαρχούν σε παγκόσμιο επίπεδο.</a:t>
            </a:r>
            <a:endParaRPr lang="el-GR" dirty="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C000"/>
                </a:solidFill>
              </a:rPr>
              <a:t>ΣΩΣΤΟ</a:t>
            </a:r>
            <a:endParaRPr lang="el-GR" dirty="0">
              <a:solidFill>
                <a:srgbClr val="FFC000"/>
              </a:solidFill>
            </a:endParaRPr>
          </a:p>
        </p:txBody>
      </p:sp>
      <p:sp>
        <p:nvSpPr>
          <p:cNvPr id="3" name="2 - Θέση περιεχομένου"/>
          <p:cNvSpPr>
            <a:spLocks noGrp="1"/>
          </p:cNvSpPr>
          <p:nvPr>
            <p:ph idx="1"/>
          </p:nvPr>
        </p:nvSpPr>
        <p:spPr/>
        <p:txBody>
          <a:bodyPr/>
          <a:lstStyle/>
          <a:p>
            <a:endParaRPr lang="el-G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C000"/>
                </a:solidFill>
              </a:rPr>
              <a:t>ΕΡΩΤΗΣΕΙΣ ΚΛΕΙΣΤΟΥ ΤΥΠΟΥ</a:t>
            </a:r>
            <a:endParaRPr lang="el-GR" dirty="0">
              <a:solidFill>
                <a:srgbClr val="FFC000"/>
              </a:solidFill>
            </a:endParaRPr>
          </a:p>
        </p:txBody>
      </p:sp>
      <p:sp>
        <p:nvSpPr>
          <p:cNvPr id="3" name="2 - Θέση περιεχομένου"/>
          <p:cNvSpPr>
            <a:spLocks noGrp="1"/>
          </p:cNvSpPr>
          <p:nvPr>
            <p:ph idx="1"/>
          </p:nvPr>
        </p:nvSpPr>
        <p:spPr/>
        <p:txBody>
          <a:bodyPr>
            <a:normAutofit lnSpcReduction="10000"/>
          </a:bodyPr>
          <a:lstStyle/>
          <a:p>
            <a:pPr algn="just">
              <a:buNone/>
            </a:pPr>
            <a:r>
              <a:rPr lang="el-GR" dirty="0" smtClean="0">
                <a:solidFill>
                  <a:schemeClr val="bg1"/>
                </a:solidFill>
              </a:rPr>
              <a:t> 6. Η Αύξηση της προσδοκώμενης ζωής στη βιομηχανική κοινωνία ήταν αποτέλεσμα της:</a:t>
            </a:r>
          </a:p>
          <a:p>
            <a:pPr>
              <a:buNone/>
            </a:pPr>
            <a:endParaRPr lang="el-GR" dirty="0" smtClean="0">
              <a:solidFill>
                <a:schemeClr val="bg1"/>
              </a:solidFill>
            </a:endParaRPr>
          </a:p>
          <a:p>
            <a:pPr>
              <a:buNone/>
            </a:pPr>
            <a:r>
              <a:rPr lang="el-GR" dirty="0" smtClean="0">
                <a:solidFill>
                  <a:schemeClr val="bg1"/>
                </a:solidFill>
              </a:rPr>
              <a:t>α. τεχνολογικής προόδου</a:t>
            </a:r>
          </a:p>
          <a:p>
            <a:pPr>
              <a:buNone/>
            </a:pPr>
            <a:r>
              <a:rPr lang="el-GR" dirty="0" smtClean="0">
                <a:solidFill>
                  <a:schemeClr val="bg1"/>
                </a:solidFill>
              </a:rPr>
              <a:t>β. προόδου της ιατρικής</a:t>
            </a:r>
          </a:p>
          <a:p>
            <a:pPr>
              <a:buNone/>
            </a:pPr>
            <a:r>
              <a:rPr lang="el-GR" dirty="0" smtClean="0">
                <a:solidFill>
                  <a:schemeClr val="bg1"/>
                </a:solidFill>
              </a:rPr>
              <a:t>γ. βελτίωσης των υλικών όρων ζωής</a:t>
            </a:r>
          </a:p>
          <a:p>
            <a:pPr>
              <a:buNone/>
            </a:pPr>
            <a:r>
              <a:rPr lang="el-GR" dirty="0" smtClean="0">
                <a:solidFill>
                  <a:schemeClr val="bg1"/>
                </a:solidFill>
              </a:rPr>
              <a:t>δ. τα (β) και (γ)</a:t>
            </a:r>
          </a:p>
          <a:p>
            <a:pPr>
              <a:buNone/>
            </a:pPr>
            <a:r>
              <a:rPr lang="el-GR" dirty="0" smtClean="0">
                <a:solidFill>
                  <a:schemeClr val="bg1"/>
                </a:solidFill>
              </a:rPr>
              <a:t>ε. όλα τα παραπάνω</a:t>
            </a:r>
          </a:p>
          <a:p>
            <a:pPr>
              <a:buNone/>
            </a:pPr>
            <a:endParaRPr lang="el-GR" dirty="0">
              <a:solidFill>
                <a:schemeClr val="bg1"/>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l"/>
            <a:r>
              <a:rPr lang="el-GR" dirty="0" smtClean="0">
                <a:solidFill>
                  <a:schemeClr val="bg1"/>
                </a:solidFill>
              </a:rPr>
              <a:t/>
            </a:r>
            <a:br>
              <a:rPr lang="el-GR" dirty="0" smtClean="0">
                <a:solidFill>
                  <a:schemeClr val="bg1"/>
                </a:solidFill>
              </a:rPr>
            </a:br>
            <a:r>
              <a:rPr lang="el-GR" dirty="0" smtClean="0">
                <a:solidFill>
                  <a:schemeClr val="bg1"/>
                </a:solidFill>
              </a:rPr>
              <a:t/>
            </a:r>
            <a:br>
              <a:rPr lang="el-GR" dirty="0" smtClean="0">
                <a:solidFill>
                  <a:schemeClr val="bg1"/>
                </a:solidFill>
              </a:rPr>
            </a:br>
            <a:r>
              <a:rPr lang="el-GR" dirty="0" smtClean="0">
                <a:solidFill>
                  <a:schemeClr val="bg1"/>
                </a:solidFill>
              </a:rPr>
              <a:t/>
            </a:r>
            <a:br>
              <a:rPr lang="el-GR" dirty="0" smtClean="0">
                <a:solidFill>
                  <a:schemeClr val="bg1"/>
                </a:solidFill>
              </a:rPr>
            </a:br>
            <a:r>
              <a:rPr lang="el-GR" dirty="0" smtClean="0">
                <a:solidFill>
                  <a:schemeClr val="accent6"/>
                </a:solidFill>
              </a:rPr>
              <a:t>δ. τα (β) και (γ)</a:t>
            </a:r>
            <a:r>
              <a:rPr lang="el-GR" dirty="0" smtClean="0">
                <a:solidFill>
                  <a:schemeClr val="bg1"/>
                </a:solidFill>
              </a:rPr>
              <a:t/>
            </a:r>
            <a:br>
              <a:rPr lang="el-GR" dirty="0" smtClean="0">
                <a:solidFill>
                  <a:schemeClr val="bg1"/>
                </a:solidFill>
              </a:rPr>
            </a:br>
            <a:r>
              <a:rPr lang="el-GR" sz="4800" dirty="0" smtClean="0">
                <a:solidFill>
                  <a:schemeClr val="bg1"/>
                </a:solidFill>
              </a:rPr>
              <a:t/>
            </a:r>
            <a:br>
              <a:rPr lang="el-GR" sz="4800" dirty="0" smtClean="0">
                <a:solidFill>
                  <a:schemeClr val="bg1"/>
                </a:solidFill>
              </a:rPr>
            </a:br>
            <a:r>
              <a:rPr lang="el-GR" dirty="0" smtClean="0">
                <a:solidFill>
                  <a:srgbClr val="FFC000"/>
                </a:solidFill>
              </a:rPr>
              <a:t/>
            </a:r>
            <a:br>
              <a:rPr lang="el-GR" dirty="0" smtClean="0">
                <a:solidFill>
                  <a:srgbClr val="FFC000"/>
                </a:solidFill>
              </a:rPr>
            </a:br>
            <a:endParaRPr lang="el-GR" dirty="0">
              <a:solidFill>
                <a:srgbClr val="FFC000"/>
              </a:solidFill>
            </a:endParaRPr>
          </a:p>
        </p:txBody>
      </p:sp>
      <p:sp>
        <p:nvSpPr>
          <p:cNvPr id="3" name="2 - Θέση περιεχομένου"/>
          <p:cNvSpPr>
            <a:spLocks noGrp="1"/>
          </p:cNvSpPr>
          <p:nvPr>
            <p:ph idx="1"/>
          </p:nvPr>
        </p:nvSpPr>
        <p:spPr/>
        <p:txBody>
          <a:bodyPr/>
          <a:lstStyle/>
          <a:p>
            <a:pPr algn="just">
              <a:buNone/>
            </a:pPr>
            <a:endParaRPr lang="el-GR" dirty="0">
              <a:solidFill>
                <a:schemeClr val="bg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404665"/>
            <a:ext cx="7772400" cy="1095509"/>
          </a:xfrm>
        </p:spPr>
        <p:txBody>
          <a:bodyPr>
            <a:normAutofit fontScale="90000"/>
          </a:bodyPr>
          <a:lstStyle/>
          <a:p>
            <a:r>
              <a:rPr lang="en-US" b="1" dirty="0" smtClean="0">
                <a:solidFill>
                  <a:schemeClr val="accent6">
                    <a:lumMod val="75000"/>
                  </a:schemeClr>
                </a:solidFill>
              </a:rPr>
              <a:t/>
            </a:r>
            <a:br>
              <a:rPr lang="en-US" b="1" dirty="0" smtClean="0">
                <a:solidFill>
                  <a:schemeClr val="accent6">
                    <a:lumMod val="75000"/>
                  </a:schemeClr>
                </a:solidFill>
              </a:rPr>
            </a:br>
            <a:r>
              <a:rPr lang="el-GR" b="1" dirty="0" smtClean="0">
                <a:solidFill>
                  <a:schemeClr val="accent6"/>
                </a:solidFill>
              </a:rPr>
              <a:t>2.1.2 Βιομηχανική κοινωνία</a:t>
            </a:r>
            <a:r>
              <a:rPr lang="el-GR" sz="2800" dirty="0" smtClean="0">
                <a:solidFill>
                  <a:srgbClr val="FFC000"/>
                </a:solidFill>
              </a:rPr>
              <a:t/>
            </a:r>
            <a:br>
              <a:rPr lang="el-GR" sz="2800" dirty="0" smtClean="0">
                <a:solidFill>
                  <a:srgbClr val="FFC000"/>
                </a:solidFill>
              </a:rPr>
            </a:br>
            <a:r>
              <a:rPr lang="el-GR" sz="2800" dirty="0" smtClean="0">
                <a:solidFill>
                  <a:srgbClr val="FFC000"/>
                </a:solidFill>
              </a:rPr>
              <a:t/>
            </a:r>
            <a:br>
              <a:rPr lang="el-GR" sz="2800" dirty="0" smtClean="0">
                <a:solidFill>
                  <a:srgbClr val="FFC000"/>
                </a:solidFill>
              </a:rPr>
            </a:br>
            <a:endParaRPr lang="el-GR" sz="2800" dirty="0">
              <a:solidFill>
                <a:srgbClr val="FFC000"/>
              </a:solidFill>
            </a:endParaRPr>
          </a:p>
        </p:txBody>
      </p:sp>
      <p:sp>
        <p:nvSpPr>
          <p:cNvPr id="3" name="2 - Υπότιτλος"/>
          <p:cNvSpPr>
            <a:spLocks noGrp="1"/>
          </p:cNvSpPr>
          <p:nvPr>
            <p:ph type="subTitle" idx="1"/>
          </p:nvPr>
        </p:nvSpPr>
        <p:spPr>
          <a:xfrm>
            <a:off x="395536" y="1571612"/>
            <a:ext cx="8424936" cy="4665700"/>
          </a:xfrm>
        </p:spPr>
        <p:txBody>
          <a:bodyPr>
            <a:noAutofit/>
          </a:bodyPr>
          <a:lstStyle/>
          <a:p>
            <a:pPr algn="just"/>
            <a:r>
              <a:rPr lang="en-US" sz="2400" dirty="0" smtClean="0">
                <a:solidFill>
                  <a:schemeClr val="bg1"/>
                </a:solidFill>
              </a:rPr>
              <a:t> </a:t>
            </a:r>
            <a:r>
              <a:rPr lang="el-GR" sz="2800" dirty="0" smtClean="0">
                <a:solidFill>
                  <a:srgbClr val="92D050"/>
                </a:solidFill>
              </a:rPr>
              <a:t>Εκβιομηχάνιση</a:t>
            </a:r>
            <a:r>
              <a:rPr lang="el-GR" sz="2800" dirty="0" smtClean="0">
                <a:solidFill>
                  <a:schemeClr val="bg1"/>
                </a:solidFill>
              </a:rPr>
              <a:t> είναι η </a:t>
            </a:r>
            <a:r>
              <a:rPr lang="el-GR" sz="2800" dirty="0" smtClean="0">
                <a:solidFill>
                  <a:srgbClr val="92D050"/>
                </a:solidFill>
              </a:rPr>
              <a:t>χρησιμοποίηση μηχανών </a:t>
            </a:r>
            <a:r>
              <a:rPr lang="el-GR" sz="2800" dirty="0" smtClean="0">
                <a:solidFill>
                  <a:schemeClr val="bg1"/>
                </a:solidFill>
              </a:rPr>
              <a:t>στην παραγωγική διαδικασία. Η εκβιομηχάνιση είναι ο </a:t>
            </a:r>
            <a:r>
              <a:rPr lang="el-GR" sz="2800" dirty="0" smtClean="0">
                <a:solidFill>
                  <a:srgbClr val="FFFF00"/>
                </a:solidFill>
              </a:rPr>
              <a:t>πυρήνας</a:t>
            </a:r>
            <a:r>
              <a:rPr lang="el-GR" sz="2800" dirty="0" smtClean="0">
                <a:solidFill>
                  <a:schemeClr val="bg1"/>
                </a:solidFill>
              </a:rPr>
              <a:t> της βιομηχανικής επανάστασης, μιας </a:t>
            </a:r>
            <a:r>
              <a:rPr lang="el-GR" sz="2800" dirty="0" smtClean="0">
                <a:solidFill>
                  <a:srgbClr val="00B0F0"/>
                </a:solidFill>
              </a:rPr>
              <a:t>μακρόχρονης</a:t>
            </a:r>
            <a:r>
              <a:rPr lang="el-GR" sz="2800" dirty="0" smtClean="0">
                <a:solidFill>
                  <a:schemeClr val="bg1"/>
                </a:solidFill>
              </a:rPr>
              <a:t> και </a:t>
            </a:r>
            <a:r>
              <a:rPr lang="el-GR" sz="2800" dirty="0" smtClean="0">
                <a:solidFill>
                  <a:srgbClr val="00B0F0"/>
                </a:solidFill>
              </a:rPr>
              <a:t>σύνθετης</a:t>
            </a:r>
            <a:r>
              <a:rPr lang="en-US" sz="2800" dirty="0" smtClean="0">
                <a:solidFill>
                  <a:srgbClr val="00B0F0"/>
                </a:solidFill>
              </a:rPr>
              <a:t> </a:t>
            </a:r>
            <a:r>
              <a:rPr lang="el-GR" sz="2800" dirty="0" smtClean="0">
                <a:solidFill>
                  <a:srgbClr val="00B0F0"/>
                </a:solidFill>
              </a:rPr>
              <a:t>διαδικασίας</a:t>
            </a:r>
            <a:r>
              <a:rPr lang="el-GR" sz="2800" dirty="0" smtClean="0">
                <a:solidFill>
                  <a:schemeClr val="bg1"/>
                </a:solidFill>
              </a:rPr>
              <a:t> τεχνολογικών μεταβολών στην </a:t>
            </a:r>
            <a:r>
              <a:rPr lang="el-GR" sz="2800" dirty="0" smtClean="0">
                <a:solidFill>
                  <a:srgbClr val="FFC000"/>
                </a:solidFill>
              </a:rPr>
              <a:t>παραγωγή </a:t>
            </a:r>
            <a:r>
              <a:rPr lang="el-GR" sz="2800" dirty="0" smtClean="0">
                <a:solidFill>
                  <a:schemeClr val="bg1"/>
                </a:solidFill>
              </a:rPr>
              <a:t>των</a:t>
            </a:r>
            <a:r>
              <a:rPr lang="en-US" sz="2800" dirty="0" smtClean="0">
                <a:solidFill>
                  <a:schemeClr val="bg1"/>
                </a:solidFill>
              </a:rPr>
              <a:t> </a:t>
            </a:r>
            <a:r>
              <a:rPr lang="el-GR" sz="2800" dirty="0" smtClean="0">
                <a:solidFill>
                  <a:schemeClr val="bg1"/>
                </a:solidFill>
              </a:rPr>
              <a:t>προϊόντων, τις </a:t>
            </a:r>
            <a:r>
              <a:rPr lang="el-GR" sz="2800" dirty="0" smtClean="0">
                <a:solidFill>
                  <a:srgbClr val="002060"/>
                </a:solidFill>
              </a:rPr>
              <a:t>συγκοινωνίες</a:t>
            </a:r>
            <a:r>
              <a:rPr lang="el-GR" sz="2800" dirty="0" smtClean="0">
                <a:solidFill>
                  <a:schemeClr val="bg1"/>
                </a:solidFill>
              </a:rPr>
              <a:t>, την </a:t>
            </a:r>
            <a:r>
              <a:rPr lang="el-GR" sz="2800" dirty="0" smtClean="0">
                <a:solidFill>
                  <a:schemeClr val="tx2">
                    <a:lumMod val="20000"/>
                    <a:lumOff val="80000"/>
                  </a:schemeClr>
                </a:solidFill>
              </a:rPr>
              <a:t>οικοδόμηση </a:t>
            </a:r>
            <a:r>
              <a:rPr lang="el-GR" sz="2800" dirty="0" smtClean="0">
                <a:solidFill>
                  <a:schemeClr val="bg1"/>
                </a:solidFill>
              </a:rPr>
              <a:t>κτηρίων κτλ. </a:t>
            </a:r>
            <a:endParaRPr lang="en-US" sz="2800" dirty="0" smtClean="0">
              <a:solidFill>
                <a:schemeClr val="bg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C000"/>
                </a:solidFill>
              </a:rPr>
              <a:t>ΕΡΩΤΗΣΕΙΣ ΚΛΕΙΣΤΟΥ ΤΥΠΟΥ</a:t>
            </a:r>
            <a:endParaRPr lang="el-GR" dirty="0">
              <a:solidFill>
                <a:srgbClr val="FFC000"/>
              </a:solidFill>
            </a:endParaRPr>
          </a:p>
        </p:txBody>
      </p:sp>
      <p:sp>
        <p:nvSpPr>
          <p:cNvPr id="3" name="2 - Θέση περιεχομένου"/>
          <p:cNvSpPr>
            <a:spLocks noGrp="1"/>
          </p:cNvSpPr>
          <p:nvPr>
            <p:ph idx="1"/>
          </p:nvPr>
        </p:nvSpPr>
        <p:spPr/>
        <p:txBody>
          <a:bodyPr>
            <a:normAutofit/>
          </a:bodyPr>
          <a:lstStyle/>
          <a:p>
            <a:pPr algn="just">
              <a:buNone/>
            </a:pPr>
            <a:r>
              <a:rPr lang="el-GR" dirty="0" smtClean="0">
                <a:solidFill>
                  <a:schemeClr val="bg1"/>
                </a:solidFill>
              </a:rPr>
              <a:t>7. Η πλειονότητα των εργαζομένων των βιομηχανικών κοινωνιών απασχολείται στη βιομηχανία και στον τομέα  της </a:t>
            </a:r>
            <a:r>
              <a:rPr lang="el-GR" smtClean="0">
                <a:solidFill>
                  <a:schemeClr val="bg1"/>
                </a:solidFill>
              </a:rPr>
              <a:t>αγροτικής </a:t>
            </a:r>
            <a:r>
              <a:rPr lang="el-GR" smtClean="0">
                <a:solidFill>
                  <a:schemeClr val="bg1"/>
                </a:solidFill>
              </a:rPr>
              <a:t>παραγωγής</a:t>
            </a:r>
            <a:r>
              <a:rPr lang="el-GR" sz="3600" dirty="0" smtClean="0">
                <a:solidFill>
                  <a:schemeClr val="bg1"/>
                </a:solidFill>
              </a:rPr>
              <a:t>.</a:t>
            </a:r>
            <a:endParaRPr lang="el-GR" dirty="0" smtClean="0">
              <a:solidFill>
                <a:schemeClr val="bg1"/>
              </a:solidFill>
            </a:endParaRPr>
          </a:p>
          <a:p>
            <a:pPr>
              <a:buNone/>
            </a:pPr>
            <a:endParaRPr lang="el-GR" dirty="0" smtClean="0">
              <a:solidFill>
                <a:schemeClr val="bg1"/>
              </a:solidFill>
            </a:endParaRPr>
          </a:p>
          <a:p>
            <a:pPr>
              <a:buNone/>
            </a:pPr>
            <a:endParaRPr lang="el-GR" dirty="0">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solidFill>
                  <a:schemeClr val="bg1"/>
                </a:solidFill>
              </a:rPr>
              <a:t/>
            </a:r>
            <a:br>
              <a:rPr lang="el-GR" dirty="0" smtClean="0">
                <a:solidFill>
                  <a:schemeClr val="bg1"/>
                </a:solidFill>
              </a:rPr>
            </a:br>
            <a:r>
              <a:rPr lang="el-GR" dirty="0" smtClean="0">
                <a:solidFill>
                  <a:schemeClr val="bg1"/>
                </a:solidFill>
              </a:rPr>
              <a:t/>
            </a:r>
            <a:br>
              <a:rPr lang="el-GR" dirty="0" smtClean="0">
                <a:solidFill>
                  <a:schemeClr val="bg1"/>
                </a:solidFill>
              </a:rPr>
            </a:br>
            <a:r>
              <a:rPr lang="el-GR" dirty="0" smtClean="0">
                <a:solidFill>
                  <a:schemeClr val="bg1"/>
                </a:solidFill>
              </a:rPr>
              <a:t/>
            </a:r>
            <a:br>
              <a:rPr lang="el-GR" dirty="0" smtClean="0">
                <a:solidFill>
                  <a:schemeClr val="bg1"/>
                </a:solidFill>
              </a:rPr>
            </a:br>
            <a:r>
              <a:rPr lang="el-GR" dirty="0" smtClean="0">
                <a:solidFill>
                  <a:schemeClr val="accent6"/>
                </a:solidFill>
              </a:rPr>
              <a:t>ΛΑΘΟΣ</a:t>
            </a:r>
            <a:r>
              <a:rPr lang="el-GR" dirty="0" smtClean="0">
                <a:solidFill>
                  <a:schemeClr val="bg1"/>
                </a:solidFill>
              </a:rPr>
              <a:t/>
            </a:r>
            <a:br>
              <a:rPr lang="el-GR" dirty="0" smtClean="0">
                <a:solidFill>
                  <a:schemeClr val="bg1"/>
                </a:solidFill>
              </a:rPr>
            </a:br>
            <a:r>
              <a:rPr lang="el-GR" sz="4800" dirty="0" smtClean="0">
                <a:solidFill>
                  <a:schemeClr val="bg1"/>
                </a:solidFill>
              </a:rPr>
              <a:t/>
            </a:r>
            <a:br>
              <a:rPr lang="el-GR" sz="4800" dirty="0" smtClean="0">
                <a:solidFill>
                  <a:schemeClr val="bg1"/>
                </a:solidFill>
              </a:rPr>
            </a:br>
            <a:r>
              <a:rPr lang="el-GR" dirty="0" smtClean="0">
                <a:solidFill>
                  <a:srgbClr val="FFC000"/>
                </a:solidFill>
              </a:rPr>
              <a:t/>
            </a:r>
            <a:br>
              <a:rPr lang="el-GR" dirty="0" smtClean="0">
                <a:solidFill>
                  <a:srgbClr val="FFC000"/>
                </a:solidFill>
              </a:rPr>
            </a:br>
            <a:endParaRPr lang="el-GR" dirty="0">
              <a:solidFill>
                <a:srgbClr val="FFC000"/>
              </a:solidFill>
            </a:endParaRPr>
          </a:p>
        </p:txBody>
      </p:sp>
      <p:sp>
        <p:nvSpPr>
          <p:cNvPr id="3" name="2 - Θέση περιεχομένου"/>
          <p:cNvSpPr>
            <a:spLocks noGrp="1"/>
          </p:cNvSpPr>
          <p:nvPr>
            <p:ph idx="1"/>
          </p:nvPr>
        </p:nvSpPr>
        <p:spPr/>
        <p:txBody>
          <a:bodyPr/>
          <a:lstStyle/>
          <a:p>
            <a:r>
              <a:rPr lang="el-GR" dirty="0" smtClean="0">
                <a:solidFill>
                  <a:schemeClr val="bg1"/>
                </a:solidFill>
              </a:rPr>
              <a:t>Στη βιομηχανία και στον τομέα των υπηρεσιών (εμπόριο, τράπεζες κτλ.).</a:t>
            </a:r>
            <a:endParaRPr lang="el-GR"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404665"/>
            <a:ext cx="7772400" cy="1095509"/>
          </a:xfrm>
        </p:spPr>
        <p:txBody>
          <a:bodyPr>
            <a:normAutofit fontScale="90000"/>
          </a:bodyPr>
          <a:lstStyle/>
          <a:p>
            <a:r>
              <a:rPr lang="en-US" b="1" dirty="0" smtClean="0">
                <a:solidFill>
                  <a:schemeClr val="accent6">
                    <a:lumMod val="75000"/>
                  </a:schemeClr>
                </a:solidFill>
              </a:rPr>
              <a:t/>
            </a:r>
            <a:br>
              <a:rPr lang="en-US" b="1" dirty="0" smtClean="0">
                <a:solidFill>
                  <a:schemeClr val="accent6">
                    <a:lumMod val="75000"/>
                  </a:schemeClr>
                </a:solidFill>
              </a:rPr>
            </a:br>
            <a:r>
              <a:rPr lang="el-GR" b="1" dirty="0" smtClean="0">
                <a:solidFill>
                  <a:schemeClr val="accent6"/>
                </a:solidFill>
              </a:rPr>
              <a:t>2.1.2 Βιομηχανική κοινωνία</a:t>
            </a:r>
            <a:r>
              <a:rPr lang="el-GR" sz="2800" dirty="0" smtClean="0">
                <a:solidFill>
                  <a:srgbClr val="FFC000"/>
                </a:solidFill>
              </a:rPr>
              <a:t/>
            </a:r>
            <a:br>
              <a:rPr lang="el-GR" sz="2800" dirty="0" smtClean="0">
                <a:solidFill>
                  <a:srgbClr val="FFC000"/>
                </a:solidFill>
              </a:rPr>
            </a:br>
            <a:r>
              <a:rPr lang="el-GR" sz="2800" dirty="0" smtClean="0">
                <a:solidFill>
                  <a:srgbClr val="FFC000"/>
                </a:solidFill>
              </a:rPr>
              <a:t/>
            </a:r>
            <a:br>
              <a:rPr lang="el-GR" sz="2800" dirty="0" smtClean="0">
                <a:solidFill>
                  <a:srgbClr val="FFC000"/>
                </a:solidFill>
              </a:rPr>
            </a:br>
            <a:endParaRPr lang="el-GR" sz="2800" dirty="0">
              <a:solidFill>
                <a:srgbClr val="FFC000"/>
              </a:solidFill>
            </a:endParaRPr>
          </a:p>
        </p:txBody>
      </p:sp>
      <p:sp>
        <p:nvSpPr>
          <p:cNvPr id="3" name="2 - Υπότιτλος"/>
          <p:cNvSpPr>
            <a:spLocks noGrp="1"/>
          </p:cNvSpPr>
          <p:nvPr>
            <p:ph type="subTitle" idx="1"/>
          </p:nvPr>
        </p:nvSpPr>
        <p:spPr>
          <a:xfrm>
            <a:off x="395536" y="1571612"/>
            <a:ext cx="8424936" cy="4665700"/>
          </a:xfrm>
        </p:spPr>
        <p:txBody>
          <a:bodyPr>
            <a:noAutofit/>
          </a:bodyPr>
          <a:lstStyle/>
          <a:p>
            <a:pPr algn="just"/>
            <a:r>
              <a:rPr lang="el-GR" sz="2800" dirty="0" smtClean="0">
                <a:solidFill>
                  <a:schemeClr val="bg1"/>
                </a:solidFill>
              </a:rPr>
              <a:t>Από τα </a:t>
            </a:r>
            <a:r>
              <a:rPr lang="el-GR" sz="2800" dirty="0" smtClean="0">
                <a:solidFill>
                  <a:schemeClr val="tx2">
                    <a:lumMod val="20000"/>
                    <a:lumOff val="80000"/>
                  </a:schemeClr>
                </a:solidFill>
              </a:rPr>
              <a:t>μέσα του 18ου </a:t>
            </a:r>
            <a:r>
              <a:rPr lang="el-GR" sz="2800" dirty="0" smtClean="0">
                <a:solidFill>
                  <a:schemeClr val="bg1"/>
                </a:solidFill>
              </a:rPr>
              <a:t>αιώνα, στη Βρετανία και στη συνέχεια στην</a:t>
            </a:r>
            <a:r>
              <a:rPr lang="en-US" sz="2800" dirty="0" smtClean="0">
                <a:solidFill>
                  <a:schemeClr val="bg1"/>
                </a:solidFill>
              </a:rPr>
              <a:t> </a:t>
            </a:r>
            <a:r>
              <a:rPr lang="el-GR" sz="2800" dirty="0" smtClean="0">
                <a:solidFill>
                  <a:schemeClr val="bg1"/>
                </a:solidFill>
              </a:rPr>
              <a:t>Ευρώπη και την Βόρεια Αμερική, κατασκευάστηκαν </a:t>
            </a:r>
            <a:r>
              <a:rPr lang="el-GR" sz="2800" dirty="0" smtClean="0">
                <a:solidFill>
                  <a:srgbClr val="FFFF00"/>
                </a:solidFill>
              </a:rPr>
              <a:t>μηχανές</a:t>
            </a:r>
            <a:r>
              <a:rPr lang="en-US" sz="2800" dirty="0" smtClean="0">
                <a:solidFill>
                  <a:schemeClr val="bg1"/>
                </a:solidFill>
              </a:rPr>
              <a:t> </a:t>
            </a:r>
            <a:r>
              <a:rPr lang="el-GR" sz="2800" dirty="0" smtClean="0">
                <a:solidFill>
                  <a:schemeClr val="bg1"/>
                </a:solidFill>
              </a:rPr>
              <a:t>και χρησιμοποιήθηκε η </a:t>
            </a:r>
            <a:r>
              <a:rPr lang="el-GR" sz="2800" dirty="0" smtClean="0">
                <a:solidFill>
                  <a:srgbClr val="FFC000"/>
                </a:solidFill>
              </a:rPr>
              <a:t>δύναμη του νερού </a:t>
            </a:r>
            <a:r>
              <a:rPr lang="el-GR" sz="2800" dirty="0" smtClean="0">
                <a:solidFill>
                  <a:schemeClr val="bg1"/>
                </a:solidFill>
              </a:rPr>
              <a:t>και του </a:t>
            </a:r>
            <a:r>
              <a:rPr lang="el-GR" sz="2800" dirty="0" smtClean="0">
                <a:solidFill>
                  <a:srgbClr val="FFC000"/>
                </a:solidFill>
              </a:rPr>
              <a:t>ατμού </a:t>
            </a:r>
            <a:r>
              <a:rPr lang="el-GR" sz="2800" dirty="0" smtClean="0">
                <a:solidFill>
                  <a:schemeClr val="bg1"/>
                </a:solidFill>
              </a:rPr>
              <a:t>στην παραγωγική διαδικασία. Οι </a:t>
            </a:r>
            <a:r>
              <a:rPr lang="el-GR" sz="2800" b="1" dirty="0" smtClean="0">
                <a:solidFill>
                  <a:srgbClr val="7030A0"/>
                </a:solidFill>
              </a:rPr>
              <a:t>βιοτεχνίες,</a:t>
            </a:r>
            <a:r>
              <a:rPr lang="el-GR" sz="2800" b="1" dirty="0" smtClean="0">
                <a:solidFill>
                  <a:schemeClr val="bg1"/>
                </a:solidFill>
              </a:rPr>
              <a:t> στις οποίες γινόταν μέχρι</a:t>
            </a:r>
            <a:r>
              <a:rPr lang="en-US" sz="2800" b="1" dirty="0" smtClean="0">
                <a:solidFill>
                  <a:schemeClr val="bg1"/>
                </a:solidFill>
              </a:rPr>
              <a:t> </a:t>
            </a:r>
            <a:r>
              <a:rPr lang="el-GR" sz="2800" dirty="0" smtClean="0">
                <a:solidFill>
                  <a:schemeClr val="bg1"/>
                </a:solidFill>
              </a:rPr>
              <a:t>τότε η παραγωγή των διαφόρων προϊόντων, </a:t>
            </a:r>
            <a:r>
              <a:rPr lang="el-GR" sz="2800" u="sng" dirty="0" smtClean="0">
                <a:solidFill>
                  <a:schemeClr val="bg1"/>
                </a:solidFill>
              </a:rPr>
              <a:t>αντικαταστάθηκαν</a:t>
            </a:r>
            <a:r>
              <a:rPr lang="el-GR" sz="2800" dirty="0" smtClean="0">
                <a:solidFill>
                  <a:schemeClr val="bg1"/>
                </a:solidFill>
              </a:rPr>
              <a:t> από τα </a:t>
            </a:r>
            <a:r>
              <a:rPr lang="el-GR" sz="2800" b="1" dirty="0" smtClean="0">
                <a:solidFill>
                  <a:srgbClr val="7030A0"/>
                </a:solidFill>
              </a:rPr>
              <a:t>εργοστάσια.</a:t>
            </a:r>
            <a:endParaRPr lang="en-US" sz="2800" b="1" dirty="0" smtClean="0">
              <a:solidFill>
                <a:srgbClr val="7030A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404665"/>
            <a:ext cx="7772400" cy="1095509"/>
          </a:xfrm>
        </p:spPr>
        <p:txBody>
          <a:bodyPr>
            <a:normAutofit fontScale="90000"/>
          </a:bodyPr>
          <a:lstStyle/>
          <a:p>
            <a:r>
              <a:rPr lang="en-US" b="1" dirty="0" smtClean="0">
                <a:solidFill>
                  <a:schemeClr val="accent6">
                    <a:lumMod val="75000"/>
                  </a:schemeClr>
                </a:solidFill>
              </a:rPr>
              <a:t/>
            </a:r>
            <a:br>
              <a:rPr lang="en-US" b="1" dirty="0" smtClean="0">
                <a:solidFill>
                  <a:schemeClr val="accent6">
                    <a:lumMod val="75000"/>
                  </a:schemeClr>
                </a:solidFill>
              </a:rPr>
            </a:br>
            <a:r>
              <a:rPr lang="el-GR" b="1" dirty="0" smtClean="0">
                <a:solidFill>
                  <a:schemeClr val="accent6"/>
                </a:solidFill>
              </a:rPr>
              <a:t>2.1.2 Βιομηχανική κοινωνία</a:t>
            </a:r>
            <a:r>
              <a:rPr lang="el-GR" sz="2800" dirty="0" smtClean="0">
                <a:solidFill>
                  <a:srgbClr val="FFC000"/>
                </a:solidFill>
              </a:rPr>
              <a:t/>
            </a:r>
            <a:br>
              <a:rPr lang="el-GR" sz="2800" dirty="0" smtClean="0">
                <a:solidFill>
                  <a:srgbClr val="FFC000"/>
                </a:solidFill>
              </a:rPr>
            </a:br>
            <a:r>
              <a:rPr lang="el-GR" sz="2800" dirty="0" smtClean="0">
                <a:solidFill>
                  <a:srgbClr val="FFC000"/>
                </a:solidFill>
              </a:rPr>
              <a:t/>
            </a:r>
            <a:br>
              <a:rPr lang="el-GR" sz="2800" dirty="0" smtClean="0">
                <a:solidFill>
                  <a:srgbClr val="FFC000"/>
                </a:solidFill>
              </a:rPr>
            </a:br>
            <a:endParaRPr lang="el-GR" sz="2800" dirty="0">
              <a:solidFill>
                <a:srgbClr val="FFC000"/>
              </a:solidFill>
            </a:endParaRPr>
          </a:p>
        </p:txBody>
      </p:sp>
      <p:sp>
        <p:nvSpPr>
          <p:cNvPr id="3" name="2 - Υπότιτλος"/>
          <p:cNvSpPr>
            <a:spLocks noGrp="1"/>
          </p:cNvSpPr>
          <p:nvPr>
            <p:ph type="subTitle" idx="1"/>
          </p:nvPr>
        </p:nvSpPr>
        <p:spPr>
          <a:xfrm>
            <a:off x="395536" y="1571612"/>
            <a:ext cx="8424936" cy="4665700"/>
          </a:xfrm>
        </p:spPr>
        <p:txBody>
          <a:bodyPr>
            <a:noAutofit/>
          </a:bodyPr>
          <a:lstStyle/>
          <a:p>
            <a:r>
              <a:rPr lang="el-GR" sz="2800" dirty="0" smtClean="0">
                <a:solidFill>
                  <a:schemeClr val="bg1"/>
                </a:solidFill>
              </a:rPr>
              <a:t>Σχηματικά οι βασικές αλλαγές που έφερε η</a:t>
            </a:r>
          </a:p>
          <a:p>
            <a:r>
              <a:rPr lang="el-GR" sz="2800" dirty="0" smtClean="0">
                <a:solidFill>
                  <a:schemeClr val="bg1"/>
                </a:solidFill>
              </a:rPr>
              <a:t>βιομηχανική επανάσταση είναι</a:t>
            </a:r>
            <a:r>
              <a:rPr lang="el-GR" sz="2800" b="1" dirty="0" smtClean="0">
                <a:solidFill>
                  <a:schemeClr val="bg1"/>
                </a:solidFill>
              </a:rPr>
              <a:t>:</a:t>
            </a:r>
          </a:p>
          <a:p>
            <a:pPr algn="just"/>
            <a:endParaRPr lang="en-US" sz="2800" dirty="0" smtClean="0">
              <a:solidFill>
                <a:schemeClr val="bg1"/>
              </a:solidFill>
            </a:endParaRPr>
          </a:p>
        </p:txBody>
      </p:sp>
      <p:graphicFrame>
        <p:nvGraphicFramePr>
          <p:cNvPr id="4" name="3 - Πίνακας"/>
          <p:cNvGraphicFramePr>
            <a:graphicFrameLocks noGrp="1"/>
          </p:cNvGraphicFramePr>
          <p:nvPr/>
        </p:nvGraphicFramePr>
        <p:xfrm>
          <a:off x="857224" y="2928934"/>
          <a:ext cx="7500990" cy="2748280"/>
        </p:xfrm>
        <a:graphic>
          <a:graphicData uri="http://schemas.openxmlformats.org/drawingml/2006/table">
            <a:tbl>
              <a:tblPr firstRow="1" bandRow="1">
                <a:tableStyleId>{5C22544A-7EE6-4342-B048-85BDC9FD1C3A}</a:tableStyleId>
              </a:tblPr>
              <a:tblGrid>
                <a:gridCol w="1500198"/>
                <a:gridCol w="1428760"/>
                <a:gridCol w="1371584"/>
                <a:gridCol w="3200448"/>
              </a:tblGrid>
              <a:tr h="370840">
                <a:tc>
                  <a:txBody>
                    <a:bodyPr/>
                    <a:lstStyle/>
                    <a:p>
                      <a:endParaRPr lang="el-GR" sz="1800" b="1" kern="1200" baseline="0" dirty="0" smtClean="0">
                        <a:solidFill>
                          <a:schemeClr val="lt1"/>
                        </a:solidFill>
                        <a:latin typeface="+mn-lt"/>
                        <a:ea typeface="+mn-ea"/>
                        <a:cs typeface="+mn-cs"/>
                      </a:endParaRPr>
                    </a:p>
                    <a:p>
                      <a:r>
                        <a:rPr lang="el-GR" sz="1800" b="1" kern="1200" baseline="0" dirty="0" smtClean="0">
                          <a:solidFill>
                            <a:schemeClr val="lt1"/>
                          </a:solidFill>
                          <a:latin typeface="+mn-lt"/>
                          <a:ea typeface="+mn-ea"/>
                          <a:cs typeface="+mn-cs"/>
                        </a:rPr>
                        <a:t>ΒΙΟΤΕΧΝΙΑ</a:t>
                      </a:r>
                      <a:endParaRPr lang="el-GR" dirty="0"/>
                    </a:p>
                  </a:txBody>
                  <a:tcPr/>
                </a:tc>
                <a:tc>
                  <a:txBody>
                    <a:bodyPr/>
                    <a:lstStyle/>
                    <a:p>
                      <a:endParaRPr lang="el-GR" sz="1800" b="1" kern="1200" baseline="0" dirty="0" smtClean="0">
                        <a:solidFill>
                          <a:schemeClr val="lt1"/>
                        </a:solidFill>
                        <a:latin typeface="+mn-lt"/>
                        <a:ea typeface="+mn-ea"/>
                        <a:cs typeface="+mn-cs"/>
                      </a:endParaRPr>
                    </a:p>
                    <a:p>
                      <a:r>
                        <a:rPr lang="el-GR" sz="1800" b="1" kern="1200" baseline="0" dirty="0" smtClean="0">
                          <a:solidFill>
                            <a:schemeClr val="lt1"/>
                          </a:solidFill>
                          <a:latin typeface="+mn-lt"/>
                          <a:ea typeface="+mn-ea"/>
                          <a:cs typeface="+mn-cs"/>
                        </a:rPr>
                        <a:t>Χειροκίνητες</a:t>
                      </a:r>
                    </a:p>
                    <a:p>
                      <a:r>
                        <a:rPr lang="el-GR" sz="1800" b="1" kern="1200" baseline="0" dirty="0" smtClean="0">
                          <a:solidFill>
                            <a:schemeClr val="lt1"/>
                          </a:solidFill>
                          <a:latin typeface="+mn-lt"/>
                          <a:ea typeface="+mn-ea"/>
                          <a:cs typeface="+mn-cs"/>
                        </a:rPr>
                        <a:t>μηχανές</a:t>
                      </a:r>
                      <a:endParaRPr lang="el-GR" dirty="0"/>
                    </a:p>
                  </a:txBody>
                  <a:tcPr/>
                </a:tc>
                <a:tc>
                  <a:txBody>
                    <a:bodyPr/>
                    <a:lstStyle/>
                    <a:p>
                      <a:r>
                        <a:rPr lang="el-GR" sz="1800" b="1" kern="1200" baseline="0" dirty="0" smtClean="0">
                          <a:solidFill>
                            <a:schemeClr val="lt1"/>
                          </a:solidFill>
                          <a:latin typeface="+mn-lt"/>
                          <a:ea typeface="+mn-ea"/>
                          <a:cs typeface="+mn-cs"/>
                        </a:rPr>
                        <a:t>Μικρές</a:t>
                      </a:r>
                    </a:p>
                    <a:p>
                      <a:r>
                        <a:rPr lang="el-GR" sz="1800" b="1" kern="1200" baseline="0" dirty="0" smtClean="0">
                          <a:solidFill>
                            <a:schemeClr val="lt1"/>
                          </a:solidFill>
                          <a:latin typeface="+mn-lt"/>
                          <a:ea typeface="+mn-ea"/>
                          <a:cs typeface="+mn-cs"/>
                        </a:rPr>
                        <a:t>μηχανές</a:t>
                      </a:r>
                    </a:p>
                    <a:p>
                      <a:r>
                        <a:rPr lang="el-GR" sz="1800" b="1" kern="1200" baseline="0" dirty="0" smtClean="0">
                          <a:solidFill>
                            <a:schemeClr val="lt1"/>
                          </a:solidFill>
                          <a:latin typeface="+mn-lt"/>
                          <a:ea typeface="+mn-ea"/>
                          <a:cs typeface="+mn-cs"/>
                        </a:rPr>
                        <a:t>σε μικρά</a:t>
                      </a:r>
                    </a:p>
                    <a:p>
                      <a:r>
                        <a:rPr lang="el-GR" sz="1800" b="1" kern="1200" baseline="0" dirty="0" smtClean="0">
                          <a:solidFill>
                            <a:schemeClr val="lt1"/>
                          </a:solidFill>
                          <a:latin typeface="+mn-lt"/>
                          <a:ea typeface="+mn-ea"/>
                          <a:cs typeface="+mn-cs"/>
                        </a:rPr>
                        <a:t>εργαστήρια</a:t>
                      </a:r>
                      <a:endParaRPr lang="el-GR" dirty="0"/>
                    </a:p>
                  </a:txBody>
                  <a:tcPr/>
                </a:tc>
                <a:tc>
                  <a:txBody>
                    <a:bodyPr/>
                    <a:lstStyle/>
                    <a:p>
                      <a:endParaRPr lang="el-GR" sz="1800" b="1" kern="1200" baseline="0" dirty="0" smtClean="0">
                        <a:solidFill>
                          <a:schemeClr val="lt1"/>
                        </a:solidFill>
                        <a:latin typeface="+mn-lt"/>
                        <a:ea typeface="+mn-ea"/>
                        <a:cs typeface="+mn-cs"/>
                      </a:endParaRPr>
                    </a:p>
                    <a:p>
                      <a:r>
                        <a:rPr lang="el-GR" sz="1800" b="1" kern="1200" baseline="0" dirty="0" smtClean="0">
                          <a:solidFill>
                            <a:schemeClr val="lt1"/>
                          </a:solidFill>
                          <a:latin typeface="+mn-lt"/>
                          <a:ea typeface="+mn-ea"/>
                          <a:cs typeface="+mn-cs"/>
                        </a:rPr>
                        <a:t>Εργάτες ζουν σε χωριά και μικρές πόλεις</a:t>
                      </a:r>
                      <a:endParaRPr lang="el-GR" dirty="0"/>
                    </a:p>
                  </a:txBody>
                  <a:tcPr/>
                </a:tc>
              </a:tr>
              <a:tr h="370840">
                <a:tc>
                  <a:txBody>
                    <a:bodyPr/>
                    <a:lstStyle/>
                    <a:p>
                      <a:r>
                        <a:rPr lang="el-GR" dirty="0" smtClean="0"/>
                        <a:t>        ↓</a:t>
                      </a:r>
                      <a:endParaRPr lang="el-GR" dirty="0"/>
                    </a:p>
                  </a:txBody>
                  <a:tcPr/>
                </a:tc>
                <a:tc>
                  <a:txBody>
                    <a:bodyPr/>
                    <a:lstStyle/>
                    <a:p>
                      <a:r>
                        <a:rPr lang="el-GR" dirty="0" smtClean="0"/>
                        <a:t>        ↓</a:t>
                      </a:r>
                      <a:endParaRPr lang="el-GR" dirty="0"/>
                    </a:p>
                  </a:txBody>
                  <a:tcPr/>
                </a:tc>
                <a:tc>
                  <a:txBody>
                    <a:bodyPr/>
                    <a:lstStyle/>
                    <a:p>
                      <a:r>
                        <a:rPr lang="el-GR" dirty="0" smtClean="0"/>
                        <a:t>        ↓</a:t>
                      </a:r>
                      <a:endParaRPr lang="el-GR" dirty="0"/>
                    </a:p>
                  </a:txBody>
                  <a:tcPr/>
                </a:tc>
                <a:tc>
                  <a:txBody>
                    <a:bodyPr/>
                    <a:lstStyle/>
                    <a:p>
                      <a:r>
                        <a:rPr lang="el-GR" dirty="0" smtClean="0"/>
                        <a:t>                      ↓</a:t>
                      </a:r>
                      <a:endParaRPr lang="el-GR" dirty="0"/>
                    </a:p>
                  </a:txBody>
                  <a:tcPr/>
                </a:tc>
              </a:tr>
              <a:tr h="370840">
                <a:tc>
                  <a:txBody>
                    <a:bodyPr/>
                    <a:lstStyle/>
                    <a:p>
                      <a:endParaRPr lang="el-GR" sz="1800" b="1" kern="1200" baseline="0" dirty="0" smtClean="0">
                        <a:solidFill>
                          <a:schemeClr val="dk1"/>
                        </a:solidFill>
                        <a:latin typeface="+mn-lt"/>
                        <a:ea typeface="+mn-ea"/>
                        <a:cs typeface="+mn-cs"/>
                      </a:endParaRPr>
                    </a:p>
                    <a:p>
                      <a:r>
                        <a:rPr lang="el-GR" sz="1800" b="1" kern="1200" baseline="0" dirty="0" smtClean="0">
                          <a:solidFill>
                            <a:schemeClr val="dk1"/>
                          </a:solidFill>
                          <a:latin typeface="+mn-lt"/>
                          <a:ea typeface="+mn-ea"/>
                          <a:cs typeface="+mn-cs"/>
                        </a:rPr>
                        <a:t>ΒΙΟΜΗΧΑΝΙΑ</a:t>
                      </a:r>
                      <a:endParaRPr lang="el-GR" dirty="0"/>
                    </a:p>
                  </a:txBody>
                  <a:tcPr/>
                </a:tc>
                <a:tc>
                  <a:txBody>
                    <a:bodyPr/>
                    <a:lstStyle/>
                    <a:p>
                      <a:endParaRPr lang="el-GR" sz="1800" kern="1200" baseline="0" dirty="0" smtClean="0">
                        <a:solidFill>
                          <a:schemeClr val="dk1"/>
                        </a:solidFill>
                        <a:latin typeface="+mn-lt"/>
                        <a:ea typeface="+mn-ea"/>
                        <a:cs typeface="+mn-cs"/>
                      </a:endParaRPr>
                    </a:p>
                    <a:p>
                      <a:r>
                        <a:rPr lang="el-GR" sz="1800" kern="1200" baseline="0" dirty="0" smtClean="0">
                          <a:solidFill>
                            <a:schemeClr val="dk1"/>
                          </a:solidFill>
                          <a:latin typeface="+mn-lt"/>
                          <a:ea typeface="+mn-ea"/>
                          <a:cs typeface="+mn-cs"/>
                        </a:rPr>
                        <a:t>Ατμοκίνητες</a:t>
                      </a:r>
                    </a:p>
                    <a:p>
                      <a:r>
                        <a:rPr lang="el-GR" sz="1800" kern="1200" baseline="0" dirty="0" smtClean="0">
                          <a:solidFill>
                            <a:schemeClr val="dk1"/>
                          </a:solidFill>
                          <a:latin typeface="+mn-lt"/>
                          <a:ea typeface="+mn-ea"/>
                          <a:cs typeface="+mn-cs"/>
                        </a:rPr>
                        <a:t>μηχανές</a:t>
                      </a:r>
                      <a:endParaRPr lang="el-GR" dirty="0"/>
                    </a:p>
                  </a:txBody>
                  <a:tcPr/>
                </a:tc>
                <a:tc>
                  <a:txBody>
                    <a:bodyPr/>
                    <a:lstStyle/>
                    <a:p>
                      <a:r>
                        <a:rPr lang="el-GR" sz="1800" kern="1200" baseline="0" dirty="0" smtClean="0">
                          <a:solidFill>
                            <a:schemeClr val="dk1"/>
                          </a:solidFill>
                          <a:latin typeface="+mn-lt"/>
                          <a:ea typeface="+mn-ea"/>
                          <a:cs typeface="+mn-cs"/>
                        </a:rPr>
                        <a:t>Μεγάλες</a:t>
                      </a:r>
                    </a:p>
                    <a:p>
                      <a:r>
                        <a:rPr lang="el-GR" sz="1800" kern="1200" baseline="0" dirty="0" smtClean="0">
                          <a:solidFill>
                            <a:schemeClr val="dk1"/>
                          </a:solidFill>
                          <a:latin typeface="+mn-lt"/>
                          <a:ea typeface="+mn-ea"/>
                          <a:cs typeface="+mn-cs"/>
                        </a:rPr>
                        <a:t>μηχανές</a:t>
                      </a:r>
                    </a:p>
                    <a:p>
                      <a:r>
                        <a:rPr lang="el-GR" sz="1800" kern="1200" baseline="0" dirty="0" smtClean="0">
                          <a:solidFill>
                            <a:schemeClr val="dk1"/>
                          </a:solidFill>
                          <a:latin typeface="+mn-lt"/>
                          <a:ea typeface="+mn-ea"/>
                          <a:cs typeface="+mn-cs"/>
                        </a:rPr>
                        <a:t>σε μεγάλα</a:t>
                      </a:r>
                    </a:p>
                    <a:p>
                      <a:r>
                        <a:rPr lang="el-GR" sz="1800" kern="1200" baseline="0" dirty="0" smtClean="0">
                          <a:solidFill>
                            <a:schemeClr val="dk1"/>
                          </a:solidFill>
                          <a:latin typeface="+mn-lt"/>
                          <a:ea typeface="+mn-ea"/>
                          <a:cs typeface="+mn-cs"/>
                        </a:rPr>
                        <a:t>εργοστάσια</a:t>
                      </a:r>
                      <a:endParaRPr lang="el-GR" dirty="0"/>
                    </a:p>
                  </a:txBody>
                  <a:tcPr/>
                </a:tc>
                <a:tc>
                  <a:txBody>
                    <a:bodyPr/>
                    <a:lstStyle/>
                    <a:p>
                      <a:r>
                        <a:rPr lang="el-GR" sz="1800" kern="1200" baseline="0" dirty="0" smtClean="0">
                          <a:solidFill>
                            <a:schemeClr val="dk1"/>
                          </a:solidFill>
                          <a:latin typeface="+mn-lt"/>
                          <a:ea typeface="+mn-ea"/>
                          <a:cs typeface="+mn-cs"/>
                        </a:rPr>
                        <a:t>Μεγάλοι εργατικοί πληθυσμοί</a:t>
                      </a:r>
                    </a:p>
                    <a:p>
                      <a:r>
                        <a:rPr lang="el-GR" sz="1800" kern="1200" baseline="0" dirty="0" smtClean="0">
                          <a:solidFill>
                            <a:schemeClr val="dk1"/>
                          </a:solidFill>
                          <a:latin typeface="+mn-lt"/>
                          <a:ea typeface="+mn-ea"/>
                          <a:cs typeface="+mn-cs"/>
                        </a:rPr>
                        <a:t>Συγκεντρώνονται γύρω από τα</a:t>
                      </a:r>
                    </a:p>
                    <a:p>
                      <a:r>
                        <a:rPr lang="el-GR" sz="1800" kern="1200" baseline="0" dirty="0" smtClean="0">
                          <a:solidFill>
                            <a:schemeClr val="dk1"/>
                          </a:solidFill>
                          <a:latin typeface="+mn-lt"/>
                          <a:ea typeface="+mn-ea"/>
                          <a:cs typeface="+mn-cs"/>
                        </a:rPr>
                        <a:t>εργοστάσια και δημιουργούνται</a:t>
                      </a:r>
                    </a:p>
                    <a:p>
                      <a:r>
                        <a:rPr lang="el-GR" sz="1800" kern="1200" baseline="0" dirty="0" smtClean="0">
                          <a:solidFill>
                            <a:schemeClr val="dk1"/>
                          </a:solidFill>
                          <a:latin typeface="+mn-lt"/>
                          <a:ea typeface="+mn-ea"/>
                          <a:cs typeface="+mn-cs"/>
                        </a:rPr>
                        <a:t>μεγάλες πόλεις</a:t>
                      </a:r>
                      <a:endParaRPr lang="el-GR" dirty="0"/>
                    </a:p>
                  </a:txBody>
                  <a:tcPr/>
                </a:tc>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404665"/>
            <a:ext cx="7772400" cy="1095509"/>
          </a:xfrm>
        </p:spPr>
        <p:txBody>
          <a:bodyPr>
            <a:normAutofit fontScale="90000"/>
          </a:bodyPr>
          <a:lstStyle/>
          <a:p>
            <a:r>
              <a:rPr lang="en-US" b="1" dirty="0" smtClean="0">
                <a:solidFill>
                  <a:schemeClr val="accent6">
                    <a:lumMod val="75000"/>
                  </a:schemeClr>
                </a:solidFill>
              </a:rPr>
              <a:t/>
            </a:r>
            <a:br>
              <a:rPr lang="en-US" b="1" dirty="0" smtClean="0">
                <a:solidFill>
                  <a:schemeClr val="accent6">
                    <a:lumMod val="75000"/>
                  </a:schemeClr>
                </a:solidFill>
              </a:rPr>
            </a:br>
            <a:r>
              <a:rPr lang="el-GR" b="1" dirty="0" smtClean="0">
                <a:solidFill>
                  <a:schemeClr val="accent6"/>
                </a:solidFill>
              </a:rPr>
              <a:t>2.1.2 Βιομηχανική κοινωνία</a:t>
            </a:r>
            <a:r>
              <a:rPr lang="el-GR" sz="2800" dirty="0" smtClean="0">
                <a:solidFill>
                  <a:srgbClr val="FFC000"/>
                </a:solidFill>
              </a:rPr>
              <a:t/>
            </a:r>
            <a:br>
              <a:rPr lang="el-GR" sz="2800" dirty="0" smtClean="0">
                <a:solidFill>
                  <a:srgbClr val="FFC000"/>
                </a:solidFill>
              </a:rPr>
            </a:br>
            <a:r>
              <a:rPr lang="el-GR" sz="2800" dirty="0" smtClean="0">
                <a:solidFill>
                  <a:srgbClr val="FFC000"/>
                </a:solidFill>
              </a:rPr>
              <a:t/>
            </a:r>
            <a:br>
              <a:rPr lang="el-GR" sz="2800" dirty="0" smtClean="0">
                <a:solidFill>
                  <a:srgbClr val="FFC000"/>
                </a:solidFill>
              </a:rPr>
            </a:br>
            <a:endParaRPr lang="el-GR" sz="2800" dirty="0">
              <a:solidFill>
                <a:srgbClr val="FFC000"/>
              </a:solidFill>
            </a:endParaRPr>
          </a:p>
        </p:txBody>
      </p:sp>
      <p:sp>
        <p:nvSpPr>
          <p:cNvPr id="3" name="2 - Υπότιτλος"/>
          <p:cNvSpPr>
            <a:spLocks noGrp="1"/>
          </p:cNvSpPr>
          <p:nvPr>
            <p:ph type="subTitle" idx="1"/>
          </p:nvPr>
        </p:nvSpPr>
        <p:spPr>
          <a:xfrm>
            <a:off x="395536" y="1571612"/>
            <a:ext cx="8424936" cy="4665700"/>
          </a:xfrm>
        </p:spPr>
        <p:txBody>
          <a:bodyPr>
            <a:noAutofit/>
          </a:bodyPr>
          <a:lstStyle/>
          <a:p>
            <a:pPr algn="just"/>
            <a:r>
              <a:rPr lang="el-GR" dirty="0" smtClean="0">
                <a:solidFill>
                  <a:schemeClr val="bg1"/>
                </a:solidFill>
              </a:rPr>
              <a:t>Αυτές οι </a:t>
            </a:r>
            <a:r>
              <a:rPr lang="el-GR" dirty="0" smtClean="0">
                <a:solidFill>
                  <a:srgbClr val="FFFF00"/>
                </a:solidFill>
              </a:rPr>
              <a:t>εξελίξεις</a:t>
            </a:r>
            <a:r>
              <a:rPr lang="el-GR" dirty="0" smtClean="0">
                <a:solidFill>
                  <a:schemeClr val="bg1"/>
                </a:solidFill>
              </a:rPr>
              <a:t> </a:t>
            </a:r>
            <a:r>
              <a:rPr lang="el-GR" u="sng" dirty="0" smtClean="0">
                <a:solidFill>
                  <a:schemeClr val="bg1"/>
                </a:solidFill>
              </a:rPr>
              <a:t>μετέβαλαν</a:t>
            </a:r>
            <a:r>
              <a:rPr lang="el-GR" dirty="0" smtClean="0">
                <a:solidFill>
                  <a:schemeClr val="bg1"/>
                </a:solidFill>
              </a:rPr>
              <a:t> τη </a:t>
            </a:r>
            <a:r>
              <a:rPr lang="el-GR" dirty="0" smtClean="0">
                <a:solidFill>
                  <a:srgbClr val="FFFF00"/>
                </a:solidFill>
              </a:rPr>
              <a:t>δομή</a:t>
            </a:r>
            <a:r>
              <a:rPr lang="el-GR" dirty="0" smtClean="0">
                <a:solidFill>
                  <a:schemeClr val="bg1"/>
                </a:solidFill>
              </a:rPr>
              <a:t> της κοινωνίας. Έτσι, έγιναν αλλαγές στην </a:t>
            </a:r>
            <a:r>
              <a:rPr lang="el-GR" dirty="0" smtClean="0">
                <a:solidFill>
                  <a:srgbClr val="FFC000"/>
                </a:solidFill>
              </a:rPr>
              <a:t>οργάνωση</a:t>
            </a:r>
            <a:r>
              <a:rPr lang="el-GR" dirty="0" smtClean="0">
                <a:solidFill>
                  <a:schemeClr val="bg1"/>
                </a:solidFill>
              </a:rPr>
              <a:t> της κοινωνίας, τους </a:t>
            </a:r>
            <a:r>
              <a:rPr lang="el-GR" dirty="0" smtClean="0">
                <a:solidFill>
                  <a:srgbClr val="92D050"/>
                </a:solidFill>
              </a:rPr>
              <a:t>θεσμούς</a:t>
            </a:r>
            <a:r>
              <a:rPr lang="el-GR" dirty="0" smtClean="0">
                <a:solidFill>
                  <a:schemeClr val="bg1"/>
                </a:solidFill>
              </a:rPr>
              <a:t>, τον </a:t>
            </a:r>
            <a:r>
              <a:rPr lang="el-GR" dirty="0" smtClean="0">
                <a:solidFill>
                  <a:srgbClr val="00B0F0"/>
                </a:solidFill>
              </a:rPr>
              <a:t>τρόπο σκέψης </a:t>
            </a:r>
            <a:r>
              <a:rPr lang="el-GR" dirty="0" smtClean="0">
                <a:solidFill>
                  <a:schemeClr val="bg1"/>
                </a:solidFill>
              </a:rPr>
              <a:t>των ανθρώπων. Πιο αναλυτικά:</a:t>
            </a:r>
          </a:p>
          <a:p>
            <a:pPr algn="just"/>
            <a:r>
              <a:rPr lang="el-GR" b="1" dirty="0" smtClean="0">
                <a:solidFill>
                  <a:schemeClr val="accent4">
                    <a:lumMod val="60000"/>
                    <a:lumOff val="40000"/>
                  </a:schemeClr>
                </a:solidFill>
              </a:rPr>
              <a:t>α) Αστικοποίηση.</a:t>
            </a:r>
          </a:p>
          <a:p>
            <a:pPr algn="just"/>
            <a:r>
              <a:rPr lang="el-GR" b="1" dirty="0" smtClean="0">
                <a:solidFill>
                  <a:schemeClr val="accent2">
                    <a:lumMod val="60000"/>
                    <a:lumOff val="40000"/>
                  </a:schemeClr>
                </a:solidFill>
              </a:rPr>
              <a:t>β) Αύξηση της προσδοκώμενης ζωής.</a:t>
            </a:r>
          </a:p>
          <a:p>
            <a:pPr algn="just"/>
            <a:r>
              <a:rPr lang="el-GR" b="1" dirty="0" smtClean="0">
                <a:solidFill>
                  <a:schemeClr val="bg2">
                    <a:lumMod val="75000"/>
                  </a:schemeClr>
                </a:solidFill>
              </a:rPr>
              <a:t>γ) Αύξηση της παραγωγής προϊόντων – ζήτηση για νέα προϊόντα.</a:t>
            </a:r>
          </a:p>
          <a:p>
            <a:pPr algn="just"/>
            <a:endParaRPr lang="en-US" b="1" dirty="0" smtClean="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404665"/>
            <a:ext cx="7772400" cy="1095509"/>
          </a:xfrm>
        </p:spPr>
        <p:txBody>
          <a:bodyPr>
            <a:normAutofit fontScale="90000"/>
          </a:bodyPr>
          <a:lstStyle/>
          <a:p>
            <a:r>
              <a:rPr lang="en-US" b="1" dirty="0" smtClean="0">
                <a:solidFill>
                  <a:schemeClr val="accent6">
                    <a:lumMod val="75000"/>
                  </a:schemeClr>
                </a:solidFill>
              </a:rPr>
              <a:t/>
            </a:r>
            <a:br>
              <a:rPr lang="en-US" b="1" dirty="0" smtClean="0">
                <a:solidFill>
                  <a:schemeClr val="accent6">
                    <a:lumMod val="75000"/>
                  </a:schemeClr>
                </a:solidFill>
              </a:rPr>
            </a:br>
            <a:r>
              <a:rPr lang="el-GR" b="1" dirty="0" smtClean="0">
                <a:solidFill>
                  <a:schemeClr val="accent6"/>
                </a:solidFill>
              </a:rPr>
              <a:t>2.1.2 Βιομηχανική κοινωνία</a:t>
            </a:r>
            <a:r>
              <a:rPr lang="el-GR" sz="2800" dirty="0" smtClean="0">
                <a:solidFill>
                  <a:srgbClr val="FFC000"/>
                </a:solidFill>
              </a:rPr>
              <a:t/>
            </a:r>
            <a:br>
              <a:rPr lang="el-GR" sz="2800" dirty="0" smtClean="0">
                <a:solidFill>
                  <a:srgbClr val="FFC000"/>
                </a:solidFill>
              </a:rPr>
            </a:br>
            <a:r>
              <a:rPr lang="el-GR" sz="2800" dirty="0" smtClean="0">
                <a:solidFill>
                  <a:srgbClr val="FFC000"/>
                </a:solidFill>
              </a:rPr>
              <a:t/>
            </a:r>
            <a:br>
              <a:rPr lang="el-GR" sz="2800" dirty="0" smtClean="0">
                <a:solidFill>
                  <a:srgbClr val="FFC000"/>
                </a:solidFill>
              </a:rPr>
            </a:br>
            <a:endParaRPr lang="el-GR" sz="2800" dirty="0">
              <a:solidFill>
                <a:srgbClr val="FFC000"/>
              </a:solidFill>
            </a:endParaRPr>
          </a:p>
        </p:txBody>
      </p:sp>
      <p:sp>
        <p:nvSpPr>
          <p:cNvPr id="3" name="2 - Υπότιτλος"/>
          <p:cNvSpPr>
            <a:spLocks noGrp="1"/>
          </p:cNvSpPr>
          <p:nvPr>
            <p:ph type="subTitle" idx="1"/>
          </p:nvPr>
        </p:nvSpPr>
        <p:spPr>
          <a:xfrm>
            <a:off x="395536" y="1571612"/>
            <a:ext cx="8424936" cy="4665700"/>
          </a:xfrm>
        </p:spPr>
        <p:txBody>
          <a:bodyPr>
            <a:noAutofit/>
          </a:bodyPr>
          <a:lstStyle/>
          <a:p>
            <a:pPr algn="just"/>
            <a:r>
              <a:rPr lang="el-GR" sz="2400" b="1" dirty="0" smtClean="0">
                <a:solidFill>
                  <a:srgbClr val="92D050"/>
                </a:solidFill>
              </a:rPr>
              <a:t>δ) Ανάπτυξη εμπορίου και τραπεζών. </a:t>
            </a:r>
            <a:r>
              <a:rPr lang="el-GR" sz="2400" b="1" dirty="0" smtClean="0">
                <a:solidFill>
                  <a:schemeClr val="bg1"/>
                </a:solidFill>
              </a:rPr>
              <a:t>Στις βιομηχανικές κοινωνίες </a:t>
            </a:r>
            <a:r>
              <a:rPr lang="el-GR" sz="2400" dirty="0" smtClean="0">
                <a:solidFill>
                  <a:schemeClr val="bg1"/>
                </a:solidFill>
              </a:rPr>
              <a:t>αναπτύχθηκαν το εμπόριο και το τραπεζικό σύστημα που σήμερα κυριαρχούν σε παγκόσμιο επίπεδο.</a:t>
            </a:r>
          </a:p>
          <a:p>
            <a:pPr algn="just"/>
            <a:endParaRPr lang="el-GR" sz="2400" dirty="0" smtClean="0">
              <a:solidFill>
                <a:schemeClr val="bg1"/>
              </a:solidFill>
            </a:endParaRPr>
          </a:p>
          <a:p>
            <a:pPr algn="just"/>
            <a:r>
              <a:rPr lang="el-GR" sz="2400" b="1" dirty="0" smtClean="0">
                <a:solidFill>
                  <a:srgbClr val="C00000"/>
                </a:solidFill>
              </a:rPr>
              <a:t>ε) Ανάπτυξη βιομηχανίας – τομέα υπηρεσιών. </a:t>
            </a:r>
          </a:p>
          <a:p>
            <a:pPr algn="just"/>
            <a:r>
              <a:rPr lang="el-GR" sz="2400" b="1" dirty="0" smtClean="0">
                <a:solidFill>
                  <a:schemeClr val="bg1"/>
                </a:solidFill>
              </a:rPr>
              <a:t>Η πλειονότητα </a:t>
            </a:r>
            <a:r>
              <a:rPr lang="el-GR" sz="2400" dirty="0" smtClean="0">
                <a:solidFill>
                  <a:schemeClr val="bg1"/>
                </a:solidFill>
              </a:rPr>
              <a:t>των εργαζομένων των βιομηχανικών κοινωνιών απασχολείται στη βιομηχανία και στον τομέα των υπηρεσιών (εμπόριο, τράπεζες κτλ.). Όλο και μικρότερο ποσοστό του πληθυσμού απασχολείται στη γεωργία, στην οποία εισάγονται σταδιακά μηχανές (εκβιομηχάνιση της γεωργίας).</a:t>
            </a:r>
          </a:p>
          <a:p>
            <a:pPr algn="just"/>
            <a:endParaRPr lang="el-GR" sz="2000" dirty="0" smtClean="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404665"/>
            <a:ext cx="7772400" cy="1095509"/>
          </a:xfrm>
        </p:spPr>
        <p:txBody>
          <a:bodyPr>
            <a:normAutofit fontScale="90000"/>
          </a:bodyPr>
          <a:lstStyle/>
          <a:p>
            <a:r>
              <a:rPr lang="en-US" b="1" dirty="0" smtClean="0">
                <a:solidFill>
                  <a:schemeClr val="accent6">
                    <a:lumMod val="75000"/>
                  </a:schemeClr>
                </a:solidFill>
              </a:rPr>
              <a:t/>
            </a:r>
            <a:br>
              <a:rPr lang="en-US" b="1" dirty="0" smtClean="0">
                <a:solidFill>
                  <a:schemeClr val="accent6">
                    <a:lumMod val="75000"/>
                  </a:schemeClr>
                </a:solidFill>
              </a:rPr>
            </a:br>
            <a:r>
              <a:rPr lang="el-GR" b="1" dirty="0" smtClean="0">
                <a:solidFill>
                  <a:schemeClr val="accent6"/>
                </a:solidFill>
              </a:rPr>
              <a:t>2.1.2 Βιομηχανική κοινωνία</a:t>
            </a:r>
            <a:r>
              <a:rPr lang="el-GR" sz="2800" dirty="0" smtClean="0">
                <a:solidFill>
                  <a:srgbClr val="FFC000"/>
                </a:solidFill>
              </a:rPr>
              <a:t/>
            </a:r>
            <a:br>
              <a:rPr lang="el-GR" sz="2800" dirty="0" smtClean="0">
                <a:solidFill>
                  <a:srgbClr val="FFC000"/>
                </a:solidFill>
              </a:rPr>
            </a:br>
            <a:r>
              <a:rPr lang="el-GR" sz="2800" dirty="0" smtClean="0">
                <a:solidFill>
                  <a:srgbClr val="FFC000"/>
                </a:solidFill>
              </a:rPr>
              <a:t/>
            </a:r>
            <a:br>
              <a:rPr lang="el-GR" sz="2800" dirty="0" smtClean="0">
                <a:solidFill>
                  <a:srgbClr val="FFC000"/>
                </a:solidFill>
              </a:rPr>
            </a:br>
            <a:endParaRPr lang="el-GR" sz="2800" dirty="0">
              <a:solidFill>
                <a:srgbClr val="FFC000"/>
              </a:solidFill>
            </a:endParaRPr>
          </a:p>
        </p:txBody>
      </p:sp>
      <p:sp>
        <p:nvSpPr>
          <p:cNvPr id="3" name="2 - Υπότιτλος"/>
          <p:cNvSpPr>
            <a:spLocks noGrp="1"/>
          </p:cNvSpPr>
          <p:nvPr>
            <p:ph type="subTitle" idx="1"/>
          </p:nvPr>
        </p:nvSpPr>
        <p:spPr>
          <a:xfrm>
            <a:off x="395536" y="1571612"/>
            <a:ext cx="8424936" cy="4665700"/>
          </a:xfrm>
        </p:spPr>
        <p:txBody>
          <a:bodyPr>
            <a:noAutofit/>
          </a:bodyPr>
          <a:lstStyle/>
          <a:p>
            <a:pPr algn="just"/>
            <a:r>
              <a:rPr lang="el-GR" b="1" dirty="0" smtClean="0">
                <a:solidFill>
                  <a:schemeClr val="accent5">
                    <a:lumMod val="60000"/>
                    <a:lumOff val="40000"/>
                  </a:schemeClr>
                </a:solidFill>
              </a:rPr>
              <a:t>στ) Αλλαγή στις κοινωνικές σχέσεις. Οι προσωπικές σχέσεις των</a:t>
            </a:r>
          </a:p>
          <a:p>
            <a:pPr algn="just"/>
            <a:r>
              <a:rPr lang="el-GR" dirty="0" smtClean="0">
                <a:solidFill>
                  <a:schemeClr val="bg1"/>
                </a:solidFill>
              </a:rPr>
              <a:t>κατοίκων των χωριών αντικαταστάθηκαν από τις </a:t>
            </a:r>
            <a:r>
              <a:rPr lang="el-GR" smtClean="0">
                <a:solidFill>
                  <a:schemeClr val="bg1"/>
                </a:solidFill>
              </a:rPr>
              <a:t>απρόσωπες σχέσεις των </a:t>
            </a:r>
            <a:r>
              <a:rPr lang="el-GR" dirty="0" smtClean="0">
                <a:solidFill>
                  <a:schemeClr val="bg1"/>
                </a:solidFill>
              </a:rPr>
              <a:t>κατοίκων των μεγαλουπόλεων.</a:t>
            </a:r>
            <a:endParaRPr lang="en-US" b="1" dirty="0" smtClean="0">
              <a:solidFill>
                <a:schemeClr val="bg1"/>
              </a:solidFill>
            </a:endParaRPr>
          </a:p>
          <a:p>
            <a:pPr algn="just">
              <a:buFont typeface="Arial" pitchFamily="34" charset="0"/>
              <a:buChar char="•"/>
            </a:pPr>
            <a:endParaRPr lang="en-US" b="1" dirty="0" smtClean="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rgbClr val="FFC000"/>
                </a:solidFill>
              </a:rPr>
              <a:t>ΕΡΩΤΗΣΕΙΣ ΚΛΕΙΣΤΟΥ ΤΥΠΟΥ</a:t>
            </a:r>
            <a:endParaRPr lang="el-GR" dirty="0">
              <a:solidFill>
                <a:srgbClr val="FFC000"/>
              </a:solidFill>
            </a:endParaRPr>
          </a:p>
        </p:txBody>
      </p:sp>
      <p:sp>
        <p:nvSpPr>
          <p:cNvPr id="3" name="2 - Θέση περιεχομένου"/>
          <p:cNvSpPr>
            <a:spLocks noGrp="1"/>
          </p:cNvSpPr>
          <p:nvPr>
            <p:ph idx="1"/>
          </p:nvPr>
        </p:nvSpPr>
        <p:spPr/>
        <p:txBody>
          <a:bodyPr/>
          <a:lstStyle/>
          <a:p>
            <a:pPr algn="just">
              <a:buNone/>
            </a:pPr>
            <a:r>
              <a:rPr lang="el-GR" dirty="0" smtClean="0">
                <a:solidFill>
                  <a:schemeClr val="bg1"/>
                </a:solidFill>
              </a:rPr>
              <a:t>1. Η Εκβιομηχάνιση είναι η χρησιμοποίηση μηχανών στην παραγωγική διαδικασία. </a:t>
            </a:r>
            <a:endParaRPr lang="en-US" dirty="0" smtClean="0">
              <a:solidFill>
                <a:schemeClr val="bg1"/>
              </a:solidFill>
            </a:endParaRPr>
          </a:p>
          <a:p>
            <a:pPr algn="just">
              <a:buNone/>
            </a:pPr>
            <a:endParaRPr lang="el-GR" dirty="0">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b="1" dirty="0" smtClean="0">
                <a:solidFill>
                  <a:srgbClr val="FFC000"/>
                </a:solidFill>
              </a:rPr>
              <a:t>ΣΩΣΤΟ</a:t>
            </a:r>
            <a:endParaRPr lang="el-GR" dirty="0"/>
          </a:p>
        </p:txBody>
      </p:sp>
      <p:sp>
        <p:nvSpPr>
          <p:cNvPr id="3" name="2 - Θέση περιεχομένου"/>
          <p:cNvSpPr>
            <a:spLocks noGrp="1"/>
          </p:cNvSpPr>
          <p:nvPr>
            <p:ph idx="1"/>
          </p:nvPr>
        </p:nvSpPr>
        <p:spPr/>
        <p:txBody>
          <a:bodyPr/>
          <a:lstStyle/>
          <a:p>
            <a:endParaRPr lang="el-GR" dirty="0">
              <a:solidFill>
                <a:schemeClr val="bg1"/>
              </a:solidFill>
            </a:endParaRP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377</TotalTime>
  <Words>607</Words>
  <Application>Microsoft Office PowerPoint</Application>
  <PresentationFormat>Προβολή στην οθόνη (4:3)</PresentationFormat>
  <Paragraphs>95</Paragraphs>
  <Slides>21</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ΠΟΛΙΤΙΚΗ ΠΑΙΔΕΙΑ</vt:lpstr>
      <vt:lpstr> 2.1.2 Βιομηχανική κοινωνία  </vt:lpstr>
      <vt:lpstr> 2.1.2 Βιομηχανική κοινωνία  </vt:lpstr>
      <vt:lpstr> 2.1.2 Βιομηχανική κοινωνία  </vt:lpstr>
      <vt:lpstr> 2.1.2 Βιομηχανική κοινωνία  </vt:lpstr>
      <vt:lpstr> 2.1.2 Βιομηχανική κοινωνία  </vt:lpstr>
      <vt:lpstr> 2.1.2 Βιομηχανική κοινωνία  </vt:lpstr>
      <vt:lpstr>ΕΡΩΤΗΣΕΙΣ ΚΛΕΙΣΤΟΥ ΤΥΠΟΥ</vt:lpstr>
      <vt:lpstr>ΣΩΣΤΟ</vt:lpstr>
      <vt:lpstr>ΕΡΩΤΗΣΕΙΣ ΚΛΕΙΣΤΟΥ ΤΥΠΟΥ</vt:lpstr>
      <vt:lpstr>α. η δύναμη του νερού</vt:lpstr>
      <vt:lpstr>ΕΡΩΤΗΣΕΙΣ ΚΛΕΙΣΤΟΥ ΤΥΠΟΥ</vt:lpstr>
      <vt:lpstr>γ. οι μεγάλες χειροκίνητες μηχανές</vt:lpstr>
      <vt:lpstr>ΕΡΩΤΗΣΕΙΣ ΚΛΕΙΣΤΟΥ ΤΥΠΟΥ</vt:lpstr>
      <vt:lpstr>δ. όλα τα παραπάνω</vt:lpstr>
      <vt:lpstr>ΕΡΩΤΗΣΕΙΣ ΚΛΕΙΣΤΟΥ ΤΥΠΟΥ</vt:lpstr>
      <vt:lpstr>ΣΩΣΤΟ</vt:lpstr>
      <vt:lpstr>ΕΡΩΤΗΣΕΙΣ ΚΛΕΙΣΤΟΥ ΤΥΠΟΥ</vt:lpstr>
      <vt:lpstr>   δ. τα (β) και (γ)   </vt:lpstr>
      <vt:lpstr>ΕΡΩΤΗΣΕΙΣ ΚΛΕΙΣΤΟΥ ΤΥΠΟΥ</vt:lpstr>
      <vt:lpstr>   ΛΑΘΟΣ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ΠΟΛΙΤΙΚΗ ΠΑΙΔΕΙΑ</dc:title>
  <dc:creator>METAVASI</dc:creator>
  <cp:lastModifiedBy>Allettante</cp:lastModifiedBy>
  <cp:revision>109</cp:revision>
  <dcterms:created xsi:type="dcterms:W3CDTF">2017-01-27T15:47:54Z</dcterms:created>
  <dcterms:modified xsi:type="dcterms:W3CDTF">2020-12-10T08:43:20Z</dcterms:modified>
</cp:coreProperties>
</file>