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66" r:id="rId3"/>
    <p:sldId id="267" r:id="rId4"/>
    <p:sldId id="257" r:id="rId5"/>
    <p:sldId id="259" r:id="rId6"/>
    <p:sldId id="265" r:id="rId7"/>
    <p:sldId id="262" r:id="rId8"/>
    <p:sldId id="261" r:id="rId9"/>
    <p:sldId id="264" r:id="rId10"/>
    <p:sldId id="268" r:id="rId11"/>
    <p:sldId id="269" r:id="rId12"/>
    <p:sldId id="270" r:id="rId13"/>
    <p:sldId id="271" r:id="rId14"/>
  </p:sldIdLst>
  <p:sldSz cx="12192000" cy="6858000"/>
  <p:notesSz cx="6858000" cy="9144000"/>
  <p:defaultTextStyle>
    <a:defPPr>
      <a:defRPr lang="en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501A"/>
    <a:srgbClr val="A4C0DF"/>
    <a:srgbClr val="A9580B"/>
    <a:srgbClr val="C4BA71"/>
    <a:srgbClr val="DF4A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21"/>
    <p:restoredTop sz="93840"/>
  </p:normalViewPr>
  <p:slideViewPr>
    <p:cSldViewPr snapToGrid="0">
      <p:cViewPr varScale="1">
        <p:scale>
          <a:sx n="101" d="100"/>
          <a:sy n="101" d="100"/>
        </p:scale>
        <p:origin x="120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2EFD0D-6F91-F040-AA7B-C9B7C0214DE0}" type="datetimeFigureOut">
              <a:rPr lang="en-GR" smtClean="0"/>
              <a:t>20/1/24</a:t>
            </a:fld>
            <a:endParaRPr lang="en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8C6898-0B82-2D42-A434-E9E161854954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327037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8C6898-0B82-2D42-A434-E9E161854954}" type="slidenum">
              <a:rPr lang="en-GR" smtClean="0"/>
              <a:t>7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25215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A1835-3FBF-6BD1-5B00-771DCEE8AE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EE4441-A182-2C59-5B9C-23BBCCADA2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6974EF-9FA3-38A2-19E3-B04FFA358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4331A-C816-B443-8DD6-652A66B6285C}" type="datetimeFigureOut">
              <a:rPr lang="en-GR" smtClean="0"/>
              <a:t>20/1/24</a:t>
            </a:fld>
            <a:endParaRPr lang="en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E01A2D-DE31-3184-73D2-3989FE681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D5D142-F0E6-5E18-15F0-EE11038BC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CE851-E392-A249-BAFD-66A1C66A3188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981362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1BDEF-85A7-E7C7-0737-B606C1D2E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258F25-1AF9-10C6-4036-EACA26C518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30D142-5AE7-93AA-CC01-E11985C15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4331A-C816-B443-8DD6-652A66B6285C}" type="datetimeFigureOut">
              <a:rPr lang="en-GR" smtClean="0"/>
              <a:t>20/1/24</a:t>
            </a:fld>
            <a:endParaRPr lang="en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E7BB1-7184-9A57-9A61-F022ACA3E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9134D5-9EB3-FF57-4545-2F5978162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CE851-E392-A249-BAFD-66A1C66A3188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018217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3BA0658-F212-6866-9965-DC665BC622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AA17F8-4BFF-533F-B969-EB9899B7EF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EE1381-4B6E-442C-BFFE-C720D0D95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4331A-C816-B443-8DD6-652A66B6285C}" type="datetimeFigureOut">
              <a:rPr lang="en-GR" smtClean="0"/>
              <a:t>20/1/24</a:t>
            </a:fld>
            <a:endParaRPr lang="en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49E2BA-0C40-9CA8-B38E-8061211A1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8D075C-69A4-2AA1-2617-B5596599E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CE851-E392-A249-BAFD-66A1C66A3188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81397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FFD88-307F-6FB7-B5F8-84773BCF9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86F367-5617-9D58-CD0F-258519471F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16AE1C-9086-76D5-D567-84023CD22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4331A-C816-B443-8DD6-652A66B6285C}" type="datetimeFigureOut">
              <a:rPr lang="en-GR" smtClean="0"/>
              <a:t>20/1/24</a:t>
            </a:fld>
            <a:endParaRPr lang="en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97B893-E5DF-1DD6-DE57-78186B87C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FEF60-8607-8316-57C1-3DEF0428C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CE851-E392-A249-BAFD-66A1C66A3188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865168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CFA49-1592-517E-EEB5-19C6555A0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AD816F-F24B-F6AF-48D2-B6010FC81E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FAE268-80EF-D6E9-16A3-262603FC3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4331A-C816-B443-8DD6-652A66B6285C}" type="datetimeFigureOut">
              <a:rPr lang="en-GR" smtClean="0"/>
              <a:t>20/1/24</a:t>
            </a:fld>
            <a:endParaRPr lang="en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C1BA53-C16A-D722-9648-0FC29BE3A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9079BC-D545-2D0E-A0AA-3F6833FB2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CE851-E392-A249-BAFD-66A1C66A3188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407292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039FD-6709-728F-DED4-8D989551A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2E34F-A75B-DE79-478E-AC517A3C81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474D95-F32E-2169-516F-3B23B67C3A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2D66B5-57B6-1B88-FD0D-9703EBCAB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4331A-C816-B443-8DD6-652A66B6285C}" type="datetimeFigureOut">
              <a:rPr lang="en-GR" smtClean="0"/>
              <a:t>20/1/24</a:t>
            </a:fld>
            <a:endParaRPr lang="en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208A8A-AD09-1CD5-2CA6-E6052EABA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F04430-B59D-3618-17C6-38A49F1AC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CE851-E392-A249-BAFD-66A1C66A3188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799019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A61C0-90B7-B774-B36C-F4CC54614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5988B1-D0CE-6560-14BD-E03FE262C8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EEBA58-0F59-E695-098B-A84CD76653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3F107F-AC73-8246-2BB3-2807C5DFB0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78329C-E41F-FA66-BBCB-EFCD67D7A0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6CA351-9F8C-9BF4-B564-CF7ABB3A0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4331A-C816-B443-8DD6-652A66B6285C}" type="datetimeFigureOut">
              <a:rPr lang="en-GR" smtClean="0"/>
              <a:t>20/1/24</a:t>
            </a:fld>
            <a:endParaRPr lang="en-G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876B1CF-1610-C236-6D09-45211DB7D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F75ABC-6B6F-24FD-2B31-228EFFE33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CE851-E392-A249-BAFD-66A1C66A3188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769406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FE6B2-7A24-944A-A851-01141146E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B70BE5-474C-6B28-5A95-F3A204275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4331A-C816-B443-8DD6-652A66B6285C}" type="datetimeFigureOut">
              <a:rPr lang="en-GR" smtClean="0"/>
              <a:t>20/1/24</a:t>
            </a:fld>
            <a:endParaRPr lang="en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9064AB-117C-8100-92C0-99828211E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C04F60-F225-3E64-2DB7-B612FFF04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CE851-E392-A249-BAFD-66A1C66A3188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9477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F406C6-A199-41EF-9972-C3EE17917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4331A-C816-B443-8DD6-652A66B6285C}" type="datetimeFigureOut">
              <a:rPr lang="en-GR" smtClean="0"/>
              <a:t>20/1/24</a:t>
            </a:fld>
            <a:endParaRPr lang="en-G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FBE0F5-E58C-220B-0463-073E7C574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CA6154-0C36-2D6A-1DE2-AE060D7EB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CE851-E392-A249-BAFD-66A1C66A3188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4094552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31798-E78C-DD1C-3180-9DC0D5104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6EA9F8-432C-391E-8F9F-BE8D81F389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B3AAD6-C4B8-4FEA-D042-65C3A8E4B3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714CB3-949F-715F-1971-57932F31E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4331A-C816-B443-8DD6-652A66B6285C}" type="datetimeFigureOut">
              <a:rPr lang="en-GR" smtClean="0"/>
              <a:t>20/1/24</a:t>
            </a:fld>
            <a:endParaRPr lang="en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1AD7BE-B992-5B43-9051-3A64619A4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44D77F-36EB-C7DF-E192-D34D3949D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CE851-E392-A249-BAFD-66A1C66A3188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885813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DDADA-5E76-2DBF-037A-31E43F2D5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D50A4E-184B-5669-5DAC-A42699363C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86A4E5-650B-7004-2851-88B5F35031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72E1C4-88F1-B450-F65F-EBB8F0967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4331A-C816-B443-8DD6-652A66B6285C}" type="datetimeFigureOut">
              <a:rPr lang="en-GR" smtClean="0"/>
              <a:t>20/1/24</a:t>
            </a:fld>
            <a:endParaRPr lang="en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9CCF19-A531-8B3F-D4D9-E3C6C48C6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5CBF4D-BB5A-45E2-FA96-333607872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CE851-E392-A249-BAFD-66A1C66A3188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101354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bg2"/>
          </a:fgClr>
          <a:bgClr>
            <a:srgbClr val="A9580B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95D02B-8A9B-CAF9-E8C9-E17A56583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7C658E-1F98-191B-2E35-5E559EE48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1884C3-5635-D0BA-D2F6-A36E5D02F5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4331A-C816-B443-8DD6-652A66B6285C}" type="datetimeFigureOut">
              <a:rPr lang="en-GR" smtClean="0"/>
              <a:t>20/1/24</a:t>
            </a:fld>
            <a:endParaRPr lang="en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B46A49-AFCC-6CA0-EF0D-20AE84F79F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AE6A78-5549-3CF6-D2B0-D65DB80706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CE851-E392-A249-BAFD-66A1C66A3188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094390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https://i.pinimg.com/564x/71/46/8f/71468f60c0ce096c810755d7952e7d18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https://www.artmajeur.com/medias/standard/c/m/cmatti69/artwork/9011320_tour-eiffel.jpg?v=1456013285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https://static.wikia.nocookie.net/boule-et-bill/images/d/dd/Boule.jpg/revision/latest?cb=20140406070346&amp;path-prefix=fr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https://i.pinimg.com/564x/0d/e1/34/0de134feaa023847bad346c85616c9e0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https://i.pinimg.com/564x/9f/0b/e6/9f0be6b03c8b4a24aa746f79235b1e9a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https://i.pinimg.com/564x/a7/af/8d/a7af8ddea4f116f0296dc2520081a862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5" Type="http://schemas.openxmlformats.org/officeDocument/2006/relationships/image" Target="https://20min-images.imgix.net/2023/12/05/c9681301-bbcb-4ea4-86e8-0ac972f5e222.jpeg?auto=format%2Ccompress&amp;fit=crop&amp;w=1200&amp;h=900&amp;rect=57%2C618%2C1460%2C1235&amp;fp-x=0.6046213093709885&amp;fp-y=0.5576171875&amp;crop=focalpoint&amp;s=61496ca62d3a912690593e4e36e219eb" TargetMode="Externa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familiscope.fr/activites-enfant/coloriage-imprimer/video-comment-dessiner-la-tour-eiffel-22939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https://i.pinimg.com/736x/04/42/72/044272da22e9c5e9b32f5e6807043bbf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https://i.pinimg.com/564x/fb/bb/a1/fbbba1287e8035e153149b7b30698af1.jpg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https://i.pinimg.com/564x/ee/c3/90/eec3907e290fcfb1aae49cec27bd0166.jpg" TargetMode="Externa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4" name="Rectangle 7173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8D7BCC-6BD8-7B06-1581-584BC0EA49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7890" y="4636008"/>
            <a:ext cx="5122287" cy="2003788"/>
          </a:xfrm>
        </p:spPr>
        <p:txBody>
          <a:bodyPr>
            <a:normAutofit fontScale="62500" lnSpcReduction="20000"/>
          </a:bodyPr>
          <a:lstStyle/>
          <a:p>
            <a:pPr algn="l"/>
            <a:endParaRPr lang="fr-FR" sz="1000" b="1" dirty="0"/>
          </a:p>
          <a:p>
            <a:pPr algn="l"/>
            <a:r>
              <a:rPr lang="en-GR" sz="5100" dirty="0"/>
              <a:t>Découvrir </a:t>
            </a:r>
            <a:r>
              <a:rPr lang="en-GR" sz="5100" b="1" dirty="0">
                <a:latin typeface="Ink Free" panose="03080402000500000000" pitchFamily="66" charset="0"/>
              </a:rPr>
              <a:t>la </a:t>
            </a:r>
            <a:r>
              <a:rPr lang="fr-FR" sz="5100" b="1" dirty="0">
                <a:latin typeface="Ink Free" panose="03080402000500000000" pitchFamily="66" charset="0"/>
              </a:rPr>
              <a:t>t</a:t>
            </a:r>
            <a:r>
              <a:rPr lang="en-GR" sz="5100" b="1" dirty="0">
                <a:latin typeface="Ink Free" panose="03080402000500000000" pitchFamily="66" charset="0"/>
              </a:rPr>
              <a:t>our Eiffel</a:t>
            </a:r>
          </a:p>
          <a:p>
            <a:pPr algn="l"/>
            <a:endParaRPr lang="en-GR" sz="5100" dirty="0"/>
          </a:p>
          <a:p>
            <a:pPr algn="l"/>
            <a:r>
              <a:rPr lang="el-GR" sz="5100" dirty="0"/>
              <a:t>Ανακαλύπτω </a:t>
            </a:r>
            <a:r>
              <a:rPr lang="el-GR" sz="5100" b="1" dirty="0">
                <a:latin typeface="Ink Free" panose="03080402000500000000" pitchFamily="66" charset="0"/>
              </a:rPr>
              <a:t>τον πύργο του Άιφελ</a:t>
            </a:r>
            <a:endParaRPr lang="en-GR" sz="5100" b="1" dirty="0">
              <a:latin typeface="Ink Free" panose="03080402000500000000" pitchFamily="66" charset="0"/>
            </a:endParaRPr>
          </a:p>
        </p:txBody>
      </p:sp>
      <p:sp>
        <p:nvSpPr>
          <p:cNvPr id="7176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69" name="Picture 7">
            <a:extLst>
              <a:ext uri="{FF2B5EF4-FFF2-40B4-BE49-F238E27FC236}">
                <a16:creationId xmlns:a16="http://schemas.microsoft.com/office/drawing/2014/main" id="{521970FC-56D8-7CD4-F4F3-1C2BA7FDFD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55" r="1" b="2686"/>
          <a:stretch>
            <a:fillRect/>
          </a:stretch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zohs-header-logo.png">
            <a:extLst>
              <a:ext uri="{FF2B5EF4-FFF2-40B4-BE49-F238E27FC236}">
                <a16:creationId xmlns:a16="http://schemas.microsoft.com/office/drawing/2014/main" id="{0FFF6B6D-3399-EC4E-2020-E7AE67A44F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890" y="218204"/>
            <a:ext cx="2667000" cy="795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866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ECD7D-976B-D0BB-869D-231B181B4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251" y="714620"/>
            <a:ext cx="3445167" cy="436999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fr-FR" sz="3200" b="1" dirty="0">
                <a:latin typeface="Baguet Script" pitchFamily="2" charset="77"/>
              </a:rPr>
              <a:t>Quiz: </a:t>
            </a:r>
            <a:br>
              <a:rPr lang="fr-FR" sz="3200" b="1" dirty="0">
                <a:latin typeface="Baguet Script" pitchFamily="2" charset="77"/>
              </a:rPr>
            </a:br>
            <a:br>
              <a:rPr lang="fr-FR" sz="3200" b="1" dirty="0">
                <a:latin typeface="Baguet Script" pitchFamily="2" charset="77"/>
              </a:rPr>
            </a:br>
            <a:r>
              <a:rPr lang="fr-FR" sz="3200" b="1" dirty="0">
                <a:latin typeface="Baguet Script" pitchFamily="2" charset="77"/>
              </a:rPr>
              <a:t>Connaissez-vous bien la tour Eiffel?</a:t>
            </a:r>
            <a:br>
              <a:rPr lang="fr-FR" sz="3200" b="1" dirty="0">
                <a:latin typeface="Baguet Script" pitchFamily="2" charset="77"/>
              </a:rPr>
            </a:br>
            <a:endParaRPr lang="fr-FR" sz="3200" dirty="0">
              <a:latin typeface="Baguet Script" pitchFamily="2" charset="77"/>
            </a:endParaRPr>
          </a:p>
        </p:txBody>
      </p:sp>
      <p:pic>
        <p:nvPicPr>
          <p:cNvPr id="4097" name="Picture 3" descr="La Tour Eiffel ! La Plus Belle Dame De F, Photography by Cecile Matti |  Artmajeur">
            <a:extLst>
              <a:ext uri="{FF2B5EF4-FFF2-40B4-BE49-F238E27FC236}">
                <a16:creationId xmlns:a16="http://schemas.microsoft.com/office/drawing/2014/main" id="{C111B297-E4AB-64A5-D9A5-1D084BFB87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01" r="1" b="21790"/>
          <a:stretch>
            <a:fillRect/>
          </a:stretch>
        </p:blipFill>
        <p:spPr bwMode="auto">
          <a:xfrm>
            <a:off x="20" y="-3"/>
            <a:ext cx="7576437" cy="6857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15" name="Straight Connector 4114">
            <a:extLst>
              <a:ext uri="{FF2B5EF4-FFF2-40B4-BE49-F238E27FC236}">
                <a16:creationId xmlns:a16="http://schemas.microsoft.com/office/drawing/2014/main" id="{33193FD5-6A49-7562-EA76-F15D42E15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99390" y="5181888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DA72B574-1DF8-CFAA-1C33-BF513ABED49F}"/>
              </a:ext>
            </a:extLst>
          </p:cNvPr>
          <p:cNvSpPr txBox="1"/>
          <p:nvPr/>
        </p:nvSpPr>
        <p:spPr>
          <a:xfrm>
            <a:off x="838201" y="2784704"/>
            <a:ext cx="1629019" cy="5915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R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02D41B5-DC02-8CB0-08AE-0F844CB87154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838200" y="4544291"/>
            <a:ext cx="4357255" cy="253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934166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31340-6DDB-14C1-551F-E898C079F0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l-GR" sz="4000" b="1" kern="100" dirty="0">
                <a:effectLst/>
                <a:latin typeface="Alasassy Caps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Γιατί φτιάχτηκε ο πύργος του Άιφελ;</a:t>
            </a:r>
            <a:br>
              <a:rPr lang="en-GR" sz="4000" b="1" kern="100" dirty="0">
                <a:effectLst/>
                <a:latin typeface="Alasassy Caps" pitchFamily="2" charset="77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GR" sz="4000" b="1" dirty="0">
              <a:latin typeface="Alasassy Caps" pitchFamily="2" charset="77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C2686D-6AB3-B00F-51AA-94A3DC2A7B1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sz="3800" kern="100" dirty="0">
                <a:effectLst/>
                <a:latin typeface="Alasassy Caps" panose="020F0502020204030204" pitchFamily="34" charset="0"/>
                <a:ea typeface="Aptos" panose="020B0004020202020204" pitchFamily="34" charset="0"/>
                <a:cs typeface="Alasassy Caps" panose="020F0502020204030204" pitchFamily="34" charset="0"/>
              </a:rPr>
              <a:t>Α) </a:t>
            </a:r>
            <a:r>
              <a:rPr lang="el-GR" sz="3800" kern="100" dirty="0">
                <a:latin typeface="Alasassy Caps" panose="020F0502020204030204" pitchFamily="34" charset="0"/>
                <a:ea typeface="Aptos" panose="020B0004020202020204" pitchFamily="34" charset="0"/>
                <a:cs typeface="Alasassy Caps" panose="020F0502020204030204" pitchFamily="34" charset="0"/>
              </a:rPr>
              <a:t>Γ</a:t>
            </a:r>
            <a:r>
              <a:rPr lang="el-GR" sz="3800" kern="100" dirty="0">
                <a:effectLst/>
                <a:latin typeface="Alasassy Caps" panose="020F0502020204030204" pitchFamily="34" charset="0"/>
                <a:ea typeface="Aptos" panose="020B0004020202020204" pitchFamily="34" charset="0"/>
                <a:cs typeface="Alasassy Caps" panose="020F0502020204030204" pitchFamily="34" charset="0"/>
              </a:rPr>
              <a:t>ια να δείξει το καλλιτεχνικό πνεύμα των Γάλλων</a:t>
            </a:r>
            <a:endParaRPr lang="en-GR" sz="3800" kern="100" dirty="0">
              <a:effectLst/>
              <a:latin typeface="Alasassy Caps" panose="020F0502020204030204" pitchFamily="34" charset="0"/>
              <a:ea typeface="Aptos" panose="020B0004020202020204" pitchFamily="34" charset="0"/>
              <a:cs typeface="Alasassy Caps" panose="020F0502020204030204" pitchFamily="34" charset="0"/>
            </a:endParaRPr>
          </a:p>
          <a:p>
            <a:r>
              <a:rPr lang="el-GR" sz="3800" kern="100" dirty="0">
                <a:effectLst/>
                <a:latin typeface="Alasassy Caps" panose="020F0502020204030204" pitchFamily="34" charset="0"/>
                <a:ea typeface="Aptos" panose="020B0004020202020204" pitchFamily="34" charset="0"/>
                <a:cs typeface="Alasassy Caps" panose="020F0502020204030204" pitchFamily="34" charset="0"/>
              </a:rPr>
              <a:t>Β) </a:t>
            </a:r>
            <a:r>
              <a:rPr lang="el-GR" sz="3800" kern="100" dirty="0">
                <a:effectLst/>
                <a:latin typeface="Alasassy Caps" pitchFamily="2" charset="77"/>
                <a:ea typeface="Aptos" panose="020B0004020202020204" pitchFamily="34" charset="0"/>
                <a:cs typeface="Alasassy Caps" panose="020F0502020204030204" pitchFamily="34" charset="0"/>
              </a:rPr>
              <a:t>Για τη Διεθνή Έκθεση του 1889</a:t>
            </a:r>
            <a:r>
              <a:rPr lang="fr-FR" sz="3800" kern="100" dirty="0">
                <a:effectLst/>
                <a:latin typeface="Alasassy Caps" pitchFamily="2" charset="77"/>
                <a:ea typeface="Aptos" panose="020B0004020202020204" pitchFamily="34" charset="0"/>
                <a:cs typeface="Alasassy Caps" panose="020F0502020204030204" pitchFamily="34" charset="0"/>
              </a:rPr>
              <a:t> </a:t>
            </a:r>
            <a:r>
              <a:rPr lang="el-GR" sz="3800" dirty="0">
                <a:latin typeface="Alasassy Caps" pitchFamily="2" charset="77"/>
              </a:rPr>
              <a:t>και για τα 100 χρόνια από τη Γαλλική Επανάσταση</a:t>
            </a:r>
            <a:endParaRPr lang="en-GR" sz="3800" kern="100" dirty="0">
              <a:effectLst/>
              <a:latin typeface="Alasassy Caps" pitchFamily="2" charset="77"/>
              <a:ea typeface="Aptos" panose="020B0004020202020204" pitchFamily="34" charset="0"/>
              <a:cs typeface="Alasassy Caps" panose="020F0502020204030204" pitchFamily="34" charset="0"/>
            </a:endParaRPr>
          </a:p>
          <a:p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12484474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787FF-F222-2071-51E3-B303BA1FB5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l-GR" sz="4000" b="1" kern="100" dirty="0">
                <a:effectLst/>
                <a:latin typeface="Alasassy Caps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Πόσο καιρό διήρκεσε η κατασκευή του;</a:t>
            </a:r>
            <a:br>
              <a:rPr lang="en-GR" sz="4000" b="1" kern="100" dirty="0">
                <a:effectLst/>
                <a:latin typeface="Alasassy Caps" pitchFamily="2" charset="77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GR" sz="4000" b="1" dirty="0">
              <a:latin typeface="Alasassy Caps" pitchFamily="2" charset="77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911D23-8315-0F38-7C34-69F7699DEA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sz="3600" kern="100" dirty="0">
                <a:effectLst/>
                <a:latin typeface="Alasassy Caps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Α) </a:t>
            </a:r>
            <a:r>
              <a:rPr lang="el-GR" sz="3600" kern="100" dirty="0">
                <a:latin typeface="Alasassy Caps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6</a:t>
            </a:r>
            <a:r>
              <a:rPr lang="el-GR" sz="3600" kern="100" dirty="0">
                <a:effectLst/>
                <a:latin typeface="Alasassy Caps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 χρόνια</a:t>
            </a:r>
            <a:endParaRPr lang="en-GR" sz="3600" kern="100" dirty="0">
              <a:effectLst/>
              <a:latin typeface="Alasassy Caps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l-GR" sz="3600" kern="100" dirty="0">
                <a:effectLst/>
                <a:latin typeface="Alasassy Caps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Β) 2 χρόνια</a:t>
            </a:r>
            <a:endParaRPr lang="en-GR" sz="3600" kern="100" dirty="0">
              <a:effectLst/>
              <a:latin typeface="Alasassy Caps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37456925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8B2D8-E57D-A5C9-E9F4-4B26C79B96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l-GR" sz="4000" b="1" kern="100" dirty="0">
                <a:effectLst/>
                <a:latin typeface="Alasassy Caps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Το έργο του </a:t>
            </a:r>
            <a:r>
              <a:rPr lang="el-GR" sz="4000" b="1" kern="100" dirty="0" err="1">
                <a:effectLst/>
                <a:latin typeface="Alasassy Caps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Γουστάβου</a:t>
            </a:r>
            <a:r>
              <a:rPr lang="el-GR" sz="4000" b="1" kern="100" dirty="0">
                <a:effectLst/>
                <a:latin typeface="Alasassy Caps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 Άιφελ κέρδισε κατευθείαν το θαυμασμό όλων των Γάλλων;</a:t>
            </a:r>
            <a:br>
              <a:rPr lang="en-GR" sz="4000" b="1" kern="100" dirty="0">
                <a:effectLst/>
                <a:latin typeface="Alasassy Caps" pitchFamily="2" charset="77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GR" sz="4000" b="1" dirty="0">
              <a:latin typeface="Alasassy Caps" pitchFamily="2" charset="77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1C3914-AF0E-D343-A074-B9A7A2A596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l-GR" sz="3600" kern="100" dirty="0">
                <a:effectLst/>
                <a:latin typeface="Alasassy Caps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Α) Ναι, κάποιοι το ονόμασαν το 8</a:t>
            </a:r>
            <a:r>
              <a:rPr lang="el-GR" sz="3600" kern="100" baseline="30000" dirty="0">
                <a:effectLst/>
                <a:latin typeface="Alasassy Caps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ο</a:t>
            </a:r>
            <a:r>
              <a:rPr lang="el-GR" sz="3600" kern="100" dirty="0">
                <a:effectLst/>
                <a:latin typeface="Alasassy Caps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 θαύμα του κόσμου!</a:t>
            </a:r>
            <a:endParaRPr lang="en-GR" sz="3600" kern="100" dirty="0">
              <a:effectLst/>
              <a:latin typeface="Alasassy Caps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l-GR" sz="3600" kern="100" dirty="0">
                <a:effectLst/>
                <a:latin typeface="Alasassy Caps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Β) Όχι, πολλοί το χαρακτήρισαν πανάσχημο σκελετό!</a:t>
            </a:r>
            <a:endParaRPr lang="en-GR" sz="3600" kern="100" dirty="0">
              <a:effectLst/>
              <a:latin typeface="Alasassy Caps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255336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266AB6-FDA0-D25C-46A8-70AE92DC82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5082" y="807647"/>
            <a:ext cx="3932237" cy="5493207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fr-FR" sz="3000" b="1" u="sng" dirty="0">
                <a:latin typeface="Baguet Script" pitchFamily="2" charset="77"/>
              </a:rPr>
              <a:t>Une question :</a:t>
            </a:r>
          </a:p>
          <a:p>
            <a:endParaRPr lang="en-GB" sz="2800" dirty="0"/>
          </a:p>
          <a:p>
            <a:r>
              <a:rPr lang="fr-FR" sz="2800" dirty="0"/>
              <a:t>Les enfants, </a:t>
            </a:r>
          </a:p>
          <a:p>
            <a:r>
              <a:rPr lang="fr-FR" sz="2800" dirty="0"/>
              <a:t>à Paris il y a beaucoup de beaux monuments. </a:t>
            </a:r>
          </a:p>
          <a:p>
            <a:r>
              <a:rPr lang="fr-FR" sz="2800" dirty="0"/>
              <a:t>Mais, savez-vous lequel est le plus connu dans le monde entier ? </a:t>
            </a:r>
          </a:p>
          <a:p>
            <a:endParaRPr lang="fr-FR" sz="2800" dirty="0"/>
          </a:p>
          <a:p>
            <a:endParaRPr lang="el-GR" sz="2800" dirty="0"/>
          </a:p>
          <a:p>
            <a:r>
              <a:rPr lang="el-GR" sz="2800" dirty="0"/>
              <a:t>Παιδιά, </a:t>
            </a:r>
          </a:p>
          <a:p>
            <a:r>
              <a:rPr lang="el-GR" sz="2800" dirty="0"/>
              <a:t>στο Παρίσι υπάρχουν πολλά όμορφα μνημεία. </a:t>
            </a:r>
            <a:endParaRPr lang="fr-FR" sz="2800" dirty="0"/>
          </a:p>
          <a:p>
            <a:r>
              <a:rPr lang="el-GR" sz="2800" dirty="0"/>
              <a:t>Αλλά, ξέρετε ποιο είναι το πιο γνωστό σε όλο τον κόσμο;</a:t>
            </a:r>
            <a:endParaRPr lang="en-GR" sz="2800" dirty="0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C3FF66FA-90F8-FCC3-3ED0-45E66AA415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16658" y="189143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R"/>
          </a:p>
        </p:txBody>
      </p:sp>
      <p:pic>
        <p:nvPicPr>
          <p:cNvPr id="2055" name="Picture 1" descr="Boule | Wiki Boule et Bill | Fandom">
            <a:extLst>
              <a:ext uri="{FF2B5EF4-FFF2-40B4-BE49-F238E27FC236}">
                <a16:creationId xmlns:a16="http://schemas.microsoft.com/office/drawing/2014/main" id="{6EEAD6B1-1FFD-2FB7-1F92-2CA016ACA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556" y="807647"/>
            <a:ext cx="4156902" cy="5801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loud Callout 1">
            <a:extLst>
              <a:ext uri="{FF2B5EF4-FFF2-40B4-BE49-F238E27FC236}">
                <a16:creationId xmlns:a16="http://schemas.microsoft.com/office/drawing/2014/main" id="{9E7E0CE6-7FB0-7DB3-F5F5-30C7C2E7668C}"/>
              </a:ext>
            </a:extLst>
          </p:cNvPr>
          <p:cNvSpPr/>
          <p:nvPr/>
        </p:nvSpPr>
        <p:spPr>
          <a:xfrm>
            <a:off x="8540821" y="375781"/>
            <a:ext cx="2355273" cy="1482514"/>
          </a:xfrm>
          <a:prstGeom prst="cloud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b="1" dirty="0"/>
              <a:t>Δε νομίζω πως ξέρετε…</a:t>
            </a:r>
            <a:endParaRPr lang="en-GR" b="1" dirty="0"/>
          </a:p>
        </p:txBody>
      </p:sp>
    </p:spTree>
    <p:extLst>
      <p:ext uri="{BB962C8B-B14F-4D97-AF65-F5344CB8AC3E}">
        <p14:creationId xmlns:p14="http://schemas.microsoft.com/office/powerpoint/2010/main" val="866038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F1D7103-0D99-085D-0AB4-804915C06C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"/>
            <a:ext cx="1251488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R"/>
          </a:p>
        </p:txBody>
      </p:sp>
      <p:pic>
        <p:nvPicPr>
          <p:cNvPr id="1025" name="Picture 1" descr="A comic strip of a cartoon&#10;&#10;Description automatically generated">
            <a:extLst>
              <a:ext uri="{FF2B5EF4-FFF2-40B4-BE49-F238E27FC236}">
                <a16:creationId xmlns:a16="http://schemas.microsoft.com/office/drawing/2014/main" id="{4A22DC56-C168-B5CC-39E4-0902E3C1F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6" t="28963" r="49313" b="49152"/>
          <a:stretch>
            <a:fillRect/>
          </a:stretch>
        </p:blipFill>
        <p:spPr bwMode="auto">
          <a:xfrm>
            <a:off x="3614778" y="441378"/>
            <a:ext cx="8412993" cy="6091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0B36568-912E-EA7A-3A66-6AB2C503F28F}"/>
              </a:ext>
            </a:extLst>
          </p:cNvPr>
          <p:cNvSpPr txBox="1"/>
          <p:nvPr/>
        </p:nvSpPr>
        <p:spPr>
          <a:xfrm>
            <a:off x="3949148" y="659478"/>
            <a:ext cx="285343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/>
              <a:t>Λοιπόν, </a:t>
            </a:r>
            <a:r>
              <a:rPr lang="fr-FR" sz="2400" dirty="0"/>
              <a:t>Bill </a:t>
            </a:r>
            <a:r>
              <a:rPr lang="el-GR" sz="2400" dirty="0"/>
              <a:t>άκουσε με </a:t>
            </a:r>
            <a:r>
              <a:rPr lang="el-GR" sz="2400" dirty="0" err="1"/>
              <a:t>προσοχ</a:t>
            </a:r>
            <a:r>
              <a:rPr lang="fr-FR" sz="2400" dirty="0" err="1"/>
              <a:t>ή</a:t>
            </a:r>
            <a:r>
              <a:rPr lang="el-GR" sz="2400" dirty="0"/>
              <a:t> </a:t>
            </a:r>
            <a:r>
              <a:rPr lang="fr-FR" sz="2400" dirty="0"/>
              <a:t>:</a:t>
            </a:r>
            <a:endParaRPr lang="el-GR" sz="2400" dirty="0"/>
          </a:p>
          <a:p>
            <a:endParaRPr lang="fr-FR" sz="2400" dirty="0"/>
          </a:p>
          <a:p>
            <a:r>
              <a:rPr lang="fr-FR" sz="2400" i="1" dirty="0"/>
              <a:t>Je suis une grande dame  de fer et le monument le plus célèbre de Paris</a:t>
            </a:r>
          </a:p>
          <a:p>
            <a:r>
              <a:rPr lang="fr-FR" sz="2400" i="1" dirty="0"/>
              <a:t>Qui suis-je?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F7357A-F29F-FE45-5A7B-BCB7B0ACDC31}"/>
              </a:ext>
            </a:extLst>
          </p:cNvPr>
          <p:cNvSpPr txBox="1"/>
          <p:nvPr/>
        </p:nvSpPr>
        <p:spPr>
          <a:xfrm>
            <a:off x="328239" y="536368"/>
            <a:ext cx="3286539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fr-FR" sz="2800" b="1" u="sng" dirty="0">
                <a:latin typeface="Baguet Script" pitchFamily="2" charset="77"/>
              </a:rPr>
              <a:t>Et une devinette :</a:t>
            </a:r>
          </a:p>
          <a:p>
            <a:endParaRPr lang="fr-FR" b="1" u="sng" dirty="0">
              <a:latin typeface="Baguet Script" pitchFamily="2" charset="77"/>
            </a:endParaRPr>
          </a:p>
          <a:p>
            <a:endParaRPr lang="fr-FR" sz="1800" b="1" u="sng" dirty="0">
              <a:latin typeface="Baguet Script" pitchFamily="2" charset="77"/>
            </a:endParaRPr>
          </a:p>
          <a:p>
            <a:endParaRPr lang="fr-FR" b="1" u="sng" dirty="0">
              <a:latin typeface="Baguet Script" pitchFamily="2" charset="77"/>
            </a:endParaRPr>
          </a:p>
          <a:p>
            <a:endParaRPr lang="fr-FR" sz="1800" b="1" u="sng" dirty="0">
              <a:latin typeface="Baguet Script" pitchFamily="2" charset="77"/>
            </a:endParaRPr>
          </a:p>
          <a:p>
            <a:endParaRPr lang="fr-FR" b="1" u="sng" dirty="0">
              <a:latin typeface="Baguet Script" pitchFamily="2" charset="77"/>
            </a:endParaRPr>
          </a:p>
          <a:p>
            <a:endParaRPr lang="fr-FR" sz="1800" b="1" u="sng" dirty="0">
              <a:latin typeface="Baguet Script" pitchFamily="2" charset="77"/>
            </a:endParaRPr>
          </a:p>
          <a:p>
            <a:endParaRPr lang="fr-FR" b="1" u="sng" dirty="0">
              <a:latin typeface="Baguet Script" pitchFamily="2" charset="77"/>
            </a:endParaRPr>
          </a:p>
          <a:p>
            <a:endParaRPr lang="fr-FR" sz="1800" b="1" u="sng" dirty="0">
              <a:latin typeface="Baguet Script" pitchFamily="2" charset="77"/>
            </a:endParaRPr>
          </a:p>
          <a:p>
            <a:endParaRPr lang="fr-FR" b="1" u="sng" dirty="0">
              <a:latin typeface="Baguet Script" pitchFamily="2" charset="77"/>
            </a:endParaRPr>
          </a:p>
          <a:p>
            <a:endParaRPr lang="fr-FR" sz="1800" b="1" u="sng" dirty="0">
              <a:latin typeface="Baguet Script" pitchFamily="2" charset="77"/>
            </a:endParaRPr>
          </a:p>
        </p:txBody>
      </p:sp>
      <p:sp>
        <p:nvSpPr>
          <p:cNvPr id="10" name="Oval Callout 9">
            <a:extLst>
              <a:ext uri="{FF2B5EF4-FFF2-40B4-BE49-F238E27FC236}">
                <a16:creationId xmlns:a16="http://schemas.microsoft.com/office/drawing/2014/main" id="{DFFABC17-DE95-FFCB-AB1D-A8979FF37FB0}"/>
              </a:ext>
            </a:extLst>
          </p:cNvPr>
          <p:cNvSpPr/>
          <p:nvPr/>
        </p:nvSpPr>
        <p:spPr>
          <a:xfrm>
            <a:off x="3048602" y="3924568"/>
            <a:ext cx="2853434" cy="1354014"/>
          </a:xfrm>
          <a:prstGeom prst="wedgeEllipseCallout">
            <a:avLst>
              <a:gd name="adj1" fmla="val 77596"/>
              <a:gd name="adj2" fmla="val 53924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sz="1800" dirty="0"/>
              <a:t>Μας έχεις τρελάνει με τις ερωτήσεις και τα αινίγματα,</a:t>
            </a:r>
            <a:r>
              <a:rPr lang="fr-FR" sz="1800" dirty="0"/>
              <a:t> </a:t>
            </a:r>
            <a:r>
              <a:rPr lang="fr-FR" dirty="0"/>
              <a:t>Boule</a:t>
            </a:r>
            <a:r>
              <a:rPr lang="el-GR" sz="1800" dirty="0"/>
              <a:t>…</a:t>
            </a:r>
            <a:endParaRPr lang="en-GR" sz="1800" dirty="0"/>
          </a:p>
        </p:txBody>
      </p:sp>
    </p:spTree>
    <p:extLst>
      <p:ext uri="{BB962C8B-B14F-4D97-AF65-F5344CB8AC3E}">
        <p14:creationId xmlns:p14="http://schemas.microsoft.com/office/powerpoint/2010/main" val="4126302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Freeform: Shape 1032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AD1AFF-FF72-7A63-7482-F3605D2328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501041"/>
            <a:ext cx="3888528" cy="6195594"/>
          </a:xfrm>
        </p:spPr>
        <p:txBody>
          <a:bodyPr>
            <a:normAutofit/>
          </a:bodyPr>
          <a:lstStyle/>
          <a:p>
            <a:pPr>
              <a:buClr>
                <a:srgbClr val="DF4A78"/>
              </a:buClr>
              <a:buFont typeface="Wingdings" pitchFamily="2" charset="2"/>
              <a:buChar char="q"/>
            </a:pPr>
            <a:r>
              <a:rPr lang="fr-FR" b="1" dirty="0">
                <a:latin typeface="Ink Free" panose="03080402000500000000" pitchFamily="66" charset="0"/>
              </a:rPr>
              <a:t>La tour Eiffel</a:t>
            </a:r>
            <a:r>
              <a:rPr lang="fr-FR" dirty="0"/>
              <a:t>, symbole et monument emblématique de Paris et de la France depuis 1889, année de son inauguration. </a:t>
            </a:r>
          </a:p>
          <a:p>
            <a:pPr marL="0" indent="0">
              <a:buNone/>
            </a:pPr>
            <a:endParaRPr lang="el-GR" dirty="0">
              <a:latin typeface="Ink Free" panose="03080402000500000000" pitchFamily="66" charset="0"/>
            </a:endParaRPr>
          </a:p>
          <a:p>
            <a:pPr marL="0" indent="0">
              <a:buNone/>
            </a:pPr>
            <a:endParaRPr lang="en-GB" dirty="0">
              <a:latin typeface="Ink Free" panose="03080402000500000000" pitchFamily="66" charset="0"/>
            </a:endParaRPr>
          </a:p>
          <a:p>
            <a:pPr>
              <a:buClr>
                <a:srgbClr val="DF4A78"/>
              </a:buClr>
              <a:buFont typeface="Wingdings" pitchFamily="2" charset="2"/>
              <a:buChar char="q"/>
            </a:pPr>
            <a:r>
              <a:rPr lang="el-GR" b="1" dirty="0">
                <a:latin typeface="Ink Free" panose="03080402000500000000" pitchFamily="66" charset="0"/>
              </a:rPr>
              <a:t>Ο π</a:t>
            </a:r>
            <a:r>
              <a:rPr lang="en-GB" b="1" dirty="0" err="1">
                <a:latin typeface="Ink Free" panose="03080402000500000000" pitchFamily="66" charset="0"/>
              </a:rPr>
              <a:t>ύ</a:t>
            </a:r>
            <a:r>
              <a:rPr lang="el-GR" b="1" dirty="0" err="1">
                <a:latin typeface="Ink Free" panose="03080402000500000000" pitchFamily="66" charset="0"/>
              </a:rPr>
              <a:t>ργος</a:t>
            </a:r>
            <a:r>
              <a:rPr lang="el-GR" b="1" dirty="0">
                <a:latin typeface="Ink Free" panose="03080402000500000000" pitchFamily="66" charset="0"/>
              </a:rPr>
              <a:t> του Άιφελ</a:t>
            </a:r>
            <a:r>
              <a:rPr lang="el-GR" dirty="0"/>
              <a:t>, σύμβολο και εμβληματικό μνημείου του Παρισιού και της Γαλλίας από το 1889</a:t>
            </a:r>
            <a:r>
              <a:rPr lang="fr-FR" dirty="0"/>
              <a:t> </a:t>
            </a:r>
            <a:r>
              <a:rPr lang="el-GR" dirty="0"/>
              <a:t>που εγκαινιάστηκε.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sz="2000" dirty="0"/>
          </a:p>
          <a:p>
            <a:pPr marL="0" indent="0">
              <a:buNone/>
            </a:pPr>
            <a:endParaRPr lang="el-GR" sz="2000" dirty="0"/>
          </a:p>
          <a:p>
            <a:pPr marL="0" indent="0">
              <a:buNone/>
            </a:pPr>
            <a:endParaRPr lang="en-GR" sz="2000" dirty="0"/>
          </a:p>
        </p:txBody>
      </p:sp>
      <p:pic>
        <p:nvPicPr>
          <p:cNvPr id="1026" name="Picture 2" descr="Bill | Wiki Boule et Bill | Fandom">
            <a:extLst>
              <a:ext uri="{FF2B5EF4-FFF2-40B4-BE49-F238E27FC236}">
                <a16:creationId xmlns:a16="http://schemas.microsoft.com/office/drawing/2014/main" id="{C7E632E7-28E6-2A23-D0AA-FC16F40D48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00986" y="1662842"/>
            <a:ext cx="4747547" cy="3560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93D8D1C-0456-7B2D-A0EB-5957147BBE3B}"/>
              </a:ext>
            </a:extLst>
          </p:cNvPr>
          <p:cNvSpPr txBox="1"/>
          <p:nvPr/>
        </p:nvSpPr>
        <p:spPr>
          <a:xfrm>
            <a:off x="6858960" y="1293510"/>
            <a:ext cx="443381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l-GR" b="1" i="1" dirty="0">
                <a:solidFill>
                  <a:srgbClr val="DF4A78"/>
                </a:solidFill>
                <a:latin typeface="Aldhabi" panose="020F0502020204030204" pitchFamily="34" charset="0"/>
                <a:cs typeface="Aldhabi" panose="020F0502020204030204" pitchFamily="34" charset="0"/>
              </a:rPr>
              <a:t>Πόσο παλιό είναι αυτό το μνημείο;;;</a:t>
            </a:r>
            <a:endParaRPr lang="en-GR" b="1" i="1" dirty="0">
              <a:solidFill>
                <a:srgbClr val="DF4A78"/>
              </a:solidFill>
              <a:latin typeface="Aldhabi" panose="020F0502020204030204" pitchFamily="34" charset="0"/>
              <a:cs typeface="Aldhab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169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0" name="Rectangle 3079">
            <a:extLst>
              <a:ext uri="{FF2B5EF4-FFF2-40B4-BE49-F238E27FC236}">
                <a16:creationId xmlns:a16="http://schemas.microsoft.com/office/drawing/2014/main" id="{77C59BEC-C4CC-4741-B975-08C543178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082" name="Arc 3081">
            <a:extLst>
              <a:ext uri="{FF2B5EF4-FFF2-40B4-BE49-F238E27FC236}">
                <a16:creationId xmlns:a16="http://schemas.microsoft.com/office/drawing/2014/main" id="{72DEF309-605D-4117-9340-6D589B6C3A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986173" flipV="1">
            <a:off x="3930947" y="651615"/>
            <a:ext cx="4083433" cy="408343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A651B8-89A4-635C-1C47-4E3EA7BA2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599" cy="1325563"/>
          </a:xfrm>
        </p:spPr>
        <p:txBody>
          <a:bodyPr>
            <a:normAutofit/>
          </a:bodyPr>
          <a:lstStyle/>
          <a:p>
            <a:pPr marL="571500" indent="-571500" algn="ctr">
              <a:buClr>
                <a:srgbClr val="ED7D31"/>
              </a:buClr>
              <a:buFont typeface="Wingdings" pitchFamily="2" charset="2"/>
              <a:buChar char="v"/>
            </a:pPr>
            <a:r>
              <a:rPr lang="en-GB" dirty="0">
                <a:latin typeface="+mn-lt"/>
                <a:cs typeface="Apple Chancery" panose="03020702040506060504" pitchFamily="66" charset="-79"/>
              </a:rPr>
              <a:t>Un </a:t>
            </a:r>
            <a:r>
              <a:rPr lang="en-GB" dirty="0" err="1">
                <a:latin typeface="+mn-lt"/>
                <a:cs typeface="Apple Chancery" panose="03020702040506060504" pitchFamily="66" charset="-79"/>
              </a:rPr>
              <a:t>peu</a:t>
            </a:r>
            <a:r>
              <a:rPr lang="en-GB" dirty="0">
                <a:latin typeface="+mn-lt"/>
                <a:cs typeface="Apple Chancery" panose="03020702040506060504" pitchFamily="66" charset="-79"/>
              </a:rPr>
              <a:t> </a:t>
            </a:r>
            <a:r>
              <a:rPr lang="en-GB" dirty="0" err="1">
                <a:latin typeface="+mn-lt"/>
                <a:cs typeface="Apple Chancery" panose="03020702040506060504" pitchFamily="66" charset="-79"/>
              </a:rPr>
              <a:t>d’Histoire</a:t>
            </a:r>
            <a:r>
              <a:rPr lang="el-GR" dirty="0">
                <a:latin typeface="+mn-lt"/>
                <a:cs typeface="Apple Chancery" panose="03020702040506060504" pitchFamily="66" charset="-79"/>
              </a:rPr>
              <a:t>= Λίγη Ιστορία</a:t>
            </a:r>
            <a:br>
              <a:rPr lang="en-GB" b="1" dirty="0"/>
            </a:br>
            <a:endParaRPr lang="en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502FA8-38BA-D0AA-BB0C-EC89BF1C9D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154" y="1248018"/>
            <a:ext cx="6016408" cy="5609979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fr-FR" dirty="0"/>
              <a:t>Gustave Eiffel construit </a:t>
            </a:r>
            <a:r>
              <a:rPr lang="fr-FR" b="1" dirty="0">
                <a:latin typeface="Ink Free" panose="03080402000500000000" pitchFamily="66" charset="0"/>
              </a:rPr>
              <a:t>la tour Eiffel </a:t>
            </a:r>
            <a:r>
              <a:rPr lang="fr-FR" dirty="0"/>
              <a:t>entre 1887 et 1889 pour l'Exposition universelle de 1889, organisée à Paris, mais aussi pour le centenaire de la Révolution française.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n-GB" dirty="0"/>
          </a:p>
          <a:p>
            <a:pPr>
              <a:buFont typeface="Wingdings" pitchFamily="2" charset="2"/>
              <a:buChar char="ü"/>
            </a:pPr>
            <a:r>
              <a:rPr lang="el-GR" dirty="0"/>
              <a:t>Ο </a:t>
            </a:r>
            <a:r>
              <a:rPr lang="el-GR" dirty="0" err="1"/>
              <a:t>Γουστάβος</a:t>
            </a:r>
            <a:r>
              <a:rPr lang="el-GR" dirty="0"/>
              <a:t> Άιφελ κατασκευάζει </a:t>
            </a:r>
            <a:r>
              <a:rPr lang="el-GR" b="1" dirty="0">
                <a:latin typeface="Ink Free" panose="03080402000500000000" pitchFamily="66" charset="0"/>
              </a:rPr>
              <a:t>τον πύργο του Άιφελ </a:t>
            </a:r>
            <a:r>
              <a:rPr lang="el-GR" dirty="0"/>
              <a:t>από το 1887 μέχρι το 1889</a:t>
            </a:r>
            <a:r>
              <a:rPr lang="fr-FR" dirty="0"/>
              <a:t> </a:t>
            </a:r>
            <a:r>
              <a:rPr lang="el-GR" dirty="0"/>
              <a:t>για την Διεθνή Έκθεση του 1889, που οργανώθηκε στο Παρίσι, αλλά και για τα 100 χρόνια από τη Γαλλική Επανάσταση.</a:t>
            </a:r>
            <a:endParaRPr lang="en-GB" dirty="0"/>
          </a:p>
          <a:p>
            <a:pPr marL="0" indent="0">
              <a:buNone/>
            </a:pPr>
            <a:endParaRPr lang="en-GR" sz="2600" dirty="0"/>
          </a:p>
        </p:txBody>
      </p:sp>
      <p:sp>
        <p:nvSpPr>
          <p:cNvPr id="3084" name="Oval 3083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77008" y="5228027"/>
            <a:ext cx="1107241" cy="107720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5" name="Picture 2">
            <a:extLst>
              <a:ext uri="{FF2B5EF4-FFF2-40B4-BE49-F238E27FC236}">
                <a16:creationId xmlns:a16="http://schemas.microsoft.com/office/drawing/2014/main" id="{0C594FBB-64CF-AEF6-1D75-99C89FACF6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83295" y="1901053"/>
            <a:ext cx="3088056" cy="4303912"/>
          </a:xfrm>
          <a:custGeom>
            <a:avLst/>
            <a:gdLst/>
            <a:ahLst/>
            <a:cxnLst/>
            <a:rect l="l" t="t" r="r" b="b"/>
            <a:pathLst>
              <a:path w="4221597" h="4303912">
                <a:moveTo>
                  <a:pt x="126986" y="0"/>
                </a:moveTo>
                <a:lnTo>
                  <a:pt x="4094611" y="0"/>
                </a:lnTo>
                <a:cubicBezTo>
                  <a:pt x="4164743" y="0"/>
                  <a:pt x="4221597" y="56854"/>
                  <a:pt x="4221597" y="126986"/>
                </a:cubicBezTo>
                <a:lnTo>
                  <a:pt x="4221597" y="4176926"/>
                </a:lnTo>
                <a:cubicBezTo>
                  <a:pt x="4221597" y="4247058"/>
                  <a:pt x="4164743" y="4303912"/>
                  <a:pt x="4094611" y="4303912"/>
                </a:cubicBezTo>
                <a:lnTo>
                  <a:pt x="126986" y="4303912"/>
                </a:lnTo>
                <a:cubicBezTo>
                  <a:pt x="56854" y="4303912"/>
                  <a:pt x="0" y="4247058"/>
                  <a:pt x="0" y="4176926"/>
                </a:cubicBezTo>
                <a:lnTo>
                  <a:pt x="0" y="126986"/>
                </a:lnTo>
                <a:cubicBezTo>
                  <a:pt x="0" y="56854"/>
                  <a:pt x="56854" y="0"/>
                  <a:pt x="126986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2D3E2CA0-65ED-D9DC-BE4F-BA4F95D2FC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6493" y="34825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R"/>
          </a:p>
        </p:txBody>
      </p:sp>
      <p:cxnSp>
        <p:nvCxnSpPr>
          <p:cNvPr id="11" name="Curved Connector 10">
            <a:extLst>
              <a:ext uri="{FF2B5EF4-FFF2-40B4-BE49-F238E27FC236}">
                <a16:creationId xmlns:a16="http://schemas.microsoft.com/office/drawing/2014/main" id="{13FFB388-4993-AA5D-91FC-6C26E3038681}"/>
              </a:ext>
            </a:extLst>
          </p:cNvPr>
          <p:cNvCxnSpPr>
            <a:cxnSpLocks/>
          </p:cNvCxnSpPr>
          <p:nvPr/>
        </p:nvCxnSpPr>
        <p:spPr>
          <a:xfrm flipV="1">
            <a:off x="2380129" y="3146244"/>
            <a:ext cx="4877708" cy="1291285"/>
          </a:xfrm>
          <a:prstGeom prst="curvedConnector3">
            <a:avLst>
              <a:gd name="adj1" fmla="val 50000"/>
            </a:avLst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Cloud Callout 5">
            <a:extLst>
              <a:ext uri="{FF2B5EF4-FFF2-40B4-BE49-F238E27FC236}">
                <a16:creationId xmlns:a16="http://schemas.microsoft.com/office/drawing/2014/main" id="{C5174B1C-F0EA-F708-AB16-277F449D14C7}"/>
              </a:ext>
            </a:extLst>
          </p:cNvPr>
          <p:cNvSpPr/>
          <p:nvPr/>
        </p:nvSpPr>
        <p:spPr>
          <a:xfrm>
            <a:off x="8635940" y="1248018"/>
            <a:ext cx="2309151" cy="807795"/>
          </a:xfrm>
          <a:prstGeom prst="cloud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Εγώ είμαι αυτός!</a:t>
            </a:r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2402933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FA3965F-4C8D-41A1-5E46-3F78155C77CC}"/>
              </a:ext>
            </a:extLst>
          </p:cNvPr>
          <p:cNvSpPr>
            <a:spLocks/>
          </p:cNvSpPr>
          <p:nvPr/>
        </p:nvSpPr>
        <p:spPr>
          <a:xfrm>
            <a:off x="6202575" y="162861"/>
            <a:ext cx="5604488" cy="3999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 defTabSz="658368">
              <a:spcAft>
                <a:spcPts val="600"/>
              </a:spcAft>
            </a:pPr>
            <a:r>
              <a:rPr lang="fr-FR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Achevée en un temps record de</a:t>
            </a:r>
          </a:p>
          <a:p>
            <a:pPr algn="ctr" defTabSz="658368">
              <a:spcAft>
                <a:spcPts val="600"/>
              </a:spcAft>
            </a:pPr>
            <a:r>
              <a:rPr lang="fr-FR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 ans, 2 mois et 5 jours</a:t>
            </a:r>
            <a:r>
              <a:rPr lang="fr-FR" sz="2800" dirty="0"/>
              <a:t>!!!</a:t>
            </a:r>
            <a:endParaRPr lang="fr-FR" sz="2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164592" algn="ctr" defTabSz="658368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 defTabSz="658368">
              <a:spcAft>
                <a:spcPts val="600"/>
              </a:spcAft>
            </a:pPr>
            <a:r>
              <a:rPr lang="en-US" sz="2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Ολοκληρώθηκε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σε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χρόνο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ρεκόρ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δηλ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</a:t>
            </a:r>
            <a:r>
              <a:rPr lang="en-US" sz="2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δή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σε 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</a:t>
            </a:r>
            <a:r>
              <a:rPr lang="en-US" sz="2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χρόνι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α, 2 </a:t>
            </a:r>
            <a:r>
              <a:rPr lang="en-US" sz="2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μήνες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κ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</a:t>
            </a:r>
            <a:r>
              <a:rPr lang="en-US" sz="2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ι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5 </a:t>
            </a:r>
            <a:r>
              <a:rPr lang="en-US" sz="2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ημέρες</a:t>
            </a:r>
            <a:r>
              <a:rPr lang="el-GR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!!!</a:t>
            </a:r>
            <a:endParaRPr lang="en-US" sz="2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164592" defTabSz="658368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164592" defTabSz="658368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4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658368">
              <a:spcAft>
                <a:spcPts val="600"/>
              </a:spcAft>
            </a:pPr>
            <a:endParaRPr lang="en-US" sz="144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335D0677-FB17-5E71-6738-65305CC9B7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3867" y="865708"/>
            <a:ext cx="1682303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R"/>
          </a:p>
        </p:txBody>
      </p:sp>
      <p:sp>
        <p:nvSpPr>
          <p:cNvPr id="11" name="Teardrop 10">
            <a:extLst>
              <a:ext uri="{FF2B5EF4-FFF2-40B4-BE49-F238E27FC236}">
                <a16:creationId xmlns:a16="http://schemas.microsoft.com/office/drawing/2014/main" id="{7DAB1478-1A3A-ADEC-36D7-D2C9B0F567E6}"/>
              </a:ext>
            </a:extLst>
          </p:cNvPr>
          <p:cNvSpPr/>
          <p:nvPr/>
        </p:nvSpPr>
        <p:spPr>
          <a:xfrm rot="787032">
            <a:off x="5662448" y="4818171"/>
            <a:ext cx="1919243" cy="1646582"/>
          </a:xfrm>
          <a:prstGeom prst="teardrop">
            <a:avLst>
              <a:gd name="adj" fmla="val 119210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/>
              <a:t>Mon dieu</a:t>
            </a:r>
            <a:r>
              <a:rPr lang="el-GR" b="1" dirty="0"/>
              <a:t>, πότε πρόλαβαν ;;</a:t>
            </a:r>
            <a:endParaRPr lang="en-GR" b="1" dirty="0"/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id="{1E8053DB-BB30-E06D-F6EC-2CE760D35C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6005" y="103965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R"/>
          </a:p>
        </p:txBody>
      </p:sp>
      <p:pic>
        <p:nvPicPr>
          <p:cNvPr id="4103" name="Picture 5" descr="A black and white photo of a tower&#10;&#10;Description automatically generated">
            <a:extLst>
              <a:ext uri="{FF2B5EF4-FFF2-40B4-BE49-F238E27FC236}">
                <a16:creationId xmlns:a16="http://schemas.microsoft.com/office/drawing/2014/main" id="{9CC527EA-499F-F5C1-41AA-4E6340EC50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867" r="5685" b="7867"/>
          <a:stretch>
            <a:fillRect/>
          </a:stretch>
        </p:blipFill>
        <p:spPr bwMode="auto">
          <a:xfrm>
            <a:off x="145507" y="-482419"/>
            <a:ext cx="5473147" cy="7224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10">
            <a:extLst>
              <a:ext uri="{FF2B5EF4-FFF2-40B4-BE49-F238E27FC236}">
                <a16:creationId xmlns:a16="http://schemas.microsoft.com/office/drawing/2014/main" id="{646B15FD-8167-48DD-6086-9A5E351FC9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6403" y="2570921"/>
            <a:ext cx="1932196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R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D12E9102-C064-708E-A300-7998EC7D4F02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882080" y="5003913"/>
            <a:ext cx="20140382" cy="80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R"/>
          </a:p>
        </p:txBody>
      </p:sp>
      <p:pic>
        <p:nvPicPr>
          <p:cNvPr id="3073" name="Picture 2" descr="Boule et Bill, un duo indémodable - L'essentiel">
            <a:extLst>
              <a:ext uri="{FF2B5EF4-FFF2-40B4-BE49-F238E27FC236}">
                <a16:creationId xmlns:a16="http://schemas.microsoft.com/office/drawing/2014/main" id="{03D5FDB8-FE61-3869-4D63-A63D424654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092" y="3498585"/>
            <a:ext cx="4132664" cy="310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4625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60" name="Rectangle 1059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TourEiffel">
            <a:extLst>
              <a:ext uri="{FF2B5EF4-FFF2-40B4-BE49-F238E27FC236}">
                <a16:creationId xmlns:a16="http://schemas.microsoft.com/office/drawing/2014/main" id="{DE93D308-CA2E-0865-F0F5-CD8D927980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44" r="11655" b="-1"/>
          <a:stretch/>
        </p:blipFill>
        <p:spPr bwMode="auto">
          <a:xfrm>
            <a:off x="7315201" y="18288"/>
            <a:ext cx="48664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73C85F-DE2C-F661-EECD-BE75F8CAD1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99" y="0"/>
            <a:ext cx="7304801" cy="7194176"/>
          </a:xfrm>
        </p:spPr>
        <p:txBody>
          <a:bodyPr>
            <a:normAutofit fontScale="92500" lnSpcReduction="10000"/>
          </a:bodyPr>
          <a:lstStyle/>
          <a:p>
            <a:pPr marL="0" lvl="0" indent="0" algn="ctr">
              <a:buNone/>
            </a:pPr>
            <a:r>
              <a:rPr lang="el-GR" b="1" u="sng" dirty="0">
                <a:solidFill>
                  <a:srgbClr val="C9501A"/>
                </a:solidFill>
                <a:latin typeface="Ink Free" panose="03080402000500000000" pitchFamily="66" charset="0"/>
              </a:rPr>
              <a:t>Ο π</a:t>
            </a:r>
            <a:r>
              <a:rPr lang="en-GB" b="1" u="sng" dirty="0" err="1">
                <a:solidFill>
                  <a:srgbClr val="C9501A"/>
                </a:solidFill>
                <a:latin typeface="Ink Free" panose="03080402000500000000" pitchFamily="66" charset="0"/>
              </a:rPr>
              <a:t>ύ</a:t>
            </a:r>
            <a:r>
              <a:rPr lang="el-GR" b="1" u="sng" dirty="0" err="1">
                <a:solidFill>
                  <a:srgbClr val="C9501A"/>
                </a:solidFill>
                <a:latin typeface="Ink Free" panose="03080402000500000000" pitchFamily="66" charset="0"/>
              </a:rPr>
              <a:t>ργος</a:t>
            </a:r>
            <a:r>
              <a:rPr lang="el-GR" b="1" u="sng" dirty="0">
                <a:solidFill>
                  <a:srgbClr val="C9501A"/>
                </a:solidFill>
                <a:latin typeface="Ink Free" panose="03080402000500000000" pitchFamily="66" charset="0"/>
              </a:rPr>
              <a:t> του Άιφελ</a:t>
            </a:r>
            <a:r>
              <a:rPr lang="fr-FR" b="1" u="sng" dirty="0">
                <a:solidFill>
                  <a:srgbClr val="C9501A"/>
                </a:solidFill>
                <a:latin typeface="Ink Free" panose="03080402000500000000" pitchFamily="66" charset="0"/>
              </a:rPr>
              <a:t>:</a:t>
            </a:r>
            <a:endParaRPr lang="fr-FR" dirty="0"/>
          </a:p>
          <a:p>
            <a:pPr lvl="0">
              <a:buClr>
                <a:srgbClr val="C9501A"/>
              </a:buClr>
              <a:buFont typeface="Wingdings" pitchFamily="2" charset="2"/>
              <a:buChar char="ü"/>
            </a:pPr>
            <a:r>
              <a:rPr lang="el-GR" sz="3600" dirty="0"/>
              <a:t>Όταν φτιάχτηκε ήταν το ψηλότερο κτίριο στον κόσμο με ύψος 300 μέτρα (τον τίτλο αυτό τον κράτησε έως το 1931).</a:t>
            </a:r>
          </a:p>
          <a:p>
            <a:pPr>
              <a:buClr>
                <a:srgbClr val="C9501A"/>
              </a:buClr>
              <a:buFont typeface="Wingdings" pitchFamily="2" charset="2"/>
              <a:buChar char="ü"/>
            </a:pPr>
            <a:r>
              <a:rPr lang="el-GR" sz="3600" dirty="0"/>
              <a:t>Είναι μεταλλικός και έχει κατασκευαστεί από σίδηρο.</a:t>
            </a:r>
          </a:p>
          <a:p>
            <a:pPr>
              <a:buClr>
                <a:srgbClr val="C9501A"/>
              </a:buClr>
              <a:buFont typeface="Wingdings" pitchFamily="2" charset="2"/>
              <a:buChar char="ü"/>
            </a:pPr>
            <a:r>
              <a:rPr lang="el-GR" sz="3600" dirty="0"/>
              <a:t>Αρχικά η κατασκευή του προκάλεσε πάρα πολλά αρνητικά σχόλια στη Γαλλία.</a:t>
            </a:r>
          </a:p>
          <a:p>
            <a:pPr lvl="0">
              <a:buClr>
                <a:srgbClr val="C9501A"/>
              </a:buClr>
              <a:buFont typeface="Wingdings" pitchFamily="2" charset="2"/>
              <a:buChar char="ü"/>
            </a:pPr>
            <a:r>
              <a:rPr lang="el-GR" sz="3600" dirty="0"/>
              <a:t>Εξακολουθεί έως σήμερα να είναι το υψηλότερο κτίριο στη Γαλλία.</a:t>
            </a:r>
          </a:p>
          <a:p>
            <a:pPr lvl="0">
              <a:buClr>
                <a:srgbClr val="C9501A"/>
              </a:buClr>
              <a:buFont typeface="Wingdings" pitchFamily="2" charset="2"/>
              <a:buChar char="ü"/>
            </a:pPr>
            <a:r>
              <a:rPr lang="el-GR" sz="3600" dirty="0"/>
              <a:t>Είναι το μνημείο με τους περισσότερους επισκέπτες στον κόσμο.</a:t>
            </a:r>
          </a:p>
          <a:p>
            <a:pPr lvl="0">
              <a:buClr>
                <a:srgbClr val="C9501A"/>
              </a:buClr>
              <a:buFont typeface="Wingdings" pitchFamily="2" charset="2"/>
              <a:buChar char="ü"/>
            </a:pPr>
            <a:r>
              <a:rPr lang="el-GR" sz="3600" dirty="0"/>
              <a:t>Συναρπάζει φυσικά τα παιδιά.</a:t>
            </a:r>
            <a:endParaRPr lang="en-GB" sz="36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266029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0" name="Rectangle 614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111176-72E9-A317-76F1-3DEEE2BB6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pPr algn="ctr"/>
            <a:r>
              <a:rPr lang="fr-FR" sz="3000" b="1" dirty="0">
                <a:latin typeface="+mn-lt"/>
              </a:rPr>
              <a:t>Comment dessiner </a:t>
            </a:r>
            <a:r>
              <a:rPr lang="fr-FR" sz="3000" b="1" dirty="0">
                <a:latin typeface="Ink Free" panose="03080402000500000000" pitchFamily="66" charset="0"/>
              </a:rPr>
              <a:t>la tour Eiffel </a:t>
            </a:r>
            <a:br>
              <a:rPr lang="el-GR" sz="3000" b="1" dirty="0">
                <a:latin typeface="+mn-lt"/>
              </a:rPr>
            </a:br>
            <a:r>
              <a:rPr lang="el-GR" sz="3000" b="1" dirty="0">
                <a:latin typeface="+mn-lt"/>
              </a:rPr>
              <a:t>Πως να σχεδιάσετε </a:t>
            </a:r>
            <a:r>
              <a:rPr lang="el-GR" sz="3000" b="1" dirty="0">
                <a:latin typeface="Ink Free" panose="03080402000500000000" pitchFamily="66" charset="0"/>
              </a:rPr>
              <a:t>τον πύργο του Άιφελ</a:t>
            </a:r>
            <a:br>
              <a:rPr lang="en-GB" sz="3000" b="1" dirty="0">
                <a:latin typeface="+mn-lt"/>
              </a:rPr>
            </a:br>
            <a:endParaRPr lang="en-GR" sz="3000" dirty="0">
              <a:latin typeface="+mn-lt"/>
            </a:endParaRPr>
          </a:p>
        </p:txBody>
      </p:sp>
      <p:sp>
        <p:nvSpPr>
          <p:cNvPr id="615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30E1B6-B30F-4D14-4987-11B04A2C25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sz="2200" b="1" dirty="0">
                <a:hlinkClick r:id="rId2"/>
              </a:rPr>
              <a:t>https://www.familiscope.fr/activites-enfant/coloriage-imprimer/video-comment-dessiner-la-tour-eiffel-22939</a:t>
            </a:r>
            <a:endParaRPr lang="el-GR" sz="2200" b="1" dirty="0"/>
          </a:p>
          <a:p>
            <a:endParaRPr lang="en-GB" sz="2200" b="1" dirty="0"/>
          </a:p>
          <a:p>
            <a:pPr marL="0" indent="0">
              <a:buNone/>
            </a:pPr>
            <a:endParaRPr lang="en-GR" sz="2200" dirty="0"/>
          </a:p>
          <a:p>
            <a:pPr marL="0" indent="0">
              <a:buNone/>
            </a:pPr>
            <a:endParaRPr lang="en-GR" sz="2200" dirty="0"/>
          </a:p>
        </p:txBody>
      </p:sp>
      <p:pic>
        <p:nvPicPr>
          <p:cNvPr id="6145" name="Picture 4" descr="Épinglé sur Boule et Bill">
            <a:extLst>
              <a:ext uri="{FF2B5EF4-FFF2-40B4-BE49-F238E27FC236}">
                <a16:creationId xmlns:a16="http://schemas.microsoft.com/office/drawing/2014/main" id="{7ACFF805-AB26-6067-DA86-F779F76DF0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" b="8798"/>
          <a:stretch>
            <a:fillRect/>
          </a:stretch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80A1E6C3-A549-38CC-0DB5-18C8D150E5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8891" y="123166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R"/>
          </a:p>
        </p:txBody>
      </p:sp>
      <p:sp>
        <p:nvSpPr>
          <p:cNvPr id="5" name="Teardrop 4">
            <a:extLst>
              <a:ext uri="{FF2B5EF4-FFF2-40B4-BE49-F238E27FC236}">
                <a16:creationId xmlns:a16="http://schemas.microsoft.com/office/drawing/2014/main" id="{5CB1F645-89B5-4BC0-9E3D-02A526143224}"/>
              </a:ext>
            </a:extLst>
          </p:cNvPr>
          <p:cNvSpPr/>
          <p:nvPr/>
        </p:nvSpPr>
        <p:spPr>
          <a:xfrm rot="651570">
            <a:off x="2204581" y="4285325"/>
            <a:ext cx="3244241" cy="2002741"/>
          </a:xfrm>
          <a:prstGeom prst="teardrop">
            <a:avLst>
              <a:gd name="adj" fmla="val 200000"/>
            </a:avLst>
          </a:prstGeom>
          <a:ln>
            <a:noFill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chemeClr val="bg2"/>
                </a:solidFill>
                <a:latin typeface="Alasassy Caps" pitchFamily="2" charset="77"/>
              </a:rPr>
              <a:t>Κάνω κλικ στο σύνδεσμο, παίρνω χαρτί και μολύβι και ξεκινάω να σχεδιάζω! </a:t>
            </a:r>
            <a:endParaRPr lang="fr-FR" b="1" dirty="0">
              <a:solidFill>
                <a:schemeClr val="bg2"/>
              </a:solidFill>
              <a:latin typeface="Alasassy Caps" pitchFamily="2" charset="77"/>
            </a:endParaRPr>
          </a:p>
          <a:p>
            <a:pPr algn="ctr"/>
            <a:r>
              <a:rPr lang="fr-FR" b="1" dirty="0">
                <a:solidFill>
                  <a:schemeClr val="bg2"/>
                </a:solidFill>
                <a:latin typeface="Alasassy Caps" pitchFamily="2" charset="77"/>
              </a:rPr>
              <a:t>Chouette!!!</a:t>
            </a:r>
            <a:endParaRPr lang="en-GR" b="1" dirty="0">
              <a:solidFill>
                <a:schemeClr val="bg2"/>
              </a:solidFill>
              <a:latin typeface="Alasassy Cap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043958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4083E-ED85-950B-4073-A1E99F8D7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9978" y="741391"/>
            <a:ext cx="3369234" cy="1616203"/>
          </a:xfrm>
        </p:spPr>
        <p:txBody>
          <a:bodyPr anchor="b">
            <a:normAutofit/>
          </a:bodyPr>
          <a:lstStyle/>
          <a:p>
            <a:br>
              <a:rPr lang="en-GB" sz="2700" b="1" dirty="0"/>
            </a:br>
            <a:endParaRPr lang="en-GR" sz="2700" dirty="0"/>
          </a:p>
        </p:txBody>
      </p:sp>
      <p:pic>
        <p:nvPicPr>
          <p:cNvPr id="8193" name="Picture 6" descr="A tower with a river in the middle&#10;&#10;Description automatically generated">
            <a:extLst>
              <a:ext uri="{FF2B5EF4-FFF2-40B4-BE49-F238E27FC236}">
                <a16:creationId xmlns:a16="http://schemas.microsoft.com/office/drawing/2014/main" id="{47CFB4D8-0C1D-6F7D-5ADC-4F5544A765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65" b="29768"/>
          <a:stretch>
            <a:fillRect/>
          </a:stretch>
        </p:blipFill>
        <p:spPr bwMode="auto">
          <a:xfrm>
            <a:off x="20" y="10"/>
            <a:ext cx="739024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8" name="Rectangle 8197">
            <a:extLst>
              <a:ext uri="{FF2B5EF4-FFF2-40B4-BE49-F238E27FC236}">
                <a16:creationId xmlns:a16="http://schemas.microsoft.com/office/drawing/2014/main" id="{AE3A741D-C19B-960A-5803-1C58871478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879677" y="2347416"/>
            <a:ext cx="1630908" cy="7390262"/>
          </a:xfrm>
          <a:prstGeom prst="rect">
            <a:avLst/>
          </a:prstGeom>
          <a:gradFill>
            <a:gsLst>
              <a:gs pos="0">
                <a:schemeClr val="accent5"/>
              </a:gs>
              <a:gs pos="47000">
                <a:schemeClr val="accent2"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06" name="Rectangle 8205">
            <a:extLst>
              <a:ext uri="{FF2B5EF4-FFF2-40B4-BE49-F238E27FC236}">
                <a16:creationId xmlns:a16="http://schemas.microsoft.com/office/drawing/2014/main" id="{DC39DE25-0E4E-0AA7-0932-1D78C2372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 flipV="1">
            <a:off x="-1919061" y="1919060"/>
            <a:ext cx="6854280" cy="3016159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47000">
                <a:schemeClr val="accent2">
                  <a:alpha val="0"/>
                </a:schemeClr>
              </a:gs>
            </a:gsLst>
            <a:lin ang="42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8207" name="Rectangle 8206">
            <a:extLst>
              <a:ext uri="{FF2B5EF4-FFF2-40B4-BE49-F238E27FC236}">
                <a16:creationId xmlns:a16="http://schemas.microsoft.com/office/drawing/2014/main" id="{8D6EA299-0840-6DEA-E670-C49AEBC87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461657" y="4425055"/>
            <a:ext cx="2928605" cy="2432945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51000">
                <a:schemeClr val="accent5">
                  <a:lumMod val="60000"/>
                  <a:lumOff val="40000"/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35318A-1CE5-A30D-A29B-2A0FA1238B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79978" y="1875407"/>
            <a:ext cx="3369234" cy="344783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R" sz="2000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BD02F94-A5B9-9118-BBAD-D0D3ED4651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1581" y="29360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7E77932-8974-C19A-5CA5-208CD093FD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5885" y="10264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R"/>
          </a:p>
        </p:txBody>
      </p:sp>
      <p:pic>
        <p:nvPicPr>
          <p:cNvPr id="2053" name="Picture 1" descr="A cartoon of a turtle&#10;&#10;Description automatically generated">
            <a:extLst>
              <a:ext uri="{FF2B5EF4-FFF2-40B4-BE49-F238E27FC236}">
                <a16:creationId xmlns:a16="http://schemas.microsoft.com/office/drawing/2014/main" id="{283297AD-1FF5-AE6A-DBF3-0AED45F82E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071" y="4070516"/>
            <a:ext cx="2505446" cy="2505446"/>
          </a:xfrm>
          <a:prstGeom prst="rect">
            <a:avLst/>
          </a:prstGeom>
          <a:noFill/>
          <a:ln w="57150">
            <a:solidFill>
              <a:srgbClr val="A4C0D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loud Callout 6">
            <a:extLst>
              <a:ext uri="{FF2B5EF4-FFF2-40B4-BE49-F238E27FC236}">
                <a16:creationId xmlns:a16="http://schemas.microsoft.com/office/drawing/2014/main" id="{5CFF1E92-981C-8119-354C-F8501AFEE6E6}"/>
              </a:ext>
            </a:extLst>
          </p:cNvPr>
          <p:cNvSpPr/>
          <p:nvPr/>
        </p:nvSpPr>
        <p:spPr>
          <a:xfrm>
            <a:off x="8632830" y="-189155"/>
            <a:ext cx="3369234" cy="3125202"/>
          </a:xfrm>
          <a:prstGeom prst="cloudCallout">
            <a:avLst>
              <a:gd name="adj1" fmla="val -47176"/>
              <a:gd name="adj2" fmla="val 73000"/>
            </a:avLst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latin typeface="Alasassy Caps" pitchFamily="2" charset="77"/>
              </a:rPr>
              <a:t>Και τώρα κουίζ από την </a:t>
            </a:r>
            <a:r>
              <a:rPr lang="fr-FR" b="1" dirty="0">
                <a:latin typeface="Alasassy Caps" pitchFamily="2" charset="77"/>
              </a:rPr>
              <a:t>Caroline</a:t>
            </a:r>
            <a:r>
              <a:rPr lang="el-GR" b="1" dirty="0">
                <a:latin typeface="Alasassy Caps" pitchFamily="2" charset="77"/>
              </a:rPr>
              <a:t>, δηλαδή εμένα, δηλαδή τη χελώνα!!</a:t>
            </a:r>
            <a:endParaRPr lang="en-GR" b="1" dirty="0">
              <a:latin typeface="Alasassy Cap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742321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6844</TotalTime>
  <Words>508</Words>
  <Application>Microsoft Macintosh PowerPoint</Application>
  <PresentationFormat>Widescreen</PresentationFormat>
  <Paragraphs>75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Alasassy Caps</vt:lpstr>
      <vt:lpstr>Aldhabi</vt:lpstr>
      <vt:lpstr>Aptos</vt:lpstr>
      <vt:lpstr>Arial</vt:lpstr>
      <vt:lpstr>Baguet Script</vt:lpstr>
      <vt:lpstr>Calibri</vt:lpstr>
      <vt:lpstr>Calibri Light</vt:lpstr>
      <vt:lpstr>Ink Free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Un peu d’Histoire= Λίγη Ιστορία </vt:lpstr>
      <vt:lpstr>PowerPoint Presentation</vt:lpstr>
      <vt:lpstr>PowerPoint Presentation</vt:lpstr>
      <vt:lpstr>Comment dessiner la tour Eiffel  Πως να σχεδιάσετε τον πύργο του Άιφελ </vt:lpstr>
      <vt:lpstr> </vt:lpstr>
      <vt:lpstr>Quiz:   Connaissez-vous bien la tour Eiffel? </vt:lpstr>
      <vt:lpstr>Γιατί φτιάχτηκε ο πύργος του Άιφελ; </vt:lpstr>
      <vt:lpstr>Πόσο καιρό διήρκεσε η κατασκευή του; </vt:lpstr>
      <vt:lpstr>Το έργο του Γουστάβου Άιφελ κέρδισε κατευθείαν το θαυμασμό όλων των Γάλλων;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ΚΟΥΤΡΟΥΜΠΗ ΣΤΑΥΡΟΥΛΑ</dc:creator>
  <cp:lastModifiedBy>ΚΟΥΤΡΟΥΜΠΗ ΣΤΑΥΡΟΥΛΑ</cp:lastModifiedBy>
  <cp:revision>70</cp:revision>
  <dcterms:created xsi:type="dcterms:W3CDTF">2023-11-24T13:39:46Z</dcterms:created>
  <dcterms:modified xsi:type="dcterms:W3CDTF">2024-01-20T21:58:54Z</dcterms:modified>
</cp:coreProperties>
</file>