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312" r:id="rId4"/>
    <p:sldId id="311" r:id="rId5"/>
    <p:sldId id="310" r:id="rId6"/>
    <p:sldId id="309" r:id="rId7"/>
    <p:sldId id="308" r:id="rId8"/>
    <p:sldId id="313" r:id="rId9"/>
    <p:sldId id="315" r:id="rId10"/>
    <p:sldId id="283" r:id="rId11"/>
    <p:sldId id="286" r:id="rId12"/>
    <p:sldId id="285" r:id="rId13"/>
    <p:sldId id="284" r:id="rId14"/>
    <p:sldId id="289" r:id="rId15"/>
    <p:sldId id="291" r:id="rId16"/>
    <p:sldId id="288" r:id="rId17"/>
    <p:sldId id="290" r:id="rId18"/>
    <p:sldId id="299" r:id="rId19"/>
    <p:sldId id="300" r:id="rId20"/>
    <p:sldId id="287" r:id="rId21"/>
    <p:sldId id="292" r:id="rId22"/>
    <p:sldId id="301" r:id="rId23"/>
    <p:sldId id="302" r:id="rId24"/>
    <p:sldId id="316" r:id="rId25"/>
    <p:sldId id="317" r:id="rId2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4" autoAdjust="0"/>
    <p:restoredTop sz="94718" autoAdjust="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87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17/12/2020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17/12/2020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17/12/2020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17/12/2020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17/12/2020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17/12/2020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17/12/2020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571472" y="1052737"/>
            <a:ext cx="7886728" cy="2592287"/>
          </a:xfrm>
        </p:spPr>
        <p:txBody>
          <a:bodyPr>
            <a:normAutofit/>
          </a:bodyPr>
          <a:lstStyle/>
          <a:p>
            <a:r>
              <a:rPr lang="el-GR" sz="60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ΠΟΛΙΤΙΚΗ ΠΑΙΔΕΙΑ</a:t>
            </a:r>
            <a:endParaRPr lang="el-GR" sz="6000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928662" y="3000372"/>
            <a:ext cx="7358114" cy="2000264"/>
          </a:xfrm>
        </p:spPr>
        <p:txBody>
          <a:bodyPr>
            <a:normAutofit/>
          </a:bodyPr>
          <a:lstStyle/>
          <a:p>
            <a:pPr algn="l"/>
            <a:r>
              <a:rPr lang="el-GR" sz="3600" b="1" dirty="0" smtClean="0"/>
              <a:t/>
            </a:r>
            <a:br>
              <a:rPr lang="el-GR" sz="3600" b="1" dirty="0" smtClean="0"/>
            </a:br>
            <a:r>
              <a:rPr lang="el-GR" sz="3600" b="1" dirty="0" smtClean="0">
                <a:solidFill>
                  <a:schemeClr val="bg1"/>
                </a:solidFill>
              </a:rPr>
              <a:t>ΚΕΦΑΛΑΙΟ </a:t>
            </a:r>
            <a:r>
              <a:rPr lang="en-US" sz="3600" b="1" dirty="0" smtClean="0">
                <a:solidFill>
                  <a:schemeClr val="bg1"/>
                </a:solidFill>
              </a:rPr>
              <a:t>2</a:t>
            </a:r>
            <a:r>
              <a:rPr lang="el-GR" sz="3600" b="1" baseline="30000" dirty="0" smtClean="0">
                <a:solidFill>
                  <a:schemeClr val="bg1"/>
                </a:solidFill>
              </a:rPr>
              <a:t>ο</a:t>
            </a:r>
            <a:r>
              <a:rPr lang="el-GR" sz="3600" b="1" dirty="0" smtClean="0">
                <a:solidFill>
                  <a:schemeClr val="bg1"/>
                </a:solidFill>
              </a:rPr>
              <a:t> -  </a:t>
            </a:r>
            <a:r>
              <a:rPr lang="el-GR" sz="3500" b="1" dirty="0" smtClean="0">
                <a:solidFill>
                  <a:schemeClr val="bg1">
                    <a:lumMod val="95000"/>
                  </a:schemeClr>
                </a:solidFill>
              </a:rPr>
              <a:t>Η ΚΟΙΝΩΝΙΑ</a:t>
            </a:r>
            <a:endParaRPr lang="en-US" sz="35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l"/>
            <a:r>
              <a:rPr lang="el-GR" sz="36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2.1.3 Μεταβιομηχανική κοινωνία</a:t>
            </a:r>
            <a:endParaRPr lang="en-US" sz="3500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l"/>
            <a:endParaRPr lang="el-GR" sz="3500" b="1" u="sng" dirty="0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sp>
        <p:nvSpPr>
          <p:cNvPr id="4" name="3 - TextBox"/>
          <p:cNvSpPr txBox="1"/>
          <p:nvPr/>
        </p:nvSpPr>
        <p:spPr>
          <a:xfrm rot="10800000" flipV="1">
            <a:off x="323528" y="5229200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2800" b="1" dirty="0" smtClean="0">
                <a:solidFill>
                  <a:schemeClr val="bg1"/>
                </a:solidFill>
                <a:latin typeface="+mj-lt"/>
              </a:rPr>
              <a:t>Θ. Παπαντωνόπουλος</a:t>
            </a:r>
            <a:endParaRPr lang="el-GR" sz="2800" b="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1. Η </a:t>
            </a:r>
            <a:r>
              <a:rPr lang="el-GR" b="1" dirty="0" smtClean="0">
                <a:solidFill>
                  <a:schemeClr val="bg1"/>
                </a:solidFill>
              </a:rPr>
              <a:t>τεχνολογία αφορά την αξιοποίηση των </a:t>
            </a:r>
            <a:r>
              <a:rPr lang="el-GR" dirty="0" smtClean="0">
                <a:solidFill>
                  <a:schemeClr val="bg1"/>
                </a:solidFill>
              </a:rPr>
              <a:t>επιστημονικών γνώσεων προκειμένου να επιλυθούν καθημερινά προβλήματα των ανθρώπων.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FFC000"/>
                </a:solidFill>
              </a:rPr>
              <a:t>ΣΩΣΤΟ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sz="2800" dirty="0" smtClean="0">
                <a:solidFill>
                  <a:schemeClr val="bg1"/>
                </a:solidFill>
              </a:rPr>
              <a:t>2. Ο όρος επανάσταση δηλώνει :</a:t>
            </a:r>
          </a:p>
          <a:p>
            <a:pPr>
              <a:buNone/>
            </a:pPr>
            <a:r>
              <a:rPr lang="el-GR" sz="2800" dirty="0" smtClean="0">
                <a:solidFill>
                  <a:schemeClr val="bg1"/>
                </a:solidFill>
              </a:rPr>
              <a:t>α. την πρόοδο της κοινωνίας σε πολιτικό –κοινωνικό – οικονομικό επίπεδο</a:t>
            </a:r>
          </a:p>
          <a:p>
            <a:pPr>
              <a:buNone/>
            </a:pPr>
            <a:r>
              <a:rPr lang="el-GR" sz="2800" dirty="0" smtClean="0">
                <a:solidFill>
                  <a:schemeClr val="bg1"/>
                </a:solidFill>
              </a:rPr>
              <a:t>β. τον ένοπλο αγώνα για την απελευθέρωση</a:t>
            </a:r>
          </a:p>
          <a:p>
            <a:pPr>
              <a:buNone/>
            </a:pPr>
            <a:r>
              <a:rPr lang="el-GR" sz="2800" dirty="0" smtClean="0">
                <a:solidFill>
                  <a:schemeClr val="bg1"/>
                </a:solidFill>
              </a:rPr>
              <a:t>γ. τη ριζική αλλαγή των κοινωνικών – πολιτικών –  οικονομικών συνθηκών  </a:t>
            </a:r>
          </a:p>
          <a:p>
            <a:pPr>
              <a:buNone/>
            </a:pPr>
            <a:r>
              <a:rPr lang="el-GR" sz="2800" dirty="0" smtClean="0">
                <a:solidFill>
                  <a:schemeClr val="bg1"/>
                </a:solidFill>
              </a:rPr>
              <a:t>δ. όλα τα παραπάνω είναι σωστά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accent6"/>
                </a:solidFill>
              </a:rPr>
              <a:t>γ. τη ριζική αλλαγή των κοινωνικών – πολιτικών –  οικονομικών συνθηκών  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   3. Ποιο από τα παρακάτω δεν αποτελεί προέκταση της βελτίωσης της τεχνολογίας στη  μεταβιομηχανική κοινωνία:</a:t>
            </a: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α. η αλλαγή της αίσθησης του χώρου</a:t>
            </a: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β. η αλλαγή της αίσθησης του χρόνου</a:t>
            </a: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γ. η διευκόλυνση της επικοινωνίας</a:t>
            </a: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δ. η μείωση των χιλιομετρικών αποστάσεων</a:t>
            </a: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ε. όλα τα παραπάνω αποτελούν</a:t>
            </a:r>
            <a:endParaRPr lang="en-US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 smtClean="0">
                <a:solidFill>
                  <a:schemeClr val="accent6"/>
                </a:solidFill>
              </a:rPr>
              <a:t>δ. η μείωση των χιλιομετρικών αποστάσεων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4. Από την ανακάλυψη μέχρι τη μαζική χρήση του ραδιοφώνου χρειάστηκαν: </a:t>
            </a: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α. 40 χρόνια</a:t>
            </a: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β. 35 χρόνια</a:t>
            </a: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γ. 20 χρόνια</a:t>
            </a: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δ. 25 χρόνια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accent6"/>
                </a:solidFill>
              </a:rPr>
              <a:t>α. 40 χρόνια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5. Στην μεταβιομηχανική κοινωνία, η βιομηχανία δε συνεχίζει να υπάρχει ως δραστηριότητα.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ΛΑΘΟΣ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95509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l-GR" b="1" dirty="0" smtClean="0">
                <a:solidFill>
                  <a:schemeClr val="accent6"/>
                </a:solidFill>
              </a:rPr>
              <a:t>2.1.3 Μεταβιομηχανική κοινωνία</a:t>
            </a: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endParaRPr lang="el-GR" sz="2800" dirty="0">
              <a:solidFill>
                <a:srgbClr val="FFC00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95536" y="1571612"/>
            <a:ext cx="8424936" cy="4665700"/>
          </a:xfrm>
        </p:spPr>
        <p:txBody>
          <a:bodyPr>
            <a:noAutofit/>
          </a:bodyPr>
          <a:lstStyle/>
          <a:p>
            <a:pPr algn="just"/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Ο όρος </a:t>
            </a:r>
            <a:r>
              <a:rPr lang="el-GR" sz="2800" b="1" dirty="0" smtClean="0">
                <a:solidFill>
                  <a:schemeClr val="accent6"/>
                </a:solidFill>
              </a:rPr>
              <a:t>επανάσταση</a:t>
            </a:r>
            <a:r>
              <a:rPr lang="el-GR" sz="2800" b="1" dirty="0" smtClean="0">
                <a:solidFill>
                  <a:schemeClr val="bg1"/>
                </a:solidFill>
              </a:rPr>
              <a:t> δηλώνει </a:t>
            </a:r>
            <a:r>
              <a:rPr lang="el-GR" sz="2800" b="1" dirty="0" smtClean="0">
                <a:solidFill>
                  <a:schemeClr val="accent6"/>
                </a:solidFill>
              </a:rPr>
              <a:t>την τομή</a:t>
            </a:r>
            <a:r>
              <a:rPr lang="el-GR" sz="2800" b="1" dirty="0" smtClean="0">
                <a:solidFill>
                  <a:schemeClr val="bg1"/>
                </a:solidFill>
              </a:rPr>
              <a:t>, δηλαδή την </a:t>
            </a:r>
            <a:r>
              <a:rPr lang="el-GR" sz="2800" b="1" dirty="0" smtClean="0">
                <a:solidFill>
                  <a:schemeClr val="accent6"/>
                </a:solidFill>
              </a:rPr>
              <a:t>ριζική </a:t>
            </a:r>
            <a:r>
              <a:rPr lang="el-GR" sz="2800" dirty="0" smtClean="0">
                <a:solidFill>
                  <a:schemeClr val="accent6"/>
                </a:solidFill>
              </a:rPr>
              <a:t>αλλαγή </a:t>
            </a:r>
            <a:r>
              <a:rPr lang="el-GR" sz="2800" dirty="0" smtClean="0">
                <a:solidFill>
                  <a:schemeClr val="bg1"/>
                </a:solidFill>
              </a:rPr>
              <a:t>των οικονομικών, κοινωνικών και πολιτικών συνθηκών.</a:t>
            </a:r>
          </a:p>
          <a:p>
            <a:pPr algn="just"/>
            <a:r>
              <a:rPr lang="el-GR" sz="2800" dirty="0" smtClean="0">
                <a:solidFill>
                  <a:schemeClr val="bg1"/>
                </a:solidFill>
              </a:rPr>
              <a:t>Η καλλιέργεια της γης ήταν μια επανάσταση στην ιστορία της ανθρωπότητας. Η βιομηχανική επανάσταση ήταν η δεύτερη μεγάλη τομή. Τα τελευταία χρόνια, η ραγδαία ανάπτυξη των επιστημών και της τεχνολογίας συντελεί μια ακόμη μεγάλη κοινωνική μεταβολή, φέρνοντας στο προσκήνιο έναν νέο τύπο κοινωνίας: τη</a:t>
            </a:r>
          </a:p>
          <a:p>
            <a:pPr algn="just"/>
            <a:r>
              <a:rPr lang="el-GR" sz="2800" b="1" dirty="0" smtClean="0">
                <a:solidFill>
                  <a:schemeClr val="bg1"/>
                </a:solidFill>
              </a:rPr>
              <a:t>μεταβιομηχανική κοινωνία.</a:t>
            </a:r>
            <a:endParaRPr lang="en-US" sz="28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 6. Στην μεταβιομηχανική κοινωνία ο τομέας των υπηρεσιών:</a:t>
            </a:r>
          </a:p>
          <a:p>
            <a:pPr>
              <a:buNone/>
            </a:pP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α. μικραίνει</a:t>
            </a: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β. μεγαλώνει</a:t>
            </a: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γ. μένει σταθερός</a:t>
            </a: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δ. όλα τα παραπάνω είναι πιθανά </a:t>
            </a:r>
          </a:p>
          <a:p>
            <a:pPr>
              <a:buNone/>
            </a:pP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accent6"/>
                </a:solidFill>
              </a:rPr>
              <a:t>δ. τα (β) και (γ)</a:t>
            </a: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sz="4800" dirty="0" smtClean="0">
                <a:solidFill>
                  <a:schemeClr val="bg1"/>
                </a:solidFill>
              </a:rPr>
              <a:t/>
            </a:r>
            <a:br>
              <a:rPr lang="el-GR" sz="4800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rgbClr val="FFC000"/>
                </a:solidFill>
              </a:rPr>
              <a:t/>
            </a:r>
            <a:br>
              <a:rPr lang="el-GR" dirty="0" smtClean="0">
                <a:solidFill>
                  <a:srgbClr val="FFC000"/>
                </a:solidFill>
              </a:rPr>
            </a:b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7. Οι κοινωνικοί και οι πολιτικοί επιστήμονες συμφωνούν ως προς το  ποιο θα είναι το μέλλον της μεταβιομηχανικής κοινωνίας. </a:t>
            </a:r>
          </a:p>
          <a:p>
            <a:pPr>
              <a:buNone/>
            </a:pP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accent6"/>
                </a:solidFill>
              </a:rPr>
              <a:t>ΛΑΘΟΣ</a:t>
            </a: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sz="4800" dirty="0" smtClean="0">
                <a:solidFill>
                  <a:schemeClr val="bg1"/>
                </a:solidFill>
              </a:rPr>
              <a:t/>
            </a:r>
            <a:br>
              <a:rPr lang="el-GR" sz="4800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rgbClr val="FFC000"/>
                </a:solidFill>
              </a:rPr>
              <a:t/>
            </a:r>
            <a:br>
              <a:rPr lang="el-GR" dirty="0" smtClean="0">
                <a:solidFill>
                  <a:srgbClr val="FFC000"/>
                </a:solidFill>
              </a:rPr>
            </a:b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8. Η μεταβιομηχανική κοινωνία φαίνεται να αντιμετωπίζει αποτελεσματικά μέχρι σήμερα  τα μεγάλα προβλήματα της ανθρωπότητας.</a:t>
            </a:r>
          </a:p>
          <a:p>
            <a:pPr>
              <a:buNone/>
            </a:pP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accent6"/>
                </a:solidFill>
              </a:rPr>
              <a:t>ΛΑΘΟΣ</a:t>
            </a:r>
            <a:endParaRPr lang="el-GR" dirty="0">
              <a:solidFill>
                <a:schemeClr val="accent6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95509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l-GR" b="1" dirty="0" smtClean="0">
                <a:solidFill>
                  <a:schemeClr val="accent6"/>
                </a:solidFill>
              </a:rPr>
              <a:t>2.1.3 Μεταβιομηχανική κοινωνία</a:t>
            </a: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endParaRPr lang="el-GR" sz="2800" dirty="0">
              <a:solidFill>
                <a:srgbClr val="FFC00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95536" y="1571612"/>
            <a:ext cx="8424936" cy="4665700"/>
          </a:xfrm>
        </p:spPr>
        <p:txBody>
          <a:bodyPr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Βάση αυτής της νέας κοινωνικής πραγματικότητας είναι η αλματώδης εξέλιξη της τεχνολογίας. Η </a:t>
            </a:r>
            <a:r>
              <a:rPr lang="el-GR" sz="2800" b="1" dirty="0" smtClean="0">
                <a:solidFill>
                  <a:srgbClr val="FFFF00"/>
                </a:solidFill>
              </a:rPr>
              <a:t>τεχνολογία</a:t>
            </a:r>
            <a:r>
              <a:rPr lang="el-GR" sz="2800" b="1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αφορά την </a:t>
            </a:r>
            <a:r>
              <a:rPr lang="el-GR" sz="2800" u="sng" dirty="0" smtClean="0">
                <a:solidFill>
                  <a:schemeClr val="bg1"/>
                </a:solidFill>
              </a:rPr>
              <a:t>αξιοποίηση</a:t>
            </a:r>
            <a:r>
              <a:rPr lang="el-GR" sz="2800" dirty="0" smtClean="0">
                <a:solidFill>
                  <a:schemeClr val="bg1"/>
                </a:solidFill>
              </a:rPr>
              <a:t> των </a:t>
            </a:r>
            <a:r>
              <a:rPr lang="el-GR" sz="2800" dirty="0" smtClean="0">
                <a:solidFill>
                  <a:srgbClr val="FFC000"/>
                </a:solidFill>
              </a:rPr>
              <a:t>επιστημονικών γνώσεων</a:t>
            </a:r>
            <a:r>
              <a:rPr lang="el-GR" sz="2800" dirty="0" smtClean="0">
                <a:solidFill>
                  <a:schemeClr val="bg1"/>
                </a:solidFill>
              </a:rPr>
              <a:t> προκειμένου να </a:t>
            </a:r>
            <a:r>
              <a:rPr lang="el-GR" sz="2800" u="sng" dirty="0" smtClean="0">
                <a:solidFill>
                  <a:schemeClr val="bg1"/>
                </a:solidFill>
              </a:rPr>
              <a:t>επιλυθούν</a:t>
            </a:r>
            <a:r>
              <a:rPr lang="el-GR" sz="2800" dirty="0" smtClean="0">
                <a:solidFill>
                  <a:schemeClr val="bg1"/>
                </a:solidFill>
              </a:rPr>
              <a:t> καθημερινά προβλήματα των ανθρώπων. Κάθε νέο μηχάνημα, κάθε νέα εφαρμογή στην παραγωγή ή την καθημερινότητα είναι τεχνολογία. Τα τελευταία χρόνια, η </a:t>
            </a:r>
            <a:r>
              <a:rPr lang="el-GR" sz="2800" dirty="0" smtClean="0">
                <a:solidFill>
                  <a:srgbClr val="FFFF00"/>
                </a:solidFill>
              </a:rPr>
              <a:t>τεχνολογία</a:t>
            </a:r>
            <a:r>
              <a:rPr lang="el-GR" sz="2800" dirty="0" smtClean="0">
                <a:solidFill>
                  <a:schemeClr val="bg1"/>
                </a:solidFill>
              </a:rPr>
              <a:t> </a:t>
            </a:r>
            <a:r>
              <a:rPr lang="el-GR" sz="2800" u="sng" dirty="0" smtClean="0">
                <a:solidFill>
                  <a:schemeClr val="bg1"/>
                </a:solidFill>
              </a:rPr>
              <a:t>εξελίσσεται</a:t>
            </a:r>
            <a:r>
              <a:rPr lang="el-GR" sz="2800" dirty="0" smtClean="0">
                <a:solidFill>
                  <a:schemeClr val="bg1"/>
                </a:solidFill>
              </a:rPr>
              <a:t> αλλά και </a:t>
            </a:r>
            <a:r>
              <a:rPr lang="el-GR" sz="2800" u="sng" dirty="0" smtClean="0">
                <a:solidFill>
                  <a:schemeClr val="bg1"/>
                </a:solidFill>
              </a:rPr>
              <a:t>διαχέεται</a:t>
            </a:r>
            <a:r>
              <a:rPr lang="el-GR" sz="2800" dirty="0" smtClean="0">
                <a:solidFill>
                  <a:schemeClr val="bg1"/>
                </a:solidFill>
              </a:rPr>
              <a:t>, γίνεται δηλαδή αντικείμενο χρήσης από πολλούς ανθρώπους, με γοργούς ρυθμούς.</a:t>
            </a:r>
            <a:endParaRPr lang="en-US" sz="28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95509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l-GR" b="1" dirty="0" smtClean="0">
                <a:solidFill>
                  <a:schemeClr val="accent6"/>
                </a:solidFill>
              </a:rPr>
              <a:t>2.1.3 Μεταβιομηχανική κοινωνία</a:t>
            </a: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endParaRPr lang="el-GR" sz="2800" dirty="0">
              <a:solidFill>
                <a:srgbClr val="FFC00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95536" y="1571612"/>
            <a:ext cx="8424936" cy="4665700"/>
          </a:xfrm>
        </p:spPr>
        <p:txBody>
          <a:bodyPr>
            <a:noAutofit/>
          </a:bodyPr>
          <a:lstStyle/>
          <a:p>
            <a:pPr algn="just"/>
            <a:r>
              <a:rPr lang="el-GR" sz="24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Η απόσταση ανάμεσα στον </a:t>
            </a:r>
            <a:r>
              <a:rPr lang="el-GR" sz="2800" b="1" dirty="0" smtClean="0">
                <a:solidFill>
                  <a:srgbClr val="FFFF00"/>
                </a:solidFill>
              </a:rPr>
              <a:t>χρόνο εφεύρεσης </a:t>
            </a:r>
            <a:r>
              <a:rPr lang="el-GR" sz="2800" b="1" dirty="0" smtClean="0">
                <a:solidFill>
                  <a:schemeClr val="bg1"/>
                </a:solidFill>
              </a:rPr>
              <a:t>και τον </a:t>
            </a:r>
            <a:r>
              <a:rPr lang="el-GR" sz="2800" b="1" dirty="0" smtClean="0">
                <a:solidFill>
                  <a:srgbClr val="FFFF00"/>
                </a:solidFill>
              </a:rPr>
              <a:t>χρόνο χρήσης </a:t>
            </a:r>
            <a:r>
              <a:rPr lang="el-GR" sz="2800" dirty="0" smtClean="0">
                <a:solidFill>
                  <a:schemeClr val="bg1"/>
                </a:solidFill>
              </a:rPr>
              <a:t>ενός επιτεύγματος γίνεται όλο και </a:t>
            </a:r>
            <a:r>
              <a:rPr lang="el-GR" sz="2800" dirty="0" smtClean="0">
                <a:solidFill>
                  <a:srgbClr val="FFFF00"/>
                </a:solidFill>
              </a:rPr>
              <a:t>μικρότερος</a:t>
            </a:r>
            <a:r>
              <a:rPr lang="el-GR" sz="2800" dirty="0" smtClean="0">
                <a:solidFill>
                  <a:schemeClr val="bg1"/>
                </a:solidFill>
              </a:rPr>
              <a:t>. Για να γίνει κατανοητό τι σημαίνει αυτό, αρκεί να αναφερθεί ότι χρειάστηκαν :</a:t>
            </a:r>
          </a:p>
          <a:p>
            <a:pPr algn="just"/>
            <a:r>
              <a:rPr lang="el-GR" sz="2800" dirty="0" smtClean="0">
                <a:solidFill>
                  <a:schemeClr val="bg1"/>
                </a:solidFill>
              </a:rPr>
              <a:t>400 χρόνια για το βιβλίο</a:t>
            </a:r>
          </a:p>
          <a:p>
            <a:pPr algn="just"/>
            <a:r>
              <a:rPr lang="el-GR" sz="2800" dirty="0" smtClean="0">
                <a:solidFill>
                  <a:schemeClr val="bg1"/>
                </a:solidFill>
              </a:rPr>
              <a:t>70 χρόνια για το τηλέφωνο</a:t>
            </a:r>
          </a:p>
          <a:p>
            <a:pPr algn="just"/>
            <a:r>
              <a:rPr lang="el-GR" sz="2800" dirty="0" smtClean="0">
                <a:solidFill>
                  <a:schemeClr val="bg1"/>
                </a:solidFill>
              </a:rPr>
              <a:t>40 χρόνια για το ραδιόφωνο</a:t>
            </a:r>
          </a:p>
          <a:p>
            <a:pPr algn="just"/>
            <a:r>
              <a:rPr lang="el-GR" sz="2800" dirty="0" smtClean="0">
                <a:solidFill>
                  <a:schemeClr val="bg1"/>
                </a:solidFill>
              </a:rPr>
              <a:t>25 χρόνια για την τηλεόραση</a:t>
            </a:r>
          </a:p>
          <a:p>
            <a:pPr algn="just"/>
            <a:r>
              <a:rPr lang="el-GR" sz="2800" dirty="0" smtClean="0">
                <a:solidFill>
                  <a:schemeClr val="bg1"/>
                </a:solidFill>
              </a:rPr>
              <a:t>5 χρόνια για το διαδίκτυο</a:t>
            </a:r>
            <a:endParaRPr lang="en-US" sz="28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95509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l-GR" b="1" dirty="0" smtClean="0">
                <a:solidFill>
                  <a:schemeClr val="accent6"/>
                </a:solidFill>
              </a:rPr>
              <a:t>2.1.3 Μεταβιομηχανική κοινωνία</a:t>
            </a: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endParaRPr lang="el-GR" sz="2800" dirty="0">
              <a:solidFill>
                <a:srgbClr val="FFC00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95536" y="1571612"/>
            <a:ext cx="8424936" cy="4665700"/>
          </a:xfrm>
        </p:spPr>
        <p:txBody>
          <a:bodyPr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l-GR" sz="2800" dirty="0" smtClean="0">
                <a:solidFill>
                  <a:schemeClr val="bg1"/>
                </a:solidFill>
              </a:rPr>
              <a:t>Η εξέλιξη της τεχνολογίας επιφέρει γρήγορες αλλαγές στην κοινωνία και στον τρόπο με τον οποίο ζουν και βιώνουν την καθημερινότητά τους οι άνθρωποι. Αλλάζει η </a:t>
            </a:r>
            <a:r>
              <a:rPr lang="el-GR" sz="2800" b="1" dirty="0" smtClean="0">
                <a:solidFill>
                  <a:srgbClr val="FFC000"/>
                </a:solidFill>
              </a:rPr>
              <a:t>αίσθηση του χώρου </a:t>
            </a:r>
            <a:r>
              <a:rPr lang="el-GR" sz="2800" b="1" dirty="0" smtClean="0">
                <a:solidFill>
                  <a:schemeClr val="bg1"/>
                </a:solidFill>
              </a:rPr>
              <a:t>και η </a:t>
            </a:r>
            <a:r>
              <a:rPr lang="el-GR" sz="2800" b="1" dirty="0" smtClean="0">
                <a:solidFill>
                  <a:srgbClr val="FFC000"/>
                </a:solidFill>
              </a:rPr>
              <a:t>αίσθηση</a:t>
            </a:r>
            <a:r>
              <a:rPr lang="el-GR" sz="2800" b="1" dirty="0" smtClean="0">
                <a:solidFill>
                  <a:schemeClr val="bg1"/>
                </a:solidFill>
              </a:rPr>
              <a:t> </a:t>
            </a:r>
            <a:r>
              <a:rPr lang="el-GR" sz="2800" b="1" dirty="0" smtClean="0">
                <a:solidFill>
                  <a:srgbClr val="FFC000"/>
                </a:solidFill>
              </a:rPr>
              <a:t>του χρόνου</a:t>
            </a:r>
            <a:r>
              <a:rPr lang="el-GR" sz="2800" b="1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buFont typeface="Arial" pitchFamily="34" charset="0"/>
              <a:buChar char="•"/>
            </a:pPr>
            <a:r>
              <a:rPr lang="el-GR" sz="2800" b="1" dirty="0" smtClean="0">
                <a:solidFill>
                  <a:srgbClr val="002060"/>
                </a:solidFill>
              </a:rPr>
              <a:t>Μειώνονται  οι αποστάσεις</a:t>
            </a:r>
          </a:p>
          <a:p>
            <a:pPr algn="just">
              <a:buFont typeface="Arial" pitchFamily="34" charset="0"/>
              <a:buChar char="•"/>
            </a:pPr>
            <a:r>
              <a:rPr lang="el-GR" sz="2800" b="1" dirty="0" smtClean="0">
                <a:solidFill>
                  <a:schemeClr val="accent2">
                    <a:lumMod val="75000"/>
                  </a:schemeClr>
                </a:solidFill>
              </a:rPr>
              <a:t>Ο χρόνος επικοινωνίας</a:t>
            </a:r>
            <a:endParaRPr lang="en-US" sz="280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95509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l-GR" b="1" dirty="0" smtClean="0">
                <a:solidFill>
                  <a:schemeClr val="accent6"/>
                </a:solidFill>
              </a:rPr>
              <a:t>2.1.3 Μεταβιομηχανική κοινωνία</a:t>
            </a: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endParaRPr lang="el-GR" sz="2800" dirty="0">
              <a:solidFill>
                <a:srgbClr val="FFC00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95536" y="1571612"/>
            <a:ext cx="8424936" cy="4665700"/>
          </a:xfrm>
        </p:spPr>
        <p:txBody>
          <a:bodyPr>
            <a:noAutofit/>
          </a:bodyPr>
          <a:lstStyle/>
          <a:p>
            <a:pPr algn="just"/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l-GR" sz="2400" dirty="0" smtClean="0">
                <a:solidFill>
                  <a:schemeClr val="bg1"/>
                </a:solidFill>
              </a:rPr>
              <a:t>Η </a:t>
            </a:r>
            <a:r>
              <a:rPr lang="el-GR" sz="2800" dirty="0" smtClean="0">
                <a:solidFill>
                  <a:schemeClr val="bg1"/>
                </a:solidFill>
              </a:rPr>
              <a:t>τεχνολογία </a:t>
            </a:r>
            <a:r>
              <a:rPr lang="el-GR" sz="2800" u="sng" dirty="0" smtClean="0">
                <a:solidFill>
                  <a:schemeClr val="bg1"/>
                </a:solidFill>
              </a:rPr>
              <a:t>μετουσιώθηκε</a:t>
            </a:r>
            <a:r>
              <a:rPr lang="el-GR" sz="2800" dirty="0" smtClean="0">
                <a:solidFill>
                  <a:schemeClr val="bg1"/>
                </a:solidFill>
              </a:rPr>
              <a:t> ταχύτατα σε </a:t>
            </a:r>
            <a:r>
              <a:rPr lang="el-GR" sz="2800" b="1" dirty="0" smtClean="0">
                <a:solidFill>
                  <a:schemeClr val="bg1"/>
                </a:solidFill>
              </a:rPr>
              <a:t>εφαρμογές και συσκευές </a:t>
            </a:r>
            <a:r>
              <a:rPr lang="el-GR" sz="2800" dirty="0" smtClean="0">
                <a:solidFill>
                  <a:schemeClr val="bg1"/>
                </a:solidFill>
              </a:rPr>
              <a:t>που άλλαξαν την </a:t>
            </a:r>
            <a:r>
              <a:rPr lang="el-GR" sz="2800" b="1" dirty="0" smtClean="0">
                <a:solidFill>
                  <a:schemeClr val="bg1"/>
                </a:solidFill>
              </a:rPr>
              <a:t>καθημερινή ζωή των ανθρώπων.</a:t>
            </a:r>
          </a:p>
          <a:p>
            <a:pPr algn="just"/>
            <a:r>
              <a:rPr lang="el-GR" sz="2800" b="1" dirty="0" smtClean="0">
                <a:solidFill>
                  <a:schemeClr val="bg1"/>
                </a:solidFill>
              </a:rPr>
              <a:t>        Η/Υ, </a:t>
            </a:r>
            <a:r>
              <a:rPr lang="el-GR" sz="2800" b="1" dirty="0" err="1" smtClean="0">
                <a:solidFill>
                  <a:schemeClr val="bg1"/>
                </a:solidFill>
              </a:rPr>
              <a:t>ίντερνετ</a:t>
            </a:r>
            <a:r>
              <a:rPr lang="el-GR" sz="2800" b="1" dirty="0" smtClean="0">
                <a:solidFill>
                  <a:schemeClr val="bg1"/>
                </a:solidFill>
              </a:rPr>
              <a:t>, ψηφιακοί δίσκοι, κινητά τηλέφωνα</a:t>
            </a:r>
          </a:p>
          <a:p>
            <a:pPr algn="just">
              <a:buFont typeface="Arial" pitchFamily="34" charset="0"/>
              <a:buChar char="•"/>
            </a:pPr>
            <a:r>
              <a:rPr lang="el-GR" sz="2800" b="1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Μεταμόρφωσαν την καθημερινότητά μας,  </a:t>
            </a:r>
          </a:p>
          <a:p>
            <a:pPr algn="just">
              <a:buFont typeface="Arial" pitchFamily="34" charset="0"/>
              <a:buChar char="•"/>
            </a:pPr>
            <a:r>
              <a:rPr lang="el-GR" sz="2800" dirty="0" smtClean="0">
                <a:solidFill>
                  <a:schemeClr val="bg1"/>
                </a:solidFill>
              </a:rPr>
              <a:t>Διεύρυναν τον τομέα των υπηρεσιών </a:t>
            </a:r>
          </a:p>
          <a:p>
            <a:pPr algn="just">
              <a:buFont typeface="Arial" pitchFamily="34" charset="0"/>
              <a:buChar char="•"/>
            </a:pPr>
            <a:r>
              <a:rPr lang="el-GR" sz="2800" dirty="0" smtClean="0">
                <a:solidFill>
                  <a:schemeClr val="bg1"/>
                </a:solidFill>
              </a:rPr>
              <a:t>Μείωσαν τις θέσεις εργασίας</a:t>
            </a:r>
          </a:p>
          <a:p>
            <a:pPr algn="just">
              <a:buFont typeface="Arial" pitchFamily="34" charset="0"/>
              <a:buChar char="•"/>
            </a:pPr>
            <a:r>
              <a:rPr lang="el-GR" sz="2800" dirty="0" smtClean="0">
                <a:solidFill>
                  <a:schemeClr val="bg1"/>
                </a:solidFill>
              </a:rPr>
              <a:t>Άλλαξαν τον τρόπο οργάνωσης του παραγωγικού έργου </a:t>
            </a:r>
          </a:p>
        </p:txBody>
      </p:sp>
      <p:sp>
        <p:nvSpPr>
          <p:cNvPr id="4" name="3 - Δεξιό βέλος"/>
          <p:cNvSpPr/>
          <p:nvPr/>
        </p:nvSpPr>
        <p:spPr>
          <a:xfrm>
            <a:off x="500034" y="3143248"/>
            <a:ext cx="571504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95509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l-GR" b="1" dirty="0" smtClean="0">
                <a:solidFill>
                  <a:schemeClr val="accent6"/>
                </a:solidFill>
              </a:rPr>
              <a:t>2.1.3 Μεταβιομηχανική κοινωνία</a:t>
            </a: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endParaRPr lang="el-GR" sz="2800" dirty="0">
              <a:solidFill>
                <a:srgbClr val="FFC00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95536" y="1571612"/>
            <a:ext cx="8424936" cy="4665700"/>
          </a:xfrm>
        </p:spPr>
        <p:txBody>
          <a:bodyPr>
            <a:noAutofit/>
          </a:bodyPr>
          <a:lstStyle/>
          <a:p>
            <a:pPr algn="just"/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Οι κοινωνικοί και οι πολιτικοί επιστήμονες διαφωνούν ως προς το ποιο μπορεί να είναι το μέλλον της μεταβιομηχανικής κοινωνίας.</a:t>
            </a:r>
          </a:p>
          <a:p>
            <a:pPr algn="just"/>
            <a:endParaRPr lang="el-GR" sz="2800" dirty="0" smtClean="0">
              <a:solidFill>
                <a:schemeClr val="bg1"/>
              </a:solidFill>
            </a:endParaRPr>
          </a:p>
          <a:p>
            <a:pPr algn="just"/>
            <a:r>
              <a:rPr lang="el-GR" sz="2800" dirty="0" smtClean="0">
                <a:solidFill>
                  <a:schemeClr val="bg1"/>
                </a:solidFill>
              </a:rPr>
              <a:t>ΕΣΕΙΣ ΤΙ ΠΡΟΒΛΕΠΕΤΕ;</a:t>
            </a:r>
            <a:endParaRPr lang="en-US" sz="28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95509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l-GR" b="1" dirty="0" smtClean="0">
                <a:solidFill>
                  <a:schemeClr val="accent6"/>
                </a:solidFill>
              </a:rPr>
              <a:t>2.1.3 Μεταβιομηχανική κοινωνία</a:t>
            </a: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endParaRPr lang="el-GR" sz="2800" dirty="0">
              <a:solidFill>
                <a:srgbClr val="FFC00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95536" y="1571612"/>
            <a:ext cx="8424936" cy="4665700"/>
          </a:xfrm>
        </p:spPr>
        <p:txBody>
          <a:bodyPr>
            <a:noAutofit/>
          </a:bodyPr>
          <a:lstStyle/>
          <a:p>
            <a:r>
              <a:rPr lang="el-GR" b="1" dirty="0" smtClean="0">
                <a:solidFill>
                  <a:schemeClr val="bg1"/>
                </a:solidFill>
              </a:rPr>
              <a:t>ΘΕΤΙΚΕΣ ΠΡΟΒΛΕΨΕΙΣ</a:t>
            </a:r>
          </a:p>
          <a:p>
            <a:pPr algn="just">
              <a:buFont typeface="Arial" pitchFamily="34" charset="0"/>
              <a:buChar char="•"/>
            </a:pPr>
            <a:r>
              <a:rPr lang="el-GR" sz="2800" dirty="0" smtClean="0">
                <a:solidFill>
                  <a:schemeClr val="bg1"/>
                </a:solidFill>
              </a:rPr>
              <a:t>Αύξηση ποσοστού ανθρώπων με υψηλού επιπέδου εκπαίδευση </a:t>
            </a:r>
          </a:p>
          <a:p>
            <a:pPr algn="just">
              <a:buFont typeface="Arial" pitchFamily="34" charset="0"/>
              <a:buChar char="•"/>
            </a:pPr>
            <a:r>
              <a:rPr lang="el-GR" sz="2800" dirty="0" smtClean="0">
                <a:solidFill>
                  <a:schemeClr val="bg1"/>
                </a:solidFill>
              </a:rPr>
              <a:t>Βελτίωση τεχνολογίας και αύξηση παραγωγής</a:t>
            </a:r>
          </a:p>
          <a:p>
            <a:pPr algn="just">
              <a:buFont typeface="Arial" pitchFamily="34" charset="0"/>
              <a:buChar char="•"/>
            </a:pPr>
            <a:r>
              <a:rPr lang="el-GR" sz="2800" dirty="0" smtClean="0">
                <a:solidFill>
                  <a:schemeClr val="bg1"/>
                </a:solidFill>
              </a:rPr>
              <a:t> Εξάλειψη φτώχειας</a:t>
            </a:r>
          </a:p>
          <a:p>
            <a:pPr algn="just">
              <a:buFont typeface="Arial" pitchFamily="34" charset="0"/>
              <a:buChar char="•"/>
            </a:pPr>
            <a:endParaRPr lang="en-US" sz="28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chemeClr val="accent6"/>
                </a:solidFill>
              </a:rPr>
              <a:t>2.1.3 Μεταβιομηχανική κοινωνία</a:t>
            </a: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l-GR" b="1" dirty="0" smtClean="0">
                <a:solidFill>
                  <a:schemeClr val="bg1"/>
                </a:solidFill>
              </a:rPr>
              <a:t>ΑΡΝΗΤΙΚΕΣ ΠΡΟΒΛΕΨΕΙΣ</a:t>
            </a: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Τα προβλήματα της ανθρωπότητας θα επιμείνουν.</a:t>
            </a:r>
          </a:p>
          <a:p>
            <a:pPr algn="just"/>
            <a:r>
              <a:rPr lang="el-GR" i="1" dirty="0" smtClean="0">
                <a:solidFill>
                  <a:schemeClr val="bg1"/>
                </a:solidFill>
              </a:rPr>
              <a:t>Φτώχεια</a:t>
            </a:r>
          </a:p>
          <a:p>
            <a:pPr algn="just"/>
            <a:r>
              <a:rPr lang="el-GR" i="1" dirty="0" smtClean="0">
                <a:solidFill>
                  <a:schemeClr val="bg1"/>
                </a:solidFill>
              </a:rPr>
              <a:t>Κοινωνικές – οικονομικές ανισότητες</a:t>
            </a:r>
          </a:p>
          <a:p>
            <a:pPr algn="just"/>
            <a:r>
              <a:rPr lang="el-GR" i="1" dirty="0" smtClean="0">
                <a:solidFill>
                  <a:schemeClr val="bg1"/>
                </a:solidFill>
              </a:rPr>
              <a:t>Καταστροφή περιβάλλοντος</a:t>
            </a:r>
          </a:p>
          <a:p>
            <a:pPr algn="just">
              <a:buNone/>
            </a:pPr>
            <a:endParaRPr lang="el-GR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802</TotalTime>
  <Words>631</Words>
  <Application>Microsoft Office PowerPoint</Application>
  <PresentationFormat>Προβολή στην οθόνη (4:3)</PresentationFormat>
  <Paragraphs>85</Paragraphs>
  <Slides>25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6" baseType="lpstr">
      <vt:lpstr>Θέμα του Office</vt:lpstr>
      <vt:lpstr>ΠΟΛΙΤΙΚΗ ΠΑΙΔΕΙΑ</vt:lpstr>
      <vt:lpstr> 2.1.3 Μεταβιομηχανική κοινωνία  </vt:lpstr>
      <vt:lpstr> 2.1.3 Μεταβιομηχανική κοινωνία  </vt:lpstr>
      <vt:lpstr> 2.1.3 Μεταβιομηχανική κοινωνία  </vt:lpstr>
      <vt:lpstr> 2.1.3 Μεταβιομηχανική κοινωνία  </vt:lpstr>
      <vt:lpstr> 2.1.3 Μεταβιομηχανική κοινωνία  </vt:lpstr>
      <vt:lpstr> 2.1.3 Μεταβιομηχανική κοινωνία  </vt:lpstr>
      <vt:lpstr> 2.1.3 Μεταβιομηχανική κοινωνία  </vt:lpstr>
      <vt:lpstr>2.1.3 Μεταβιομηχανική κοινωνία </vt:lpstr>
      <vt:lpstr>ΕΡΩΤΗΣΕΙΣ ΚΛΕΙΣΤΟΥ ΤΥΠΟΥ</vt:lpstr>
      <vt:lpstr>ΣΩΣΤΟ</vt:lpstr>
      <vt:lpstr>ΕΡΩΤΗΣΕΙΣ ΚΛΕΙΣΤΟΥ ΤΥΠΟΥ</vt:lpstr>
      <vt:lpstr>γ. τη ριζική αλλαγή των κοινωνικών – πολιτικών –  οικονομικών συνθηκών  </vt:lpstr>
      <vt:lpstr>ΕΡΩΤΗΣΕΙΣ ΚΛΕΙΣΤΟΥ ΤΥΠΟΥ</vt:lpstr>
      <vt:lpstr>δ. η μείωση των χιλιομετρικών αποστάσεων</vt:lpstr>
      <vt:lpstr>ΕΡΩΤΗΣΕΙΣ ΚΛΕΙΣΤΟΥ ΤΥΠΟΥ</vt:lpstr>
      <vt:lpstr>α. 40 χρόνια</vt:lpstr>
      <vt:lpstr>ΕΡΩΤΗΣΕΙΣ ΚΛΕΙΣΤΟΥ ΤΥΠΟΥ</vt:lpstr>
      <vt:lpstr>ΛΑΘΟΣ</vt:lpstr>
      <vt:lpstr>ΕΡΩΤΗΣΕΙΣ ΚΛΕΙΣΤΟΥ ΤΥΠΟΥ</vt:lpstr>
      <vt:lpstr>   δ. τα (β) και (γ)   </vt:lpstr>
      <vt:lpstr>ΕΡΩΤΗΣΕΙΣ ΚΛΕΙΣΤΟΥ ΤΥΠΟΥ</vt:lpstr>
      <vt:lpstr>   ΛΑΘΟΣ   </vt:lpstr>
      <vt:lpstr>ΕΡΩΤΗΣΕΙΣ ΚΛΕΙΣΤΟΥ ΤΥΠΟΥ</vt:lpstr>
      <vt:lpstr>ΛΑΘΟΣ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ΠΟΛΙΤΙΚΗ ΠΑΙΔΕΙΑ</dc:title>
  <dc:creator>METAVASI</dc:creator>
  <cp:lastModifiedBy>Allettante</cp:lastModifiedBy>
  <cp:revision>144</cp:revision>
  <dcterms:created xsi:type="dcterms:W3CDTF">2017-01-27T15:47:54Z</dcterms:created>
  <dcterms:modified xsi:type="dcterms:W3CDTF">2020-12-17T08:47:44Z</dcterms:modified>
</cp:coreProperties>
</file>