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5" r:id="rId5"/>
    <p:sldId id="320" r:id="rId6"/>
    <p:sldId id="321" r:id="rId7"/>
    <p:sldId id="322" r:id="rId8"/>
    <p:sldId id="323" r:id="rId9"/>
    <p:sldId id="326" r:id="rId10"/>
    <p:sldId id="325" r:id="rId11"/>
    <p:sldId id="327" r:id="rId12"/>
    <p:sldId id="328" r:id="rId13"/>
    <p:sldId id="329" r:id="rId14"/>
    <p:sldId id="324" r:id="rId15"/>
  </p:sldIdLst>
  <p:sldSz cx="12188825" cy="6858000"/>
  <p:notesSz cx="6858000" cy="9144000"/>
  <p:custDataLst>
    <p:tags r:id="rId18"/>
  </p:custDataLst>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29" autoAdjust="0"/>
  </p:normalViewPr>
  <p:slideViewPr>
    <p:cSldViewPr showGuides="1">
      <p:cViewPr varScale="1">
        <p:scale>
          <a:sx n="34" d="100"/>
          <a:sy n="34" d="100"/>
        </p:scale>
        <p:origin x="974" y="4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14D5CE-94E2-421E-A773-17242EB2F00D}" type="datetime1">
              <a:rPr lang="el-GR" smtClean="0"/>
              <a:t>15/3/2025</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l-GR"/>
              <a:pPr algn="r" rtl="0"/>
              <a:t>‹#›</a:t>
            </a:fld>
            <a:endParaRPr lang="el-G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7C63F47-05B9-4E1C-B656-D164BA0F9FA8}" type="datetime1">
              <a:rPr lang="el-GR" smtClean="0"/>
              <a:pPr/>
              <a:t>15/3/2025</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l-GR" smtClean="0"/>
              <a:pPr/>
              <a:t>‹#›</a:t>
            </a:fld>
            <a:endParaRPr lang="el-G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a:t>
            </a:fld>
            <a:endParaRPr lang="el-GR" dirty="0"/>
          </a:p>
        </p:txBody>
      </p:sp>
    </p:spTree>
    <p:extLst>
      <p:ext uri="{BB962C8B-B14F-4D97-AF65-F5344CB8AC3E}">
        <p14:creationId xmlns:p14="http://schemas.microsoft.com/office/powerpoint/2010/main" val="409570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80FC8B3-0C6B-4133-A373-F3C43F55CCD3}" type="datetime1">
              <a:rPr lang="el-GR" smtClean="0"/>
              <a:pPr/>
              <a:t>15/3/2025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381001"/>
            <a:ext cx="1524001" cy="5638800"/>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522412" y="381001"/>
            <a:ext cx="7391399" cy="5638800"/>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F522F7A-0DB9-4501-98EC-2CBCF555D736}" type="datetime1">
              <a:rPr lang="el-GR" smtClean="0"/>
              <a:pPr/>
              <a:t>15/3/2025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61E8C6A-4A6D-485F-96EB-FC65364BEB94}" type="datetime1">
              <a:rPr lang="el-GR" smtClean="0"/>
              <a:pPr/>
              <a:t>15/3/2025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4941782F-5A7F-49CD-B68F-C6DA1453E4EE}" type="datetime1">
              <a:rPr lang="el-GR" smtClean="0"/>
              <a:pPr/>
              <a:t>15/3/2025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FB188566-0978-4C4B-906C-C00F29C9E565}" type="datetime1">
              <a:rPr lang="el-GR" smtClean="0"/>
              <a:pPr/>
              <a:t>15/3/2025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FA4A54F1-8371-4517-9AE2-339F6F9642B4}" type="datetime1">
              <a:rPr lang="el-GR" smtClean="0"/>
              <a:pPr/>
              <a:t>15/3/2025</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C3C0F0B0-2F8F-4F66-A8AF-B164837EAE99}" type="datetime1">
              <a:rPr lang="el-GR" smtClean="0"/>
              <a:pPr/>
              <a:t>15/3/2025</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07515D76-C5F8-4308-AFA2-4800D5FB5236}" type="datetime1">
              <a:rPr lang="el-GR" smtClean="0"/>
              <a:pPr/>
              <a:t>15/3/2025</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0313C684-8691-4479-BADE-5A6DE08A7F61}" type="datetime1">
              <a:rPr lang="el-GR" smtClean="0"/>
              <a:pPr/>
              <a:t>15/3/2025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εικόνας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2" name="Τίτλο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54C50843-64CE-44BE-A859-97B618FF540B}" type="datetime1">
              <a:rPr lang="el-GR" smtClean="0"/>
              <a:pPr/>
              <a:t>15/3/2025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pPr/>
              <a:t>‹#›</a:t>
            </a:fld>
            <a:endParaRPr lang="el-G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0B91673F-ECC7-42DC-96C0-8951E5A86711}" type="datetime1">
              <a:rPr lang="el-GR" smtClean="0"/>
              <a:pPr/>
              <a:t>15/3/2025</a:t>
            </a:fld>
            <a:endParaRPr lang="el-GR" dirty="0"/>
          </a:p>
        </p:txBody>
      </p:sp>
      <p:sp>
        <p:nvSpPr>
          <p:cNvPr id="5" name="Σύμβολο κράτησης θέσης υποσέλιδου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l-GR" smtClean="0"/>
              <a:pPr/>
              <a:t>‹#›</a:t>
            </a:fld>
            <a:endParaRPr lang="el-G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mcdda.europa.eu/publications/european-drug-report/2023/cannabis_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55604" y="1905000"/>
            <a:ext cx="3596607" cy="2667000"/>
          </a:xfrm>
        </p:spPr>
        <p:txBody>
          <a:bodyPr rtlCol="0" anchor="b">
            <a:normAutofit/>
          </a:bodyPr>
          <a:lstStyle/>
          <a:p>
            <a:pPr rtl="0"/>
            <a:r>
              <a:rPr lang="el-GR" dirty="0"/>
              <a:t>ΝΑΡΚΩΤΙΚΑ</a:t>
            </a:r>
          </a:p>
        </p:txBody>
      </p:sp>
      <p:pic>
        <p:nvPicPr>
          <p:cNvPr id="1026" name="Picture 2" descr="Ναρκωτικά Φωτογραφίες Αρχείου, Royalty Free Ναρκωτικά Εικόνες |  Depositphotos">
            <a:extLst>
              <a:ext uri="{FF2B5EF4-FFF2-40B4-BE49-F238E27FC236}">
                <a16:creationId xmlns:a16="http://schemas.microsoft.com/office/drawing/2014/main" id="{C01B4D93-08F1-00E2-4224-FD402EDFC1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414" y="1537808"/>
            <a:ext cx="6400800" cy="3629983"/>
          </a:xfrm>
          <a:prstGeom prst="rect">
            <a:avLst/>
          </a:prstGeom>
          <a:solidFill>
            <a:srgbClr val="FFFFFF"/>
          </a:solid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1128A6-BCB3-F513-0F4C-8E8F938706D6}"/>
              </a:ext>
            </a:extLst>
          </p:cNvPr>
          <p:cNvSpPr>
            <a:spLocks noGrp="1"/>
          </p:cNvSpPr>
          <p:nvPr>
            <p:ph type="title"/>
          </p:nvPr>
        </p:nvSpPr>
        <p:spPr/>
        <p:txBody>
          <a:bodyPr/>
          <a:lstStyle/>
          <a:p>
            <a:r>
              <a:rPr lang="el-GR" b="1" dirty="0">
                <a:solidFill>
                  <a:srgbClr val="FF0000"/>
                </a:solidFill>
              </a:rPr>
              <a:t>ΠΑΡΑΓΟΝΤΕΣ</a:t>
            </a:r>
          </a:p>
        </p:txBody>
      </p:sp>
      <p:sp>
        <p:nvSpPr>
          <p:cNvPr id="3" name="Θέση περιεχομένου 2">
            <a:extLst>
              <a:ext uri="{FF2B5EF4-FFF2-40B4-BE49-F238E27FC236}">
                <a16:creationId xmlns:a16="http://schemas.microsoft.com/office/drawing/2014/main" id="{B11CB205-F0B6-8D0C-E934-7442EB1BF42E}"/>
              </a:ext>
            </a:extLst>
          </p:cNvPr>
          <p:cNvSpPr>
            <a:spLocks noGrp="1"/>
          </p:cNvSpPr>
          <p:nvPr>
            <p:ph idx="1"/>
          </p:nvPr>
        </p:nvSpPr>
        <p:spPr/>
        <p:txBody>
          <a:bodyPr/>
          <a:lstStyle/>
          <a:p>
            <a:pPr marL="0" indent="0">
              <a:buNone/>
            </a:pPr>
            <a:r>
              <a:rPr lang="el-GR" dirty="0"/>
              <a:t>Έρευνες δείχνουν ότι για την εμφάνιση της χρήσης, κατάχρησης και εξάρτησης από ουσίες συμβάλλουν πολλοί και σύνθετοι παράγοντες που αλληλεπιδρούν και διακρίνονται σε τρεις βασικές κατηγορίες (ο βαθμός συμμετοχής της καθεμιάς είναι διαφορετικός σε κάθε περίπτωση): </a:t>
            </a:r>
          </a:p>
          <a:p>
            <a:pPr marL="0" indent="0">
              <a:buNone/>
            </a:pPr>
            <a:r>
              <a:rPr lang="el-GR" dirty="0"/>
              <a:t>• Το οικογενειακό, κοινωνικό και πολιτιστικό περιβάλλον στο οποίο ζει το άτομο</a:t>
            </a:r>
          </a:p>
          <a:p>
            <a:pPr marL="0" indent="0">
              <a:buNone/>
            </a:pPr>
            <a:r>
              <a:rPr lang="el-GR" dirty="0"/>
              <a:t>• Οι βιολογικοί παράγοντες και η προσωπικότητα του ατόμου </a:t>
            </a:r>
          </a:p>
          <a:p>
            <a:pPr marL="0" indent="0">
              <a:buNone/>
            </a:pPr>
            <a:r>
              <a:rPr lang="el-GR" dirty="0"/>
              <a:t>• Η δράση της ουσίας</a:t>
            </a:r>
          </a:p>
        </p:txBody>
      </p:sp>
    </p:spTree>
    <p:extLst>
      <p:ext uri="{BB962C8B-B14F-4D97-AF65-F5344CB8AC3E}">
        <p14:creationId xmlns:p14="http://schemas.microsoft.com/office/powerpoint/2010/main" val="37344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ΝΑΡΚΩΤΙΚΑ">
            <a:extLst>
              <a:ext uri="{FF2B5EF4-FFF2-40B4-BE49-F238E27FC236}">
                <a16:creationId xmlns:a16="http://schemas.microsoft.com/office/drawing/2014/main" id="{3DE2EA47-B7BF-2175-0E1F-5A633893D6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948" y="68263"/>
            <a:ext cx="8496944" cy="6721475"/>
          </a:xfrm>
          <a:prstGeom prst="rect">
            <a:avLst/>
          </a:prstGeom>
          <a:solidFill>
            <a:srgbClr val="FFFFFF"/>
          </a:solidFill>
        </p:spPr>
      </p:pic>
    </p:spTree>
    <p:extLst>
      <p:ext uri="{BB962C8B-B14F-4D97-AF65-F5344CB8AC3E}">
        <p14:creationId xmlns:p14="http://schemas.microsoft.com/office/powerpoint/2010/main" val="25054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460F8D-47EF-D550-F63C-21D059502CB2}"/>
              </a:ext>
            </a:extLst>
          </p:cNvPr>
          <p:cNvSpPr>
            <a:spLocks noGrp="1"/>
          </p:cNvSpPr>
          <p:nvPr>
            <p:ph type="title"/>
          </p:nvPr>
        </p:nvSpPr>
        <p:spPr/>
        <p:txBody>
          <a:bodyPr/>
          <a:lstStyle/>
          <a:p>
            <a:r>
              <a:rPr lang="el-GR" b="1" dirty="0"/>
              <a:t>ΠΑΝΤΟΥ- ΤΑ ΠΑΝΤΑ- ΟΛΟΙ</a:t>
            </a:r>
          </a:p>
        </p:txBody>
      </p:sp>
      <p:sp>
        <p:nvSpPr>
          <p:cNvPr id="3" name="Θέση περιεχομένου 2">
            <a:extLst>
              <a:ext uri="{FF2B5EF4-FFF2-40B4-BE49-F238E27FC236}">
                <a16:creationId xmlns:a16="http://schemas.microsoft.com/office/drawing/2014/main" id="{781C2BD2-4F47-9FA9-6E73-9B01CB24D33D}"/>
              </a:ext>
            </a:extLst>
          </p:cNvPr>
          <p:cNvSpPr>
            <a:spLocks noGrp="1"/>
          </p:cNvSpPr>
          <p:nvPr>
            <p:ph idx="1"/>
          </p:nvPr>
        </p:nvSpPr>
        <p:spPr/>
        <p:txBody>
          <a:bodyPr/>
          <a:lstStyle/>
          <a:p>
            <a:r>
              <a:rPr lang="el-GR" b="0" i="0" dirty="0">
                <a:effectLst/>
                <a:latin typeface="Trivia Sans"/>
              </a:rPr>
              <a:t>Ένα βασικό μήνυμα από την ανάλυση της </a:t>
            </a:r>
            <a:r>
              <a:rPr lang="el-GR" b="0" i="1" dirty="0">
                <a:effectLst/>
                <a:latin typeface="Trivia Sans"/>
              </a:rPr>
              <a:t>ευρωπαϊκής έκθεσης για τα ναρκωτικά</a:t>
            </a:r>
            <a:r>
              <a:rPr lang="el-GR" b="0" i="0" dirty="0">
                <a:effectLst/>
                <a:latin typeface="Trivia Sans"/>
              </a:rPr>
              <a:t> του 2023 είναι ότι ο αντίκτυπος της χρήσης παράνομων ουσιών παρατηρείται πλέον σχεδόν </a:t>
            </a:r>
            <a:r>
              <a:rPr lang="el-GR" b="1" i="0" dirty="0">
                <a:effectLst/>
                <a:latin typeface="Trivia Sans"/>
              </a:rPr>
              <a:t>παντού</a:t>
            </a:r>
            <a:r>
              <a:rPr lang="el-GR" b="0" i="0" dirty="0">
                <a:effectLst/>
                <a:latin typeface="Trivia Sans"/>
              </a:rPr>
              <a:t> στην κοινωνία μας. Σχεδόν </a:t>
            </a:r>
            <a:r>
              <a:rPr lang="el-GR" b="1" i="0" dirty="0">
                <a:effectLst/>
                <a:latin typeface="Trivia Sans"/>
              </a:rPr>
              <a:t>οτιδήποτε</a:t>
            </a:r>
            <a:r>
              <a:rPr lang="el-GR" b="0" i="0" dirty="0">
                <a:effectLst/>
                <a:latin typeface="Trivia Sans"/>
              </a:rPr>
              <a:t> με ψυχοδραστικές ιδιότητες έχει τη δυνατότητα να χρησιμοποιηθεί ως ναρκωτικό. Αυτό σημαίνει ότι </a:t>
            </a:r>
            <a:r>
              <a:rPr lang="el-GR" b="1" i="0" dirty="0">
                <a:effectLst/>
                <a:latin typeface="Trivia Sans"/>
              </a:rPr>
              <a:t>όλοι</a:t>
            </a:r>
            <a:r>
              <a:rPr lang="el-GR" b="0" i="0" dirty="0">
                <a:effectLst/>
                <a:latin typeface="Trivia Sans"/>
              </a:rPr>
              <a:t>, άμεσα ή έμμεσα, μπορούν να επηρεαστούν από τη χρήση παράνομων ουσιών και από τα προβλήματα που συνδέονται με αυτήν.</a:t>
            </a:r>
            <a:endParaRPr lang="el-GR" dirty="0"/>
          </a:p>
        </p:txBody>
      </p:sp>
      <p:pic>
        <p:nvPicPr>
          <p:cNvPr id="1026" name="Picture 2" descr="Πολιτική της ΕΕ για τα ναρκωτικά - Consilium">
            <a:extLst>
              <a:ext uri="{FF2B5EF4-FFF2-40B4-BE49-F238E27FC236}">
                <a16:creationId xmlns:a16="http://schemas.microsoft.com/office/drawing/2014/main" id="{3C7C7E3D-E20D-C698-26A6-7DCA8FD4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72" y="4437112"/>
            <a:ext cx="39604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FA723-ABA3-3895-05F2-CEFBE8B147A2}"/>
              </a:ext>
            </a:extLst>
          </p:cNvPr>
          <p:cNvSpPr>
            <a:spLocks noGrp="1"/>
          </p:cNvSpPr>
          <p:nvPr>
            <p:ph type="title"/>
          </p:nvPr>
        </p:nvSpPr>
        <p:spPr/>
        <p:txBody>
          <a:bodyPr/>
          <a:lstStyle/>
          <a:p>
            <a:r>
              <a:rPr lang="el-GR" dirty="0"/>
              <a:t>ΠΑΝΤΟΥ</a:t>
            </a:r>
          </a:p>
        </p:txBody>
      </p:sp>
      <p:sp>
        <p:nvSpPr>
          <p:cNvPr id="3" name="Θέση περιεχομένου 2">
            <a:extLst>
              <a:ext uri="{FF2B5EF4-FFF2-40B4-BE49-F238E27FC236}">
                <a16:creationId xmlns:a16="http://schemas.microsoft.com/office/drawing/2014/main" id="{01D6665C-555E-E219-59CD-64EDD037CBEA}"/>
              </a:ext>
            </a:extLst>
          </p:cNvPr>
          <p:cNvSpPr>
            <a:spLocks noGrp="1"/>
          </p:cNvSpPr>
          <p:nvPr>
            <p:ph idx="1"/>
          </p:nvPr>
        </p:nvSpPr>
        <p:spPr/>
        <p:txBody>
          <a:bodyPr/>
          <a:lstStyle/>
          <a:p>
            <a:r>
              <a:rPr lang="el-GR" b="0" i="0" dirty="0">
                <a:effectLst/>
                <a:latin typeface="Trivia Sans"/>
              </a:rPr>
              <a:t>Σήμερα, τα προβλήματα που συνδέονται με τα ναρκωτικά έχουν αντίκτυπο σχεδόν παντού. Σε επίπεδο χώρας, παρουσιάζονται όλο και περισσότερα και πιο σύνθετα προβλήματα πολιτικής, όπως η έλλειψη στέγης, η διαχείριση ψυχιατρικών διαταραχών και η εγκληματικότητα των νέων. Παρατηρούμε επίσης υψηλότερα επίπεδα βίας και διαφθοράς που οφείλονται στην αγορά ναρκωτικών σε ορισμένες χώρες.</a:t>
            </a:r>
            <a:endParaRPr lang="el-GR" dirty="0"/>
          </a:p>
        </p:txBody>
      </p:sp>
    </p:spTree>
    <p:extLst>
      <p:ext uri="{BB962C8B-B14F-4D97-AF65-F5344CB8AC3E}">
        <p14:creationId xmlns:p14="http://schemas.microsoft.com/office/powerpoint/2010/main" val="269463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F5CE2-7622-C1DB-7BE6-20E1F4BC3408}"/>
              </a:ext>
            </a:extLst>
          </p:cNvPr>
          <p:cNvSpPr>
            <a:spLocks noGrp="1"/>
          </p:cNvSpPr>
          <p:nvPr>
            <p:ph type="title"/>
          </p:nvPr>
        </p:nvSpPr>
        <p:spPr/>
        <p:txBody>
          <a:bodyPr/>
          <a:lstStyle/>
          <a:p>
            <a:r>
              <a:rPr lang="el-GR" dirty="0"/>
              <a:t>ΤΑ ΠΑΝΤΑ</a:t>
            </a:r>
          </a:p>
        </p:txBody>
      </p:sp>
      <p:sp>
        <p:nvSpPr>
          <p:cNvPr id="3" name="Θέση περιεχομένου 2">
            <a:extLst>
              <a:ext uri="{FF2B5EF4-FFF2-40B4-BE49-F238E27FC236}">
                <a16:creationId xmlns:a16="http://schemas.microsoft.com/office/drawing/2014/main" id="{F1A7E351-4668-BE11-D9B4-CB505DC642A0}"/>
              </a:ext>
            </a:extLst>
          </p:cNvPr>
          <p:cNvSpPr>
            <a:spLocks noGrp="1"/>
          </p:cNvSpPr>
          <p:nvPr>
            <p:ph idx="1"/>
          </p:nvPr>
        </p:nvSpPr>
        <p:spPr/>
        <p:txBody>
          <a:bodyPr/>
          <a:lstStyle/>
          <a:p>
            <a:r>
              <a:rPr lang="el-GR" b="0" i="0" dirty="0">
                <a:effectLst/>
                <a:latin typeface="Trivia Sans"/>
              </a:rPr>
              <a:t>Ολοένα και περισσότερο παρατηρούμε ότι σχεδόν οτιδήποτε με ψυχοδραστικές ιδιότητες μπορεί να εμφανιστεί στην αγορά ναρκωτικών, συχνά με ανακριβή σήμανση ή σε συνδυασμό με άλλες ουσίες, εμποδίζοντας τους χρήστες να γνωρίζουν τι χρησιμοποιούν, αυξάνοντας τους κινδύνους για την υγεία.</a:t>
            </a:r>
            <a:endParaRPr lang="el-GR" dirty="0"/>
          </a:p>
        </p:txBody>
      </p:sp>
    </p:spTree>
    <p:extLst>
      <p:ext uri="{BB962C8B-B14F-4D97-AF65-F5344CB8AC3E}">
        <p14:creationId xmlns:p14="http://schemas.microsoft.com/office/powerpoint/2010/main" val="31206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3B30DD-D373-D880-689E-9F17400C4470}"/>
              </a:ext>
            </a:extLst>
          </p:cNvPr>
          <p:cNvSpPr>
            <a:spLocks noGrp="1"/>
          </p:cNvSpPr>
          <p:nvPr>
            <p:ph type="title"/>
          </p:nvPr>
        </p:nvSpPr>
        <p:spPr/>
        <p:txBody>
          <a:bodyPr/>
          <a:lstStyle/>
          <a:p>
            <a:r>
              <a:rPr lang="el-GR" dirty="0"/>
              <a:t>ΟΛΟΙ</a:t>
            </a:r>
          </a:p>
        </p:txBody>
      </p:sp>
      <p:sp>
        <p:nvSpPr>
          <p:cNvPr id="3" name="Θέση περιεχομένου 2">
            <a:extLst>
              <a:ext uri="{FF2B5EF4-FFF2-40B4-BE49-F238E27FC236}">
                <a16:creationId xmlns:a16="http://schemas.microsoft.com/office/drawing/2014/main" id="{FEEE96B8-C7F5-2880-20F9-AC557AD0951E}"/>
              </a:ext>
            </a:extLst>
          </p:cNvPr>
          <p:cNvSpPr>
            <a:spLocks noGrp="1"/>
          </p:cNvSpPr>
          <p:nvPr>
            <p:ph idx="1"/>
          </p:nvPr>
        </p:nvSpPr>
        <p:spPr/>
        <p:txBody>
          <a:bodyPr/>
          <a:lstStyle/>
          <a:p>
            <a:r>
              <a:rPr lang="el-GR" b="0" i="0" dirty="0">
                <a:effectLst/>
                <a:latin typeface="Trivia Sans"/>
              </a:rPr>
              <a:t>Ο αντίκτυπος των εξελίξεων που βλέπουμε σημαίνει ότι όλοι είναι πιθανό να επηρεαστούν με κάποιο τρόπο από τη χρήση παράνομων ουσιών, τη λειτουργία της αγοράς ναρκωτικών και τα προβλήματα που συνδέονται με αυτήν. Άμεσα επηρεάζονται όσοι έχουν πρόβλημα και χρειάζονται θεραπεία ή άλλες υπηρεσίες. Έμμεσα, το διαπιστώνουμε στη στρατολόγηση ευάλωτων νέων για την εκτέλεση εγκληματικών δραστηριοτήτων, στην επιβάρυνση των προϋπολογισμών υγείας και στο κοινωνικό κόστος για τις κοινότητες που αισθάνονται ανασφαλείς. </a:t>
            </a:r>
            <a:endParaRPr lang="el-GR" dirty="0"/>
          </a:p>
        </p:txBody>
      </p:sp>
    </p:spTree>
    <p:extLst>
      <p:ext uri="{BB962C8B-B14F-4D97-AF65-F5344CB8AC3E}">
        <p14:creationId xmlns:p14="http://schemas.microsoft.com/office/powerpoint/2010/main" val="4036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7D08E4-C242-51D4-C19F-BB5688803B55}"/>
              </a:ext>
            </a:extLst>
          </p:cNvPr>
          <p:cNvSpPr>
            <a:spLocks noGrp="1"/>
          </p:cNvSpPr>
          <p:nvPr>
            <p:ph idx="1"/>
          </p:nvPr>
        </p:nvSpPr>
        <p:spPr>
          <a:xfrm>
            <a:off x="1522413" y="476673"/>
            <a:ext cx="9134391" cy="5543128"/>
          </a:xfrm>
        </p:spPr>
        <p:txBody>
          <a:bodyPr>
            <a:normAutofit/>
          </a:bodyPr>
          <a:lstStyle/>
          <a:p>
            <a:r>
              <a:rPr lang="el-GR" sz="2800" b="0" i="0" dirty="0">
                <a:effectLst/>
                <a:latin typeface="Trivia Slab Medium"/>
              </a:rPr>
              <a:t>Η διαθεσιμότητα των περισσότερων παράνομων ουσιών παραμένει υψηλή</a:t>
            </a:r>
          </a:p>
          <a:p>
            <a:r>
              <a:rPr lang="el-GR" sz="2800" b="0" i="0" dirty="0">
                <a:effectLst/>
                <a:latin typeface="Trivia Sans"/>
              </a:rPr>
              <a:t>Η υψηλή διαθεσιμότητα ναρκωτικών ουσιών συνοδεύεται από μεγαλύτερη ποικιλομορφία των ουσιών στην παράνομη αγορά, εκθέτοντας τους καταναλωτές σε ευρύτερο φάσμα ψυχοδραστικών ουσιών. Μεταξύ αυτών περιλαμβάνονται νέα συνθετικά ναρκωτικά, για τα οποία οι γνώσεις σχετικά με τους κινδύνους για την υγεία είναι συχνά περιορισμένες. Το γεγονός αυτό εγείρει ανησυχίες σχετικά με τις δυνατότητες μεγαλύτερης χρήσης παράνομων ουσιών εν γένει και τους αυξημένους κινδύνους που συνδέονται με κάποιες από αυτές.</a:t>
            </a:r>
            <a:endParaRPr lang="el-GR" sz="2800" dirty="0"/>
          </a:p>
        </p:txBody>
      </p:sp>
    </p:spTree>
    <p:extLst>
      <p:ext uri="{BB962C8B-B14F-4D97-AF65-F5344CB8AC3E}">
        <p14:creationId xmlns:p14="http://schemas.microsoft.com/office/powerpoint/2010/main" val="313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Title">
            <a:extLst>
              <a:ext uri="{FF2B5EF4-FFF2-40B4-BE49-F238E27FC236}">
                <a16:creationId xmlns:a16="http://schemas.microsoft.com/office/drawing/2014/main" id="{6E441D74-F19A-972F-4274-0177C10491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52"/>
          <a:stretch/>
        </p:blipFill>
        <p:spPr bwMode="auto">
          <a:xfrm>
            <a:off x="20" y="10"/>
            <a:ext cx="12188805" cy="6857990"/>
          </a:xfrm>
          <a:prstGeom prst="rect">
            <a:avLst/>
          </a:prstGeom>
          <a:solidFill>
            <a:srgbClr val="FFFFFF"/>
          </a:solidFill>
        </p:spPr>
      </p:pic>
    </p:spTree>
    <p:extLst>
      <p:ext uri="{BB962C8B-B14F-4D97-AF65-F5344CB8AC3E}">
        <p14:creationId xmlns:p14="http://schemas.microsoft.com/office/powerpoint/2010/main" val="199803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7BF1E-DDC5-AF37-08C0-5D33F6E61452}"/>
              </a:ext>
            </a:extLst>
          </p:cNvPr>
          <p:cNvSpPr>
            <a:spLocks noGrp="1"/>
          </p:cNvSpPr>
          <p:nvPr>
            <p:ph type="title"/>
          </p:nvPr>
        </p:nvSpPr>
        <p:spPr/>
        <p:txBody>
          <a:bodyPr/>
          <a:lstStyle/>
          <a:p>
            <a:r>
              <a:rPr lang="el-GR" dirty="0"/>
              <a:t>ΚΑΝΝΑΒΗ</a:t>
            </a:r>
          </a:p>
        </p:txBody>
      </p:sp>
      <p:sp>
        <p:nvSpPr>
          <p:cNvPr id="3" name="Θέση περιεχομένου 2">
            <a:extLst>
              <a:ext uri="{FF2B5EF4-FFF2-40B4-BE49-F238E27FC236}">
                <a16:creationId xmlns:a16="http://schemas.microsoft.com/office/drawing/2014/main" id="{0BC9193C-EAE6-918F-2263-66BA07BDB4F3}"/>
              </a:ext>
            </a:extLst>
          </p:cNvPr>
          <p:cNvSpPr>
            <a:spLocks noGrp="1"/>
          </p:cNvSpPr>
          <p:nvPr>
            <p:ph idx="1"/>
          </p:nvPr>
        </p:nvSpPr>
        <p:spPr/>
        <p:txBody>
          <a:bodyPr>
            <a:normAutofit fontScale="92500" lnSpcReduction="20000"/>
          </a:bodyPr>
          <a:lstStyle/>
          <a:p>
            <a:r>
              <a:rPr lang="el-GR" b="0" i="0" dirty="0">
                <a:effectLst/>
                <a:latin typeface="Trivia Sans"/>
              </a:rPr>
              <a:t>Αυξάνεται επίσης η ποικιλία των </a:t>
            </a:r>
            <a:r>
              <a:rPr lang="el-GR" b="0" i="0" u="sng" dirty="0">
                <a:effectLst/>
                <a:latin typeface="Trivia Sans"/>
                <a:hlinkClick r:id="rId2" tooltip="Cannabis – the current situation in Europe (European Drug Report 2023)">
                  <a:extLst>
                    <a:ext uri="{A12FA001-AC4F-418D-AE19-62706E023703}">
                      <ahyp:hlinkClr xmlns:ahyp="http://schemas.microsoft.com/office/drawing/2018/hyperlinkcolor" xmlns="" val="tx"/>
                    </a:ext>
                  </a:extLst>
                </a:hlinkClick>
              </a:rPr>
              <a:t>προϊόντων κάνναβης</a:t>
            </a:r>
            <a:r>
              <a:rPr lang="el-GR" b="0" i="0" dirty="0">
                <a:effectLst/>
                <a:latin typeface="Trivia Sans"/>
              </a:rPr>
              <a:t> που διατίθενται στην Ευρώπη. Μεταξύ αυτών συγκαταλέγονται προϊόντα υψηλής δραστικότητας και βρώσιμα προϊόντα, τα οποία έχουν συσχετιστεί με περιστατικά οξείας δηλητηρίασης στα τμήματα επειγόντων περιστατικών των νοσοκομείων.</a:t>
            </a:r>
          </a:p>
          <a:p>
            <a:r>
              <a:rPr lang="el-GR" b="0" i="0" dirty="0">
                <a:effectLst/>
                <a:latin typeface="Trivia Sans"/>
              </a:rPr>
              <a:t>Ορισμένα συνθετικά κανναβινοειδή έχουν εξαιρετικά υψηλή δραστικότητα και έχουν συνδεθεί με θανατηφόρες και μη θανατηφόρες υπερβολικές δόσεις. Τα βρώσιμα προϊόντα κάνναβης είναι προϊόντα διατροφής, συνήθως «ζαχαρωτά» με έγχυση εκχυλίσματος κάνναβης, τα οποία διατίθενται ολοένα και περισσότερο στην ευρωπαϊκή παράνομη αγορά ουσιών από το 2021. Τα προϊόντα αυτά ενέχουν κινδύνους λόγω της περιεκτικότητάς τους σε THC και της πιθανότητας να εκληφθούν ως νόμιμα εμπορικά προϊόντα, ιδίως από τα παιδιά. Ορισμένα από αυτά τα βρώσιμα προϊόντα διατίθενται σε συσκευασίες παρεμφερείς με αυτές εμπορικών προϊόντων, ενώ ο εντοπισμός συνθετικών κανναβινοειδών σε ορισμένα δείγματα αύξησε περαιτέρω τις ανησυχίες για την υγεία σε αυτόν τον τομέα.</a:t>
            </a:r>
            <a:endParaRPr lang="el-GR" dirty="0"/>
          </a:p>
        </p:txBody>
      </p:sp>
    </p:spTree>
    <p:extLst>
      <p:ext uri="{BB962C8B-B14F-4D97-AF65-F5344CB8AC3E}">
        <p14:creationId xmlns:p14="http://schemas.microsoft.com/office/powerpoint/2010/main" val="2871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58E52C-F851-84A7-0F2D-8A8E39F33EFE}"/>
              </a:ext>
            </a:extLst>
          </p:cNvPr>
          <p:cNvSpPr txBox="1"/>
          <p:nvPr/>
        </p:nvSpPr>
        <p:spPr>
          <a:xfrm>
            <a:off x="1485900" y="474345"/>
            <a:ext cx="9073008" cy="6463308"/>
          </a:xfrm>
          <a:prstGeom prst="rect">
            <a:avLst/>
          </a:prstGeom>
          <a:noFill/>
        </p:spPr>
        <p:txBody>
          <a:bodyPr wrap="square">
            <a:spAutoFit/>
          </a:bodyPr>
          <a:lstStyle/>
          <a:p>
            <a:r>
              <a:rPr lang="el-GR" dirty="0"/>
              <a:t>• </a:t>
            </a:r>
            <a:r>
              <a:rPr lang="el-GR" b="1" dirty="0">
                <a:solidFill>
                  <a:srgbClr val="FF0000"/>
                </a:solidFill>
              </a:rPr>
              <a:t>Πειραματισμός</a:t>
            </a:r>
            <a:r>
              <a:rPr lang="el-GR" dirty="0"/>
              <a:t> Η χρήση γίνεται μαζί με άλλους ή μόνος. Συνήθως, όμως, η ουσία προσφέρεται από άλλους. Η περιέργεια και η πίεση της ομάδας λειτουργούν ενισχυτικά σ’ αυτή τη φάση. Τομείς, όπως η εργασία, το σχολείο, η υγεία, τα οικονομικά, δεν επηρεάζονται. Το να δοκιμάσει κάποιος δεν σημαίνει ότι θα εξαρτηθεί. Όλοι, όμως, οι εξαρτημένοι ξεκίνησαν από μια δοκιμή. </a:t>
            </a:r>
          </a:p>
          <a:p>
            <a:r>
              <a:rPr lang="el-GR" b="1" dirty="0">
                <a:solidFill>
                  <a:srgbClr val="FF0000"/>
                </a:solidFill>
              </a:rPr>
              <a:t>• Ενεργή αναζήτηση </a:t>
            </a:r>
            <a:r>
              <a:rPr lang="el-GR" dirty="0"/>
              <a:t>Μιλάμε πια για συναναστροφή με χρήστες ουσιών και αναζήτηση της ουσίας με στόχο την αλλαγή της διάθεσης. Αρχίζουν να φαίνονται μικρές επιπτώσεις στα οικονομικά αλλά και σε τομείς όπως η εργασία και η υγεία. Σημειώνεται αλλαγή στις παρέες και πιθανά στις σχολικές επιδόσεις.</a:t>
            </a:r>
          </a:p>
          <a:p>
            <a:r>
              <a:rPr lang="el-GR" dirty="0"/>
              <a:t> •</a:t>
            </a:r>
            <a:r>
              <a:rPr lang="el-GR" b="1" dirty="0">
                <a:solidFill>
                  <a:srgbClr val="FF0000"/>
                </a:solidFill>
              </a:rPr>
              <a:t>Ενασχόληση</a:t>
            </a:r>
            <a:r>
              <a:rPr lang="el-GR" dirty="0"/>
              <a:t> Παρουσιάζεται σημαντική αύξηση της χρήσης. Η ψυχική ή και η σωματική εξάρτηση κάνουν την εμφάνισή τους. Άμεσες είναι οι επιπτώσεις στα οικονομικά. Παρουσιάζονται προβλήματα διατροφής και διαταραχές στον ύπνο. Το άτομο θέτει τη ζωή του σε πολλούς κινδύνους (ανεπιθύμητη εγκυμοσύνη, τροχαία ατυχήματα). Το άτομο που κάνει χρήση χαρακτηρίζεται από ασυνέπεια και χαμηλή απόδοση σε ό,τι σχετίζεται με την οικογένεια, την εργασία, ή το σχολείο. Οι σχέσεις με τους γύρω του διαταράσσονται, το άτομο αρχίζει να απομονώνεται.</a:t>
            </a:r>
          </a:p>
          <a:p>
            <a:r>
              <a:rPr lang="el-GR" b="1" dirty="0">
                <a:solidFill>
                  <a:srgbClr val="FF0000"/>
                </a:solidFill>
              </a:rPr>
              <a:t> •Εξάρτηση</a:t>
            </a:r>
            <a:r>
              <a:rPr lang="el-GR" dirty="0"/>
              <a:t> Η χρήση είναι πλέον το επίκεντρο της ζωής του ατόμου. Οι φίλοι είναι κυρίως χρήστες. Βρίσκεται σε μεγαλύτερο κίνδυνο για εμπλοκή σε παράνομες δραστηριότητες και νομικά προβλήματα. Κάνει χρήση μόνος του και παίρνει υψηλές δόσεις. Είναι πολλά πλέον τα συμπτώματα στην υγεία (σωματική - διανοητική - ψυχική - κοινωνική). Τα περισσότερα παιδιά μεγαλώνουν χωρίς αυτή την επιλογή ζωής. Δυστυχώς, όμως, υπάρχουν και νέοι που καταλήγουν σ’ αυτή την επιλογή, αποκτώντας έτσι σταδιακά σοβαρά και μεγάλα προβλήματα.</a:t>
            </a:r>
          </a:p>
        </p:txBody>
      </p:sp>
    </p:spTree>
    <p:extLst>
      <p:ext uri="{BB962C8B-B14F-4D97-AF65-F5344CB8AC3E}">
        <p14:creationId xmlns:p14="http://schemas.microsoft.com/office/powerpoint/2010/main" val="7007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Ψηφιακό μπλε τούνελ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0_TF02895261_TF02895261" id="{9AC09354-8CEC-4CCB-8B14-7D3D61CDE7E0}" vid="{4DFAADB3-3FBF-4169-B76B-2D492E85FC6C}"/>
    </a:ext>
  </a:extLst>
</a:theme>
</file>

<file path=ppt/theme/theme2.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http://schemas.microsoft.com/office/2006/documentManagement/types"/>
    <ds:schemaRef ds:uri="4873beb7-5857-4685-be1f-d57550cc96cc"/>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Επαγγελματική παρουσίαση ψηφιακής μπλε σήραγγας (ευρεία οθόνη)</Template>
  <TotalTime>97</TotalTime>
  <Words>874</Words>
  <Application>Microsoft Office PowerPoint</Application>
  <PresentationFormat>Custom</PresentationFormat>
  <Paragraphs>24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Corbel</vt:lpstr>
      <vt:lpstr>Trivia Sans</vt:lpstr>
      <vt:lpstr>Trivia Slab Medium</vt:lpstr>
      <vt:lpstr>Ψηφιακό μπλε τούνελ 16x9</vt:lpstr>
      <vt:lpstr>ΝΑΡΚΩΤΙΚΑ</vt:lpstr>
      <vt:lpstr>ΠΑΝΤΟΥ- ΤΑ ΠΑΝΤΑ- ΟΛΟΙ</vt:lpstr>
      <vt:lpstr>ΠΑΝΤΟΥ</vt:lpstr>
      <vt:lpstr>ΤΑ ΠΑΝΤΑ</vt:lpstr>
      <vt:lpstr>ΟΛΟΙ</vt:lpstr>
      <vt:lpstr>PowerPoint Presentation</vt:lpstr>
      <vt:lpstr>PowerPoint Presentation</vt:lpstr>
      <vt:lpstr>ΚΑΝΝΑΒΗ</vt:lpstr>
      <vt:lpstr>PowerPoint Presentation</vt:lpstr>
      <vt:lpstr>ΠΑΡΑΓΟΝΤΕΣ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ΝΑΡΚΩΤΙΚΑ</dc:title>
  <dc:creator>ΜΑΤΘΑΙΟΥ ΣΜΑΡΑΓΔΑ</dc:creator>
  <cp:lastModifiedBy>Nick</cp:lastModifiedBy>
  <cp:revision>3</cp:revision>
  <dcterms:created xsi:type="dcterms:W3CDTF">2024-01-06T10:25:46Z</dcterms:created>
  <dcterms:modified xsi:type="dcterms:W3CDTF">2025-03-15T04:24:27Z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