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5" r:id="rId6"/>
    <p:sldId id="259" r:id="rId7"/>
    <p:sldId id="264" r:id="rId8"/>
    <p:sldId id="261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6154"/>
  </p:normalViewPr>
  <p:slideViewPr>
    <p:cSldViewPr snapToGrid="0">
      <p:cViewPr varScale="1">
        <p:scale>
          <a:sx n="117" d="100"/>
          <a:sy n="117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2/17/21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2/17/21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2/17/21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2/17/21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2/17/21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6%CE%B9%CE%BB%CE%B9%CE%BA%CE%AE_%CE%95%CF%84%CE%B1%CE%B9%CF%81%CE%B5%CE%AF%CE%B1" TargetMode="External"/><Relationship Id="rId4" Type="http://schemas.openxmlformats.org/officeDocument/2006/relationships/hyperlink" Target="https://el.wikipedia.org/wiki/%CE%9C%CE%AC%CF%87%CE%B7_%CF%84%CE%BF%CF%85_%CE%94%CF%81%CE%B1%CE%B3%CE%B1%CF%84%CF%83%CE%B1%CE%BD%CE%AF%CE%BF%CF%85" TargetMode="External"/><Relationship Id="rId5" Type="http://schemas.openxmlformats.org/officeDocument/2006/relationships/hyperlink" Target="https://el.wikipedia.org/wiki/%CE%93%CE%B5%CF%89%CF%81%CE%B3%CE%AC%CE%BA%CE%B7%CF%82_%CE%9F%CE%BB%CF%8D%CE%BC%CF%80%CE%B9%CE%BF%CF%82" TargetMode="External"/><Relationship Id="rId6" Type="http://schemas.openxmlformats.org/officeDocument/2006/relationships/hyperlink" Target="https://el.wikipedia.org/wiki/%CE%9C%CE%AC%CF%87%CE%B7_%CF%84%CE%B7%CF%82_%CE%9C%CE%BF%CE%BD%CE%AE%CF%82_%CE%A3%CE%AD%CE%BA%CE%BA%CE%BF%CF%85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l.wikipedia.org/wiki/%CE%95%CE%BC%CE%BC%CE%B1%CE%BD%CE%BF%CF%85%CE%AE%CE%BB_%CE%9E%CE%AC%CE%BD%CE%B8%CE%BF%CF%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05098" y="511629"/>
            <a:ext cx="11986902" cy="3908569"/>
          </a:xfrm>
        </p:spPr>
        <p:txBody>
          <a:bodyPr/>
          <a:lstStyle/>
          <a:p>
            <a:r>
              <a:rPr lang="el-GR" dirty="0" smtClean="0"/>
              <a:t>Γιωργάκης Ολύμπιος </a:t>
            </a:r>
            <a:r>
              <a:rPr lang="el-GR" smtClean="0"/>
              <a:t>και </a:t>
            </a: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Ιω</a:t>
            </a:r>
            <a:r>
              <a:rPr lang="el-GR" smtClean="0"/>
              <a:t>ά</a:t>
            </a:r>
            <a:r>
              <a:rPr lang="el-GR" smtClean="0"/>
              <a:t>ννης </a:t>
            </a:r>
            <a:r>
              <a:rPr lang="el-GR" dirty="0" smtClean="0"/>
              <a:t>Φαρμάκης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05098" y="5280846"/>
            <a:ext cx="11750467" cy="590115"/>
          </a:xfrm>
        </p:spPr>
        <p:txBody>
          <a:bodyPr>
            <a:normAutofit/>
          </a:bodyPr>
          <a:lstStyle/>
          <a:p>
            <a:r>
              <a:rPr lang="el-GR" dirty="0" smtClean="0"/>
              <a:t>200 χρόνια μετά την έναρξη της επανάστασης του 1821, θυμόμαστε και τιμούμε τους αγωνιστές της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3494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5736770" cy="685799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36770" y="-1"/>
            <a:ext cx="645522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8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Γιωργάκης Ολύμπιος 1772- 1821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9743" y="2222287"/>
            <a:ext cx="11963400" cy="4396227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 smtClean="0"/>
              <a:t>Καταγόταν από την οικογένεια των </a:t>
            </a:r>
            <a:r>
              <a:rPr lang="el-GR" sz="2400" dirty="0" err="1" smtClean="0"/>
              <a:t>Λαζαίων</a:t>
            </a:r>
            <a:r>
              <a:rPr lang="el-GR" sz="2400" dirty="0" smtClean="0"/>
              <a:t> και γεννήθηκε στο Λιβάδι του Ολύμπου. Μαθήτευσε κοντά στον Ιωάννη </a:t>
            </a:r>
            <a:r>
              <a:rPr lang="el-GR" sz="2400" dirty="0" err="1" smtClean="0"/>
              <a:t>Πέζαρο</a:t>
            </a:r>
            <a:r>
              <a:rPr lang="el-GR" sz="2400" dirty="0" smtClean="0"/>
              <a:t>, περίφημο δάσκαλο. Ήταν πρωτοπαλίκαρο του θείου του </a:t>
            </a:r>
            <a:r>
              <a:rPr lang="el-GR" sz="2400" dirty="0" err="1" smtClean="0"/>
              <a:t>Τόλιου</a:t>
            </a:r>
            <a:r>
              <a:rPr lang="el-GR" sz="2400" dirty="0" smtClean="0"/>
              <a:t> Λάζου.</a:t>
            </a:r>
          </a:p>
          <a:p>
            <a:pPr marL="0" indent="0">
              <a:buNone/>
            </a:pPr>
            <a:r>
              <a:rPr lang="el-GR" sz="2400" dirty="0" smtClean="0"/>
              <a:t>Το 1817 μυήθηκε στην Φιλική Εταιρεία και μύησε με τη σειρά του, τον Σέρβο ηγέτη Καραγεώργη και τον </a:t>
            </a:r>
            <a:r>
              <a:rPr lang="el-GR" sz="2400" dirty="0" err="1" smtClean="0"/>
              <a:t>Βλαδιμηρέσκου</a:t>
            </a:r>
            <a:r>
              <a:rPr lang="el-GR" sz="2400" dirty="0" smtClean="0"/>
              <a:t> από τη Βλαχία.</a:t>
            </a:r>
          </a:p>
          <a:p>
            <a:pPr marL="0" indent="0">
              <a:buNone/>
            </a:pPr>
            <a:r>
              <a:rPr lang="el-GR" sz="2400" dirty="0" smtClean="0"/>
              <a:t>Κατά την Επανάσταση στις Ηγεμονίες υπηρέτησε κάτω από τις διαταγές του Αλέξανδρου Υψηλάντη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044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3492" cy="6858000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492" y="1"/>
            <a:ext cx="6688508" cy="6857999"/>
          </a:xfrm>
        </p:spPr>
      </p:pic>
    </p:spTree>
    <p:extLst>
      <p:ext uri="{BB962C8B-B14F-4D97-AF65-F5344CB8AC3E}">
        <p14:creationId xmlns:p14="http://schemas.microsoft.com/office/powerpoint/2010/main" val="1134210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Έβαλε φωτιά και μπαρούτι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4171" y="2100942"/>
            <a:ext cx="11789229" cy="47570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 smtClean="0"/>
              <a:t>Στο Δραγατσάνι τα όνειρα του για νίκη έσβησαν και όταν ο Αλέξανδρος εγκατέλειψε τον Αγώνα και είδε το ελληνικό στράτευμα να διαλύεται, απογοητευμένος προσπάθησε με τον Φαρμάκη και 530 πολεμιστές να βρει διαφυγή από τις Ηγεμονίες.</a:t>
            </a:r>
          </a:p>
          <a:p>
            <a:pPr marL="0" indent="0">
              <a:buNone/>
            </a:pPr>
            <a:r>
              <a:rPr lang="el-GR" sz="2400" dirty="0" smtClean="0"/>
              <a:t>Τον Σεπτέμβριο του 1821 βρισκόταν στο μοναστήρι του Σέκου.</a:t>
            </a:r>
          </a:p>
          <a:p>
            <a:pPr marL="0" indent="0">
              <a:buNone/>
            </a:pPr>
            <a:r>
              <a:rPr lang="el-GR" sz="2400" dirty="0" smtClean="0"/>
              <a:t>Εκεί προδόθηκε και πολιορκήθηκε από 1500 Τούρκους. Όταν οι πολιορκητές μπήκαν στο μοναστήρι κατέφυγε με 11 συντρόφους του στο ξύλινο καμπαναριό.</a:t>
            </a:r>
          </a:p>
          <a:p>
            <a:pPr marL="0" indent="0">
              <a:buNone/>
            </a:pPr>
            <a:r>
              <a:rPr lang="el-GR" sz="2400" dirty="0" smtClean="0"/>
              <a:t>Του ζήτησαν να παραδοθεί κι αυτός όπως έκανε ο Φαρμάκης. Αρνήθηκε. Έβαλε φωτιά στα μπαρούτια όταν οι Τούρκοι πλησίασαν στην πόρτα του καμπαναριού.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459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96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Βρήκε ηρωικό θάνατο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5057" y="2222287"/>
            <a:ext cx="11811000" cy="4635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Πριν τιναχτεί και τινάξει και τους επιδρομείς στον αέρα, είχε πει στους άντρες του: «Εγώ θα καώ, όποιος θέλει μπορεί να φύγει.» Τους άνοιξε την πόρτα και περίμενε. Κανείς δεν θέλησε. Προτίμησαν τον έντιμο θάνατο από την ατιμωτική παράδοση.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 smtClean="0"/>
              <a:t>Το τέλος της οικογένειάς του ήταν αντιστρόφως ανάλογο προς την προσφορά του. Οι γιοί του Αλέξανδρο και Μιλάνο διορίστηκαν ανθυπολοχαγοί τιμής του Βασιλιά Όθωνα, χωρίς μισθό. Η γυναίκα του έζησε στην Αθήνα μέσα σε μεγάλη φτώχεια μέχρι τον θάνατό της το 1849.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269858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834705" cy="685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93228" y="0"/>
            <a:ext cx="649877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5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Πίσω στην πολιορκία στο μοναστήρι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1832" y="2222287"/>
            <a:ext cx="11528276" cy="4417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 Ιω</a:t>
            </a:r>
            <a:r>
              <a:rPr lang="el-GR" sz="2400" dirty="0" smtClean="0"/>
              <a:t>άννης Φαρμάκης </a:t>
            </a:r>
            <a:r>
              <a:rPr lang="en-US" sz="2400" dirty="0"/>
              <a:t>(1772- 1821)</a:t>
            </a:r>
            <a:r>
              <a:rPr lang="el-GR" sz="2400" dirty="0" smtClean="0"/>
              <a:t> από τη Βλάστη Κοζάνης στη Δυτική Μακεδονία, αντιστάθηκε στην</a:t>
            </a:r>
            <a:r>
              <a:rPr lang="el-GR" sz="2400" dirty="0" smtClean="0"/>
              <a:t> πολιορκία που συνεχίστηκε, </a:t>
            </a:r>
            <a:r>
              <a:rPr lang="el-GR" sz="2400" dirty="0"/>
              <a:t>με λυσσώδη άμυνα </a:t>
            </a:r>
            <a:r>
              <a:rPr lang="el-GR" sz="2400" dirty="0" smtClean="0"/>
              <a:t>μέχρι </a:t>
            </a:r>
            <a:r>
              <a:rPr lang="el-GR" sz="2400" dirty="0"/>
              <a:t>τις 23 Σεπτεμβρίου, οπότε ο Φαρμάκης, πειθόμενος από τις εγγυήσεις του αυστριακού διπλωματικού υπαλλήλου, </a:t>
            </a:r>
            <a:r>
              <a:rPr lang="el-GR" sz="2400" dirty="0" err="1"/>
              <a:t>Βολφ</a:t>
            </a:r>
            <a:r>
              <a:rPr lang="el-GR" sz="2400" dirty="0"/>
              <a:t>, ότι οι Τούρκοι θα σεβαστούν την αμνηστία και θα τους αφήσουν να φύγουν από </a:t>
            </a:r>
            <a:r>
              <a:rPr lang="el-GR" sz="2400" dirty="0" smtClean="0"/>
              <a:t>τ</a:t>
            </a:r>
            <a:r>
              <a:rPr lang="el-GR" sz="2400" dirty="0" smtClean="0"/>
              <a:t>ις Ηγεμον</a:t>
            </a:r>
            <a:r>
              <a:rPr lang="el-GR" sz="2400" dirty="0" smtClean="0"/>
              <a:t>ίες</a:t>
            </a:r>
            <a:r>
              <a:rPr lang="el-GR" sz="2400" dirty="0" smtClean="0"/>
              <a:t>, </a:t>
            </a:r>
            <a:r>
              <a:rPr lang="el-GR" sz="2400" dirty="0"/>
              <a:t>παραδόθηκε μαζί με τους υπόλοιπους αγωνιστές, εκτός από 33 άντρες οι οποίοι διέφυγαν τη νύχτα. Οι Τούρκοι δεν σεβάστηκαν τη συμφωνία και εκτέλεσαν τους επαναστάτες</a:t>
            </a:r>
            <a:r>
              <a:rPr lang="el-GR" sz="2400" dirty="0" smtClean="0"/>
              <a:t>. Ο</a:t>
            </a:r>
            <a:r>
              <a:rPr lang="el-GR" sz="2400" dirty="0" smtClean="0"/>
              <a:t> ίδιος μεταφέρθηκε στην Κωνσταντινούπολη όπου τον έγδαραν και το άψυχο σώμα του το </a:t>
            </a:r>
            <a:r>
              <a:rPr lang="el-GR" sz="2400" dirty="0" err="1" smtClean="0"/>
              <a:t>περιέφεραν</a:t>
            </a:r>
            <a:r>
              <a:rPr lang="el-GR" sz="2400" dirty="0" smtClean="0"/>
              <a:t> ως λάφυρο στην ελληνική συνοικία του Γαλατά. Ήταν πραγματικός ήρωας.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2514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3" y="2222287"/>
            <a:ext cx="11843657" cy="4439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 Φαρμ</a:t>
            </a:r>
            <a:r>
              <a:rPr lang="el-GR" sz="2400" dirty="0" smtClean="0"/>
              <a:t>άκης </a:t>
            </a:r>
            <a:r>
              <a:rPr lang="el-GR" sz="2400" dirty="0"/>
              <a:t>τ</a:t>
            </a:r>
            <a:r>
              <a:rPr lang="el-GR" sz="2400" dirty="0" smtClean="0"/>
              <a:t>ο </a:t>
            </a:r>
            <a:r>
              <a:rPr lang="el-GR" sz="2400" dirty="0"/>
              <a:t>1817 </a:t>
            </a:r>
            <a:r>
              <a:rPr lang="el-GR" sz="2400" dirty="0" smtClean="0"/>
              <a:t>ε</a:t>
            </a:r>
            <a:r>
              <a:rPr lang="el-GR" sz="2400" dirty="0" smtClean="0"/>
              <a:t>ίχε </a:t>
            </a:r>
            <a:r>
              <a:rPr lang="el-GR" sz="2400" dirty="0" smtClean="0"/>
              <a:t>μυηθε</a:t>
            </a:r>
            <a:r>
              <a:rPr lang="el-GR" sz="2400" dirty="0" smtClean="0"/>
              <a:t>ί</a:t>
            </a:r>
            <a:r>
              <a:rPr lang="el-GR" sz="2400" dirty="0"/>
              <a:t> από τον </a:t>
            </a:r>
            <a:r>
              <a:rPr lang="el-GR" sz="2400" dirty="0">
                <a:hlinkClick r:id="rId2" tooltip="Εμμανουήλ Ξάνθος"/>
              </a:rPr>
              <a:t>Εμμανουήλ Ξάνθο</a:t>
            </a:r>
            <a:r>
              <a:rPr lang="el-GR" sz="2400" dirty="0"/>
              <a:t> στη </a:t>
            </a:r>
            <a:r>
              <a:rPr lang="el-GR" sz="2400" dirty="0">
                <a:hlinkClick r:id="rId3" tooltip="Φιλική Εταιρεία"/>
              </a:rPr>
              <a:t>Φιλική Εταιρεία</a:t>
            </a:r>
            <a:r>
              <a:rPr lang="el-GR" sz="2400" dirty="0"/>
              <a:t>. Έδρασε </a:t>
            </a:r>
            <a:r>
              <a:rPr lang="el-GR" sz="2400" dirty="0" smtClean="0"/>
              <a:t>ως οπλαρχηγός </a:t>
            </a:r>
            <a:r>
              <a:rPr lang="el-GR" sz="2400" dirty="0"/>
              <a:t>στις παραδουνάβιες περιοχές. Μετά την ήττα των επαναστατών στη </a:t>
            </a:r>
            <a:r>
              <a:rPr lang="el-GR" sz="2400" dirty="0">
                <a:hlinkClick r:id="rId4" tooltip="Μάχη του Δραγατσανίου"/>
              </a:rPr>
              <a:t>Μάχη του Δραγατσανίου</a:t>
            </a:r>
            <a:r>
              <a:rPr lang="el-GR" sz="2400" dirty="0"/>
              <a:t>, υπερασπίστηκε μαζί με τον </a:t>
            </a:r>
            <a:r>
              <a:rPr lang="el-GR" sz="2400" dirty="0">
                <a:hlinkClick r:id="rId5" tooltip="Γεωργάκης Ολύμπιος"/>
              </a:rPr>
              <a:t>Γεωργάκη Ολύμπιο</a:t>
            </a:r>
            <a:r>
              <a:rPr lang="el-GR" sz="2400" dirty="0"/>
              <a:t> και 350 συντρόφους τους για 13 μέρες στη </a:t>
            </a:r>
            <a:r>
              <a:rPr lang="el-GR" sz="2400" dirty="0">
                <a:hlinkClick r:id="rId6" tooltip="Μάχη της Μονής Σέκκου"/>
              </a:rPr>
              <a:t>Μάχη στη Μονή Σέκκου</a:t>
            </a:r>
            <a:r>
              <a:rPr lang="el-GR" sz="2400" dirty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15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ξιομνημόνευτο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TM03457503[[fn=Αξιομνημόνευτο]]</Template>
  <TotalTime>77</TotalTime>
  <Words>416</Words>
  <Application>Microsoft Macintosh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Century Gothic</vt:lpstr>
      <vt:lpstr>Wingdings 2</vt:lpstr>
      <vt:lpstr>Αξιομνημόνευτο</vt:lpstr>
      <vt:lpstr>Γιωργάκης Ολύμπιος και  Ιωάννης Φαρμάκης</vt:lpstr>
      <vt:lpstr>Γιωργάκης Ολύμπιος 1772- 1821</vt:lpstr>
      <vt:lpstr>PowerPoint Presentation</vt:lpstr>
      <vt:lpstr>Έβαλε φωτιά και μπαρούτι</vt:lpstr>
      <vt:lpstr>PowerPoint Presentation</vt:lpstr>
      <vt:lpstr>Βρήκε ηρωικό θάνατο</vt:lpstr>
      <vt:lpstr>PowerPoint Presentation</vt:lpstr>
      <vt:lpstr>Πίσω στην πολιορκία στο μοναστήρι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Γιωργάκης Ολύμπιος και Γιάννης Φαρμάκης</dc:title>
  <dc:creator>Windows User</dc:creator>
  <cp:lastModifiedBy>Microsoft Office User</cp:lastModifiedBy>
  <cp:revision>12</cp:revision>
  <dcterms:created xsi:type="dcterms:W3CDTF">2021-02-17T11:42:03Z</dcterms:created>
  <dcterms:modified xsi:type="dcterms:W3CDTF">2021-02-17T16:02:59Z</dcterms:modified>
</cp:coreProperties>
</file>