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3" r:id="rId5"/>
    <p:sldId id="259" r:id="rId6"/>
    <p:sldId id="260" r:id="rId7"/>
    <p:sldId id="264" r:id="rId8"/>
    <p:sldId id="261" r:id="rId9"/>
    <p:sldId id="262"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5"/>
    <p:restoredTop sz="94643"/>
  </p:normalViewPr>
  <p:slideViewPr>
    <p:cSldViewPr snapToGrid="0" snapToObjects="1">
      <p:cViewPr varScale="1">
        <p:scale>
          <a:sx n="119" d="100"/>
          <a:sy n="119" d="100"/>
        </p:scale>
        <p:origin x="224" y="20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5/7/21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5/7/21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5/7/21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5/7/21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5/7/21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5/7/21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5/7/21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5/7/21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5/7/21</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5/7/21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5/7/21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5/7/21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5/7/21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5/7/21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5/7/21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5/7/21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5/7/21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5/7/21</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0.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1.jpeg"/><Relationship Id="rId3" Type="http://schemas.openxmlformats.org/officeDocument/2006/relationships/image" Target="../media/image12.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3.jpeg"/><Relationship Id="rId3" Type="http://schemas.openxmlformats.org/officeDocument/2006/relationships/image" Target="../media/image14.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5.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6.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7.jpeg"/><Relationship Id="rId3" Type="http://schemas.openxmlformats.org/officeDocument/2006/relationships/image" Target="../media/image18.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5.jpeg"/><Relationship Id="rId3" Type="http://schemas.openxmlformats.org/officeDocument/2006/relationships/image" Target="../media/image6.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7.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8.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0321" y="1645920"/>
            <a:ext cx="8259283" cy="2460859"/>
          </a:xfrm>
        </p:spPr>
        <p:txBody>
          <a:bodyPr/>
          <a:lstStyle/>
          <a:p>
            <a:r>
              <a:rPr lang="el-GR" dirty="0" smtClean="0"/>
              <a:t>Ιωβηλαίο </a:t>
            </a:r>
            <a:r>
              <a:rPr lang="el-GR" smtClean="0"/>
              <a:t>Ελληνικής Επανάστασης</a:t>
            </a:r>
            <a:endParaRPr lang="en-US" dirty="0"/>
          </a:p>
        </p:txBody>
      </p:sp>
      <p:sp>
        <p:nvSpPr>
          <p:cNvPr id="3" name="Subtitle 2"/>
          <p:cNvSpPr>
            <a:spLocks noGrp="1"/>
          </p:cNvSpPr>
          <p:nvPr>
            <p:ph type="subTitle" idx="1"/>
          </p:nvPr>
        </p:nvSpPr>
        <p:spPr>
          <a:xfrm>
            <a:off x="680322" y="4394039"/>
            <a:ext cx="8259282" cy="1117687"/>
          </a:xfrm>
        </p:spPr>
        <p:txBody>
          <a:bodyPr>
            <a:normAutofit fontScale="92500"/>
          </a:bodyPr>
          <a:lstStyle/>
          <a:p>
            <a:r>
              <a:rPr lang="el-GR" dirty="0" smtClean="0"/>
              <a:t>200 χρόνια από την έναρξη της πιο αδιανόητης Επανάστασης τιμούμε τους ήρωές της.</a:t>
            </a:r>
          </a:p>
          <a:p>
            <a:r>
              <a:rPr lang="el-GR" dirty="0" smtClean="0"/>
              <a:t>Αυτή τη φορά τιμούμε τον Βενιαμίν από τη Λέσβο και τον Γιάννη </a:t>
            </a:r>
            <a:r>
              <a:rPr lang="el-GR" dirty="0" err="1" smtClean="0"/>
              <a:t>Γκούρα</a:t>
            </a:r>
            <a:r>
              <a:rPr lang="en-US" smtClean="0"/>
              <a:t>.</a:t>
            </a:r>
            <a:endParaRPr lang="en-US" dirty="0"/>
          </a:p>
        </p:txBody>
      </p:sp>
    </p:spTree>
    <p:extLst>
      <p:ext uri="{BB962C8B-B14F-4D97-AF65-F5344CB8AC3E}">
        <p14:creationId xmlns:p14="http://schemas.microsoft.com/office/powerpoint/2010/main" val="2769574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Γιάννης </a:t>
            </a:r>
            <a:r>
              <a:rPr lang="el-GR" dirty="0" err="1" smtClean="0"/>
              <a:t>Γκούρας</a:t>
            </a:r>
            <a:endParaRPr lang="en-US" dirty="0"/>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 y="1990164"/>
            <a:ext cx="5454127" cy="4867835"/>
          </a:xfrm>
        </p:spPr>
      </p:pic>
      <p:sp>
        <p:nvSpPr>
          <p:cNvPr id="4" name="Content Placeholder 3"/>
          <p:cNvSpPr>
            <a:spLocks noGrp="1"/>
          </p:cNvSpPr>
          <p:nvPr>
            <p:ph sz="half" idx="2"/>
          </p:nvPr>
        </p:nvSpPr>
        <p:spPr>
          <a:xfrm>
            <a:off x="5454126" y="1990165"/>
            <a:ext cx="6737873" cy="4867834"/>
          </a:xfrm>
        </p:spPr>
        <p:txBody>
          <a:bodyPr/>
          <a:lstStyle/>
          <a:p>
            <a:pPr marL="0" indent="0">
              <a:buNone/>
            </a:pPr>
            <a:r>
              <a:rPr lang="el-GR" sz="2800" dirty="0"/>
              <a:t>Γεννήθηκε στην </a:t>
            </a:r>
            <a:r>
              <a:rPr lang="el-GR" sz="2800" dirty="0" err="1"/>
              <a:t>Γκουρίτσα</a:t>
            </a:r>
            <a:r>
              <a:rPr lang="el-GR" sz="2800" dirty="0"/>
              <a:t> </a:t>
            </a:r>
            <a:r>
              <a:rPr lang="el-GR" sz="2800" dirty="0" err="1"/>
              <a:t>Παρνασσίδας</a:t>
            </a:r>
            <a:r>
              <a:rPr lang="el-GR" sz="2800" dirty="0"/>
              <a:t> και από μικρός βγήκε στο βουνό. </a:t>
            </a:r>
            <a:endParaRPr lang="el-GR" sz="2800" dirty="0" smtClean="0"/>
          </a:p>
          <a:p>
            <a:pPr marL="0" indent="0">
              <a:buNone/>
            </a:pPr>
            <a:r>
              <a:rPr lang="el-GR" sz="2800" dirty="0" smtClean="0"/>
              <a:t>Αρχικά  </a:t>
            </a:r>
            <a:r>
              <a:rPr lang="el-GR" sz="2800" dirty="0"/>
              <a:t>εντάχτηκε στην υπηρεσία του αρματολού Πανουργιά και, στη συνέχεια, σ’ αυτήν του θρυλικού  Οδυσσέα Ανδρούτσου</a:t>
            </a:r>
            <a:r>
              <a:rPr lang="el-GR" dirty="0"/>
              <a:t>. </a:t>
            </a:r>
            <a:endParaRPr lang="en-US" dirty="0"/>
          </a:p>
        </p:txBody>
      </p:sp>
    </p:spTree>
    <p:extLst>
      <p:ext uri="{BB962C8B-B14F-4D97-AF65-F5344CB8AC3E}">
        <p14:creationId xmlns:p14="http://schemas.microsoft.com/office/powerpoint/2010/main" val="18834037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53228"/>
            <a:ext cx="12192000" cy="1080938"/>
          </a:xfrm>
        </p:spPr>
        <p:txBody>
          <a:bodyPr/>
          <a:lstStyle/>
          <a:p>
            <a:r>
              <a:rPr lang="el-GR" dirty="0"/>
              <a:t>Πολέμησε γενναία </a:t>
            </a:r>
            <a:r>
              <a:rPr lang="el-GR" dirty="0" smtClean="0"/>
              <a:t>στη </a:t>
            </a:r>
            <a:r>
              <a:rPr lang="el-GR" dirty="0"/>
              <a:t>μάχη στα Βασιλικά </a:t>
            </a:r>
            <a:endParaRPr lang="en-US" dirty="0"/>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 y="1990164"/>
            <a:ext cx="5594122" cy="4867835"/>
          </a:xfrm>
        </p:spPr>
      </p:pic>
      <p:pic>
        <p:nvPicPr>
          <p:cNvPr id="6" name="Content Placeholder 5"/>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594349" y="1990165"/>
            <a:ext cx="6597651" cy="4867834"/>
          </a:xfrm>
        </p:spPr>
      </p:pic>
    </p:spTree>
    <p:extLst>
      <p:ext uri="{BB962C8B-B14F-4D97-AF65-F5344CB8AC3E}">
        <p14:creationId xmlns:p14="http://schemas.microsoft.com/office/powerpoint/2010/main" val="1875314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Διφορούμενη προσωπικότητα</a:t>
            </a:r>
            <a:endParaRPr lang="en-US" dirty="0"/>
          </a:p>
        </p:txBody>
      </p:sp>
      <p:sp>
        <p:nvSpPr>
          <p:cNvPr id="3" name="Content Placeholder 2"/>
          <p:cNvSpPr>
            <a:spLocks noGrp="1"/>
          </p:cNvSpPr>
          <p:nvPr>
            <p:ph idx="1"/>
          </p:nvPr>
        </p:nvSpPr>
        <p:spPr>
          <a:xfrm>
            <a:off x="0" y="1979406"/>
            <a:ext cx="12192000" cy="4878593"/>
          </a:xfrm>
        </p:spPr>
        <p:txBody>
          <a:bodyPr>
            <a:normAutofit/>
          </a:bodyPr>
          <a:lstStyle/>
          <a:p>
            <a:r>
              <a:rPr lang="el-GR" sz="3200" dirty="0"/>
              <a:t>Μπορεί κάποιος να του καταλογίσει ότι είχε πάρει το μέρος των πολιτικών και ιδίως του Νέγρη και του Κωλέττη, ότι έδωσε τη διαταγή να σκοτωθεί ο ήρωας της Γραβιάς Οδυσσέας Ανδρούτσος και </a:t>
            </a:r>
            <a:r>
              <a:rPr lang="el-GR" sz="3200" dirty="0" smtClean="0"/>
              <a:t>ότι </a:t>
            </a:r>
            <a:r>
              <a:rPr lang="el-GR" sz="3200" dirty="0"/>
              <a:t>πήρε αρκετά από τα χρήματα του αγγλικού δανείου, δεν μπορεί όμως να μην του αναγνωρίσει ότι αγωνίστηκε γενναία μέχρι την τελευταία του στιγμή εναντίον των Τούρκων. </a:t>
            </a:r>
            <a:endParaRPr lang="en-US" sz="3200" dirty="0"/>
          </a:p>
        </p:txBody>
      </p:sp>
    </p:spTree>
    <p:extLst>
      <p:ext uri="{BB962C8B-B14F-4D97-AF65-F5344CB8AC3E}">
        <p14:creationId xmlns:p14="http://schemas.microsoft.com/office/powerpoint/2010/main" val="1246034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Αγωνίστηκε σκληρά για την Επανάσταση</a:t>
            </a:r>
            <a:endParaRPr lang="en-US" dirty="0"/>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 y="1979406"/>
            <a:ext cx="5594123" cy="4878593"/>
          </a:xfrm>
        </p:spPr>
      </p:pic>
      <p:pic>
        <p:nvPicPr>
          <p:cNvPr id="6" name="Content Placeholder 5"/>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594122" y="1979406"/>
            <a:ext cx="6597878" cy="4878593"/>
          </a:xfrm>
        </p:spPr>
      </p:pic>
    </p:spTree>
    <p:extLst>
      <p:ext uri="{BB962C8B-B14F-4D97-AF65-F5344CB8AC3E}">
        <p14:creationId xmlns:p14="http://schemas.microsoft.com/office/powerpoint/2010/main" val="778052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Το τέλος του ήρωα</a:t>
            </a:r>
            <a:endParaRPr lang="en-US" dirty="0"/>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 y="1979406"/>
            <a:ext cx="5594123" cy="4878593"/>
          </a:xfrm>
        </p:spPr>
      </p:pic>
      <p:sp>
        <p:nvSpPr>
          <p:cNvPr id="4" name="Content Placeholder 3"/>
          <p:cNvSpPr>
            <a:spLocks noGrp="1"/>
          </p:cNvSpPr>
          <p:nvPr>
            <p:ph sz="half" idx="2"/>
          </p:nvPr>
        </p:nvSpPr>
        <p:spPr>
          <a:xfrm>
            <a:off x="5594122" y="1979406"/>
            <a:ext cx="6597877" cy="4878593"/>
          </a:xfrm>
        </p:spPr>
        <p:txBody>
          <a:bodyPr>
            <a:normAutofit/>
          </a:bodyPr>
          <a:lstStyle/>
          <a:p>
            <a:pPr marL="0" indent="0">
              <a:buNone/>
            </a:pPr>
            <a:r>
              <a:rPr lang="el-GR" i="1" dirty="0"/>
              <a:t>«Τότε </a:t>
            </a:r>
            <a:r>
              <a:rPr lang="el-GR" i="1" dirty="0" err="1"/>
              <a:t>έκατζε</a:t>
            </a:r>
            <a:r>
              <a:rPr lang="el-GR" i="1" dirty="0"/>
              <a:t> ο </a:t>
            </a:r>
            <a:r>
              <a:rPr lang="el-GR" i="1" dirty="0" err="1"/>
              <a:t>Γκούρας</a:t>
            </a:r>
            <a:r>
              <a:rPr lang="el-GR" i="1" dirty="0"/>
              <a:t> και οι  άλλοι και </a:t>
            </a:r>
            <a:r>
              <a:rPr lang="el-GR" i="1" dirty="0" err="1"/>
              <a:t>φάγαμεν</a:t>
            </a:r>
            <a:r>
              <a:rPr lang="el-GR" i="1" dirty="0"/>
              <a:t> ψωμί. </a:t>
            </a:r>
            <a:r>
              <a:rPr lang="el-GR" i="1" dirty="0" err="1"/>
              <a:t>Τραγουδήσαμεν</a:t>
            </a:r>
            <a:r>
              <a:rPr lang="el-GR" i="1" dirty="0"/>
              <a:t> και  </a:t>
            </a:r>
            <a:r>
              <a:rPr lang="el-GR" i="1" dirty="0" err="1"/>
              <a:t>εγλεντήσαμεν</a:t>
            </a:r>
            <a:r>
              <a:rPr lang="el-GR" i="1" dirty="0"/>
              <a:t>. Με </a:t>
            </a:r>
            <a:r>
              <a:rPr lang="el-GR" i="1" dirty="0" err="1"/>
              <a:t>περικάλεσε</a:t>
            </a:r>
            <a:r>
              <a:rPr lang="el-GR" i="1" dirty="0"/>
              <a:t> ο </a:t>
            </a:r>
            <a:r>
              <a:rPr lang="el-GR" i="1" dirty="0" err="1"/>
              <a:t>Γκούρας</a:t>
            </a:r>
            <a:r>
              <a:rPr lang="el-GR" i="1" dirty="0"/>
              <a:t> κι’ ο Παπακώστας να τραγουδήσω, </a:t>
            </a:r>
            <a:r>
              <a:rPr lang="el-GR" i="1" dirty="0" err="1"/>
              <a:t>ότ</a:t>
            </a:r>
            <a:r>
              <a:rPr lang="el-GR" i="1" dirty="0"/>
              <a:t>’ </a:t>
            </a:r>
            <a:r>
              <a:rPr lang="el-GR" i="1" dirty="0" err="1"/>
              <a:t>είχαμεν</a:t>
            </a:r>
            <a:r>
              <a:rPr lang="el-GR" i="1" dirty="0"/>
              <a:t> τόσον καιρόν οπού δεν </a:t>
            </a:r>
            <a:r>
              <a:rPr lang="el-GR" i="1" dirty="0" err="1"/>
              <a:t>είχαμεν</a:t>
            </a:r>
            <a:r>
              <a:rPr lang="el-GR" i="1" dirty="0"/>
              <a:t> τραγουδήσει – τόσον </a:t>
            </a:r>
            <a:r>
              <a:rPr lang="el-GR" i="1" dirty="0" smtClean="0"/>
              <a:t>καιρόν, </a:t>
            </a:r>
            <a:r>
              <a:rPr lang="el-GR" i="1" dirty="0"/>
              <a:t>όπου μάς έβαλαν οι (ι)</a:t>
            </a:r>
            <a:r>
              <a:rPr lang="el-GR" i="1" dirty="0" err="1"/>
              <a:t>διοτελείς</a:t>
            </a:r>
            <a:r>
              <a:rPr lang="el-GR" i="1" dirty="0"/>
              <a:t> και’ </a:t>
            </a:r>
            <a:r>
              <a:rPr lang="el-GR" i="1" dirty="0" err="1"/>
              <a:t>γγιχτήκαμεν</a:t>
            </a:r>
            <a:r>
              <a:rPr lang="el-GR" i="1" dirty="0"/>
              <a:t> διά να κάνουν τους κακούς τους σκοπούς. Τραγουδούσα καλά. Τότε λέγω ένα τραγούδι ... </a:t>
            </a:r>
            <a:endParaRPr lang="en-US" dirty="0"/>
          </a:p>
          <a:p>
            <a:pPr marL="0" indent="0">
              <a:buNone/>
            </a:pPr>
            <a:r>
              <a:rPr lang="el-GR" i="1" dirty="0"/>
              <a:t>Ο Ήλιος </a:t>
            </a:r>
            <a:r>
              <a:rPr lang="el-GR" i="1" dirty="0" err="1"/>
              <a:t>εβασίλεψε</a:t>
            </a:r>
            <a:r>
              <a:rPr lang="el-GR" i="1" dirty="0"/>
              <a:t>,</a:t>
            </a:r>
            <a:endParaRPr lang="en-US" dirty="0"/>
          </a:p>
          <a:p>
            <a:pPr marL="0" indent="0">
              <a:buNone/>
            </a:pPr>
            <a:r>
              <a:rPr lang="el-GR" i="1" dirty="0"/>
              <a:t>- </a:t>
            </a:r>
            <a:r>
              <a:rPr lang="el-GR" i="1" dirty="0" err="1"/>
              <a:t>Έλληνά</a:t>
            </a:r>
            <a:r>
              <a:rPr lang="el-GR" i="1" dirty="0"/>
              <a:t> μου, βασίλεψε-</a:t>
            </a:r>
            <a:endParaRPr lang="en-US" dirty="0"/>
          </a:p>
          <a:p>
            <a:pPr marL="0" indent="0">
              <a:buNone/>
            </a:pPr>
            <a:r>
              <a:rPr lang="el-GR" i="1" dirty="0"/>
              <a:t>και το φεγγάρι </a:t>
            </a:r>
            <a:r>
              <a:rPr lang="el-GR" i="1" dirty="0" err="1"/>
              <a:t>εχάθη</a:t>
            </a:r>
            <a:r>
              <a:rPr lang="el-GR" i="1" dirty="0"/>
              <a:t>...</a:t>
            </a:r>
            <a:endParaRPr lang="en-US" dirty="0"/>
          </a:p>
          <a:p>
            <a:endParaRPr lang="en-US" dirty="0"/>
          </a:p>
        </p:txBody>
      </p:sp>
    </p:spTree>
    <p:extLst>
      <p:ext uri="{BB962C8B-B14F-4D97-AF65-F5344CB8AC3E}">
        <p14:creationId xmlns:p14="http://schemas.microsoft.com/office/powerpoint/2010/main" val="1581400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Στην πολιορκία της Ακρόπολης </a:t>
            </a:r>
            <a:r>
              <a:rPr lang="is-IS" dirty="0" smtClean="0"/>
              <a:t>…</a:t>
            </a:r>
            <a:endParaRPr lang="en-US" dirty="0"/>
          </a:p>
        </p:txBody>
      </p:sp>
      <p:sp>
        <p:nvSpPr>
          <p:cNvPr id="3" name="Content Placeholder 2"/>
          <p:cNvSpPr>
            <a:spLocks noGrp="1"/>
          </p:cNvSpPr>
          <p:nvPr>
            <p:ph sz="half" idx="1"/>
          </p:nvPr>
        </p:nvSpPr>
        <p:spPr>
          <a:xfrm>
            <a:off x="0" y="1834166"/>
            <a:ext cx="5970494" cy="5023834"/>
          </a:xfrm>
        </p:spPr>
        <p:txBody>
          <a:bodyPr>
            <a:normAutofit/>
          </a:bodyPr>
          <a:lstStyle/>
          <a:p>
            <a:pPr marL="0" indent="0">
              <a:buNone/>
            </a:pPr>
            <a:r>
              <a:rPr lang="el-GR" i="1" dirty="0"/>
              <a:t>Ο μαύρος ο </a:t>
            </a:r>
            <a:r>
              <a:rPr lang="el-GR" i="1" dirty="0" err="1"/>
              <a:t>Γκούρας</a:t>
            </a:r>
            <a:r>
              <a:rPr lang="el-GR" i="1" dirty="0"/>
              <a:t> αναστέναξε και μου λέγει:</a:t>
            </a:r>
            <a:endParaRPr lang="en-US" dirty="0"/>
          </a:p>
          <a:p>
            <a:pPr lvl="0"/>
            <a:r>
              <a:rPr lang="el-GR" i="1" dirty="0"/>
              <a:t>Αδελφέ Μακρυγιάννη, σε καλό να το κάμει ο θεός. Άλλη φορά δεν τραγούδησες τόσο </a:t>
            </a:r>
            <a:r>
              <a:rPr lang="el-GR" i="1" dirty="0" err="1"/>
              <a:t>παραπονεμένα</a:t>
            </a:r>
            <a:r>
              <a:rPr lang="el-GR" i="1" dirty="0"/>
              <a:t>. Αυτό το τραγούδι σε καλό να μας βγει…</a:t>
            </a:r>
            <a:endParaRPr lang="en-US" dirty="0"/>
          </a:p>
          <a:p>
            <a:pPr marL="0" indent="0">
              <a:buNone/>
            </a:pPr>
            <a:r>
              <a:rPr lang="el-GR" i="1" dirty="0"/>
              <a:t>Άρχισε ο πόλεμος κι άναψε ο </a:t>
            </a:r>
            <a:r>
              <a:rPr lang="el-GR" i="1" dirty="0" err="1"/>
              <a:t>ντουφεκισμός</a:t>
            </a:r>
            <a:r>
              <a:rPr lang="el-GR" i="1" dirty="0"/>
              <a:t> πολύ. Πήρα τους ανθρώπους μου, πήγα εκεί, καθώς ήμουν διορισμένος…. Έρχονται και μου λένε:</a:t>
            </a:r>
            <a:endParaRPr lang="en-US" dirty="0"/>
          </a:p>
          <a:p>
            <a:pPr lvl="0"/>
            <a:r>
              <a:rPr lang="el-GR" i="1" dirty="0"/>
              <a:t>Τρέξε, σκοτώθηκε ο </a:t>
            </a:r>
            <a:r>
              <a:rPr lang="el-GR" i="1" dirty="0" err="1"/>
              <a:t>Γκούρας</a:t>
            </a:r>
            <a:r>
              <a:rPr lang="el-GR" i="1" dirty="0"/>
              <a:t> εις το πόστο του. </a:t>
            </a:r>
            <a:endParaRPr lang="en-US" dirty="0"/>
          </a:p>
          <a:p>
            <a:endParaRPr lang="en-US" dirty="0"/>
          </a:p>
        </p:txBody>
      </p:sp>
      <p:pic>
        <p:nvPicPr>
          <p:cNvPr id="7"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970494" y="1834166"/>
            <a:ext cx="6221506" cy="5023834"/>
          </a:xfrm>
        </p:spPr>
      </p:pic>
    </p:spTree>
    <p:extLst>
      <p:ext uri="{BB962C8B-B14F-4D97-AF65-F5344CB8AC3E}">
        <p14:creationId xmlns:p14="http://schemas.microsoft.com/office/powerpoint/2010/main" val="5541278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53228"/>
            <a:ext cx="12192000" cy="1080938"/>
          </a:xfrm>
        </p:spPr>
        <p:txBody>
          <a:bodyPr>
            <a:normAutofit/>
          </a:bodyPr>
          <a:lstStyle/>
          <a:p>
            <a:r>
              <a:rPr lang="el-GR" dirty="0"/>
              <a:t>Σκοτώθηκε κατά την πολιορκία της Ακροπόλεως από τον </a:t>
            </a:r>
            <a:r>
              <a:rPr lang="el-GR" dirty="0" smtClean="0"/>
              <a:t>Κιουταχή: 30 Σεπτεμβρίου</a:t>
            </a:r>
            <a:r>
              <a:rPr lang="el-GR" dirty="0"/>
              <a:t> 1826.</a:t>
            </a:r>
            <a:endParaRPr lang="en-US" dirty="0"/>
          </a:p>
        </p:txBody>
      </p:sp>
      <p:sp>
        <p:nvSpPr>
          <p:cNvPr id="3" name="Content Placeholder 2"/>
          <p:cNvSpPr>
            <a:spLocks noGrp="1"/>
          </p:cNvSpPr>
          <p:nvPr>
            <p:ph idx="1"/>
          </p:nvPr>
        </p:nvSpPr>
        <p:spPr>
          <a:xfrm>
            <a:off x="0" y="1990164"/>
            <a:ext cx="12191999" cy="4867835"/>
          </a:xfrm>
        </p:spPr>
        <p:txBody>
          <a:bodyPr>
            <a:normAutofit/>
          </a:bodyPr>
          <a:lstStyle/>
          <a:p>
            <a:r>
              <a:rPr lang="el-GR" dirty="0"/>
              <a:t>Σύμφωνα με τη διαθήκη του, διέθετε 25.000 γρόσια. Οι κατηγορίες, λοιπόν, ότι πλούτισε υπερβολικά από το αγγλικό δάνειο δεν πρέπει να ήταν απολύτως ακριβείς. </a:t>
            </a:r>
            <a:endParaRPr lang="en-US" dirty="0"/>
          </a:p>
          <a:p>
            <a:r>
              <a:rPr lang="el-GR" dirty="0"/>
              <a:t>Ο τάφος του Ιωάννη </a:t>
            </a:r>
            <a:r>
              <a:rPr lang="el-GR" dirty="0" err="1"/>
              <a:t>Γκούρα</a:t>
            </a:r>
            <a:r>
              <a:rPr lang="el-GR" dirty="0"/>
              <a:t> βρίσκεται μέσα στον χώρο της αυλής της Ιεράς Μονής Φανερωμένης Σαλαμίνος.</a:t>
            </a:r>
          </a:p>
          <a:p>
            <a:r>
              <a:rPr lang="el-GR" dirty="0" smtClean="0"/>
              <a:t>Βρίσκεται </a:t>
            </a:r>
            <a:r>
              <a:rPr lang="el-GR" dirty="0"/>
              <a:t>αριστερά καθώς μπαίνεις στην είσοδο της μονής και εκεί υπάρχει ο τάφος του που περιέχει τα οστά του Φρούραρχου της Ακροπόλεως Αθηνών, που σκοτώθηκε από τις επιθέσεις των Τούρκων.</a:t>
            </a:r>
          </a:p>
          <a:p>
            <a:r>
              <a:rPr lang="el-GR" dirty="0"/>
              <a:t>Η πλάκα που βρίσκεται επάνω στον τάφο λέει: ΕΝΘΑΔΕ ΚΕΙΤΑΙ ΤΑ ΟΣΤΑ ΙΩΑΝΝΟΥ </a:t>
            </a:r>
            <a:r>
              <a:rPr lang="el-GR" dirty="0" smtClean="0"/>
              <a:t>ΓΚΟΥΡΑ ΟΠΛΑΡΧΗΓΟΥ </a:t>
            </a:r>
            <a:r>
              <a:rPr lang="el-GR" dirty="0"/>
              <a:t>ΕΝ ΑΝΑΤΟΛΙΚΗΣ ΕΛΛΑΔΙ ΠΕΣΟΝΤΟΣ </a:t>
            </a:r>
            <a:r>
              <a:rPr lang="el-GR" dirty="0" smtClean="0"/>
              <a:t>ΠΡΟΣ ΤΗΣ </a:t>
            </a:r>
            <a:r>
              <a:rPr lang="el-GR" dirty="0"/>
              <a:t>ΑΚΡΟΠΟΛΕΩΣ ΤΩΝ ΑΘΗΝΩΝ ΤΗ 30 ΣΕΠΤΕΜΒΡΙΟΥ </a:t>
            </a:r>
            <a:r>
              <a:rPr lang="el-GR" dirty="0" smtClean="0"/>
              <a:t>1826 ΜΕΤΕΝΕΧΘΕΝΤΑ </a:t>
            </a:r>
            <a:r>
              <a:rPr lang="el-GR" dirty="0"/>
              <a:t>ΥΠΟ ΤΩΝ ΣΥΜΠΟΛΕΜΙΣΤΩΝ ΤΟΥ</a:t>
            </a:r>
            <a:r>
              <a:rPr lang="el-GR" dirty="0" smtClean="0"/>
              <a:t>.</a:t>
            </a:r>
            <a:endParaRPr lang="el-GR" dirty="0"/>
          </a:p>
        </p:txBody>
      </p:sp>
    </p:spTree>
    <p:extLst>
      <p:ext uri="{BB962C8B-B14F-4D97-AF65-F5344CB8AC3E}">
        <p14:creationId xmlns:p14="http://schemas.microsoft.com/office/powerpoint/2010/main" val="14276408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0" y="0"/>
            <a:ext cx="4851700" cy="6858000"/>
          </a:xfrm>
        </p:spPr>
      </p:pic>
      <p:pic>
        <p:nvPicPr>
          <p:cNvPr id="6" name="Content Placeholder 5"/>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851700" y="0"/>
            <a:ext cx="5733826" cy="6858000"/>
          </a:xfrm>
        </p:spPr>
      </p:pic>
    </p:spTree>
    <p:extLst>
      <p:ext uri="{BB962C8B-B14F-4D97-AF65-F5344CB8AC3E}">
        <p14:creationId xmlns:p14="http://schemas.microsoft.com/office/powerpoint/2010/main" val="192352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Βενιαμίν από τη Λέσβο </a:t>
            </a:r>
            <a:endParaRPr lang="en-US" dirty="0"/>
          </a:p>
        </p:txBody>
      </p:sp>
      <p:sp>
        <p:nvSpPr>
          <p:cNvPr id="3" name="Content Placeholder 2"/>
          <p:cNvSpPr>
            <a:spLocks noGrp="1"/>
          </p:cNvSpPr>
          <p:nvPr>
            <p:ph idx="1"/>
          </p:nvPr>
        </p:nvSpPr>
        <p:spPr>
          <a:xfrm>
            <a:off x="0" y="1968649"/>
            <a:ext cx="12192000" cy="4776396"/>
          </a:xfrm>
        </p:spPr>
        <p:txBody>
          <a:bodyPr/>
          <a:lstStyle/>
          <a:p>
            <a:r>
              <a:rPr lang="el-GR" dirty="0"/>
              <a:t>Ο </a:t>
            </a:r>
            <a:r>
              <a:rPr lang="el-GR" b="1" dirty="0"/>
              <a:t>Βενιαμίν Λέσβιος</a:t>
            </a:r>
            <a:r>
              <a:rPr lang="el-GR" dirty="0"/>
              <a:t> (Μεγαλοχώρι Λέσβου, 1759 ή 1762 - Ναύπλιο, 1824) ήταν Έλληνας εκπρόσωπος του </a:t>
            </a:r>
            <a:r>
              <a:rPr lang="el-GR" dirty="0" err="1"/>
              <a:t>νεοελληνικου</a:t>
            </a:r>
            <a:r>
              <a:rPr lang="el-GR" dirty="0"/>
              <a:t> Διαφωτισμού, μοναχός και λόγιος, μυημένος στη </a:t>
            </a:r>
            <a:r>
              <a:rPr lang="el-GR" dirty="0" smtClean="0"/>
              <a:t>Φιλική </a:t>
            </a:r>
            <a:r>
              <a:rPr lang="el-GR" dirty="0"/>
              <a:t>Εταιρεία και πολιτικός κατά την Ελληνική Επανάσταση του 1821.</a:t>
            </a:r>
            <a:endParaRPr lang="en-US" dirty="0"/>
          </a:p>
          <a:p>
            <a:r>
              <a:rPr lang="el-GR" dirty="0"/>
              <a:t>Γ</a:t>
            </a:r>
            <a:r>
              <a:rPr lang="el-GR" dirty="0" smtClean="0"/>
              <a:t>εννήθηκε </a:t>
            </a:r>
            <a:r>
              <a:rPr lang="el-GR" dirty="0"/>
              <a:t>στο </a:t>
            </a:r>
            <a:r>
              <a:rPr lang="el-GR" u="sng" dirty="0"/>
              <a:t>Μεγαλοχώρι</a:t>
            </a:r>
            <a:r>
              <a:rPr lang="el-GR" dirty="0"/>
              <a:t>, </a:t>
            </a:r>
            <a:r>
              <a:rPr lang="el-GR" u="sng" dirty="0"/>
              <a:t>Πλωμαρίου</a:t>
            </a:r>
            <a:r>
              <a:rPr lang="el-GR" dirty="0"/>
              <a:t> </a:t>
            </a:r>
            <a:r>
              <a:rPr lang="el-GR" u="sng" dirty="0"/>
              <a:t>Λέσβου</a:t>
            </a:r>
            <a:r>
              <a:rPr lang="el-GR" dirty="0"/>
              <a:t> το 1759 ή το 1762 και πέθανε το 1824 στο </a:t>
            </a:r>
            <a:r>
              <a:rPr lang="el-GR" u="sng" dirty="0"/>
              <a:t>Ναύπλιο</a:t>
            </a:r>
            <a:r>
              <a:rPr lang="el-GR" dirty="0"/>
              <a:t>. Το κοσμικό του όνομα ήταν Βασίλειος και ήταν γιος του Ιωάννη και της </a:t>
            </a:r>
            <a:r>
              <a:rPr lang="el-GR" dirty="0" err="1"/>
              <a:t>Αμύρισσας</a:t>
            </a:r>
            <a:r>
              <a:rPr lang="el-GR" dirty="0"/>
              <a:t> Γεωργαντά ή </a:t>
            </a:r>
            <a:r>
              <a:rPr lang="el-GR" dirty="0" err="1"/>
              <a:t>Καρρέ</a:t>
            </a:r>
            <a:r>
              <a:rPr lang="el-GR" dirty="0" smtClean="0"/>
              <a:t>.</a:t>
            </a:r>
          </a:p>
          <a:p>
            <a:r>
              <a:rPr lang="el-GR" dirty="0"/>
              <a:t>Σε ηλικία 17 ετών μετέβη στο </a:t>
            </a:r>
            <a:r>
              <a:rPr lang="el-GR" u="sng" dirty="0"/>
              <a:t>Άγιο </a:t>
            </a:r>
            <a:r>
              <a:rPr lang="el-GR" u="sng" dirty="0" smtClean="0"/>
              <a:t>όρος, στη μονή Παντοκράτορος,</a:t>
            </a:r>
            <a:r>
              <a:rPr lang="el-GR" dirty="0"/>
              <a:t> κοντά στο θείο του, αδελφό της μητέρας του, που ήταν ηγούμενος και χειροτονήθηκε μοναχός. </a:t>
            </a:r>
            <a:endParaRPr lang="en-US" dirty="0"/>
          </a:p>
          <a:p>
            <a:pPr marL="0" indent="0">
              <a:buNone/>
            </a:pPr>
            <a:endParaRPr lang="en-US" dirty="0"/>
          </a:p>
        </p:txBody>
      </p:sp>
    </p:spTree>
    <p:extLst>
      <p:ext uri="{BB962C8B-B14F-4D97-AF65-F5344CB8AC3E}">
        <p14:creationId xmlns:p14="http://schemas.microsoft.com/office/powerpoint/2010/main" val="1957506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Από το Όρος στην Πάτμο και στη Χίο</a:t>
            </a:r>
            <a:endParaRPr lang="en-US" dirty="0"/>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0" y="1990164"/>
            <a:ext cx="5421854" cy="4867835"/>
          </a:xfrm>
        </p:spPr>
      </p:pic>
      <p:sp>
        <p:nvSpPr>
          <p:cNvPr id="4" name="Content Placeholder 3"/>
          <p:cNvSpPr>
            <a:spLocks noGrp="1"/>
          </p:cNvSpPr>
          <p:nvPr>
            <p:ph sz="half" idx="2"/>
          </p:nvPr>
        </p:nvSpPr>
        <p:spPr>
          <a:xfrm>
            <a:off x="5594122" y="1990164"/>
            <a:ext cx="6597877" cy="4867835"/>
          </a:xfrm>
        </p:spPr>
        <p:txBody>
          <a:bodyPr>
            <a:normAutofit/>
          </a:bodyPr>
          <a:lstStyle/>
          <a:p>
            <a:r>
              <a:rPr lang="el-GR" dirty="0"/>
              <a:t>Εκεί συνέχισε τις σπουδές του στη σχολή του </a:t>
            </a:r>
            <a:r>
              <a:rPr lang="el-GR" u="sng" dirty="0"/>
              <a:t>Ιωάννη Οικονόμου</a:t>
            </a:r>
            <a:r>
              <a:rPr lang="el-GR" dirty="0"/>
              <a:t> και τον επόμενο χρόνο συνέχισε τις σπουδές του στην </a:t>
            </a:r>
            <a:r>
              <a:rPr lang="el-GR" u="sng" dirty="0"/>
              <a:t>Πάτμο</a:t>
            </a:r>
            <a:r>
              <a:rPr lang="el-GR" dirty="0"/>
              <a:t>. Έμεινε εκεί μέχρι το 1786, όταν μετέβη στη </a:t>
            </a:r>
            <a:r>
              <a:rPr lang="el-GR" u="sng" dirty="0"/>
              <a:t>Χίο</a:t>
            </a:r>
            <a:r>
              <a:rPr lang="el-GR" dirty="0"/>
              <a:t> για να συνεχίσει εκεί τις σπουδές του. Το 1789 επέστρεψε στο Άγιο όρος στις </a:t>
            </a:r>
            <a:r>
              <a:rPr lang="el-GR" dirty="0" err="1"/>
              <a:t>Κυδωνίες</a:t>
            </a:r>
            <a:r>
              <a:rPr lang="el-GR" dirty="0"/>
              <a:t> και δίδαξε στη Σχολή του Οικονόμου.</a:t>
            </a:r>
            <a:r>
              <a:rPr lang="en-US" dirty="0"/>
              <a:t> </a:t>
            </a:r>
          </a:p>
        </p:txBody>
      </p:sp>
    </p:spTree>
    <p:extLst>
      <p:ext uri="{BB962C8B-B14F-4D97-AF65-F5344CB8AC3E}">
        <p14:creationId xmlns:p14="http://schemas.microsoft.com/office/powerpoint/2010/main" val="552252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Στα μοναστήρια και στους Αγώνες </a:t>
            </a:r>
            <a:r>
              <a:rPr lang="is-IS" dirty="0" smtClean="0"/>
              <a:t>…</a:t>
            </a:r>
            <a:r>
              <a:rPr lang="el-GR" smtClean="0"/>
              <a:t> </a:t>
            </a:r>
            <a:endParaRPr lang="en-US" dirty="0"/>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 y="1990165"/>
            <a:ext cx="5594123" cy="4867835"/>
          </a:xfrm>
        </p:spPr>
      </p:pic>
      <p:pic>
        <p:nvPicPr>
          <p:cNvPr id="6" name="Content Placeholder 5"/>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594122" y="1990164"/>
            <a:ext cx="6597878" cy="4867835"/>
          </a:xfrm>
        </p:spPr>
      </p:pic>
    </p:spTree>
    <p:extLst>
      <p:ext uri="{BB962C8B-B14F-4D97-AF65-F5344CB8AC3E}">
        <p14:creationId xmlns:p14="http://schemas.microsoft.com/office/powerpoint/2010/main" val="1142319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Στις Κυδωνιές </a:t>
            </a:r>
            <a:r>
              <a:rPr lang="is-IS" dirty="0" smtClean="0"/>
              <a:t>…</a:t>
            </a:r>
            <a:r>
              <a:rPr lang="el-GR" dirty="0" smtClean="0"/>
              <a:t> </a:t>
            </a:r>
            <a:endParaRPr lang="en-US" dirty="0"/>
          </a:p>
        </p:txBody>
      </p:sp>
      <p:sp>
        <p:nvSpPr>
          <p:cNvPr id="3" name="Content Placeholder 2"/>
          <p:cNvSpPr>
            <a:spLocks noGrp="1"/>
          </p:cNvSpPr>
          <p:nvPr>
            <p:ph idx="1"/>
          </p:nvPr>
        </p:nvSpPr>
        <p:spPr>
          <a:xfrm>
            <a:off x="0" y="2000922"/>
            <a:ext cx="12191999" cy="4857078"/>
          </a:xfrm>
        </p:spPr>
        <p:txBody>
          <a:bodyPr>
            <a:normAutofit/>
          </a:bodyPr>
          <a:lstStyle/>
          <a:p>
            <a:r>
              <a:rPr lang="el-GR" dirty="0"/>
              <a:t>Το 1790 ταξίδεψε για σπουδές στο εξωτερικό, στην </a:t>
            </a:r>
            <a:r>
              <a:rPr lang="el-GR" u="sng" dirty="0"/>
              <a:t>Πίζα</a:t>
            </a:r>
            <a:r>
              <a:rPr lang="el-GR" dirty="0"/>
              <a:t> και στο </a:t>
            </a:r>
            <a:r>
              <a:rPr lang="el-GR" u="sng" dirty="0"/>
              <a:t>Παρίσι</a:t>
            </a:r>
            <a:r>
              <a:rPr lang="el-GR" dirty="0"/>
              <a:t>. Στο Παρίσι γνωρίστηκε με τον </a:t>
            </a:r>
            <a:r>
              <a:rPr lang="el-GR" u="sng" dirty="0"/>
              <a:t>Κοραή</a:t>
            </a:r>
            <a:r>
              <a:rPr lang="el-GR" dirty="0"/>
              <a:t> και άλλους Έλληνες λόγιους, ενώ αρθρογραφούσε στον </a:t>
            </a:r>
            <a:r>
              <a:rPr lang="el-GR" i="1" dirty="0"/>
              <a:t>Λόγιο Ερμή</a:t>
            </a:r>
            <a:r>
              <a:rPr lang="el-GR" dirty="0"/>
              <a:t>. Μετά το τέλος των σπουδών το, έζησε για ένα χρόνο στην </a:t>
            </a:r>
            <a:r>
              <a:rPr lang="el-GR" u="sng" dirty="0"/>
              <a:t>Αγγλία</a:t>
            </a:r>
            <a:r>
              <a:rPr lang="el-GR" dirty="0"/>
              <a:t>.</a:t>
            </a:r>
            <a:endParaRPr lang="en-US" dirty="0"/>
          </a:p>
          <a:p>
            <a:r>
              <a:rPr lang="el-GR" dirty="0"/>
              <a:t>Το 1799 επέστρεψε στις </a:t>
            </a:r>
            <a:r>
              <a:rPr lang="el-GR" dirty="0" err="1"/>
              <a:t>Κυδωνίες</a:t>
            </a:r>
            <a:r>
              <a:rPr lang="el-GR" dirty="0"/>
              <a:t> και δίδαξε πάλι στη Σχολή. Η διδασκαλία του περιλάμβανε μαθήματα φιλοσοφίας, φυσικομαθηματικών, αστρονομίας, καθώς και τη διεξαγωγή πειραμάτων. Χάρη στο διδακτικό έργο του η Σχολή των Κυδωνιών απέκτησε μεγάλη φήμη, αλλά λόγω του περιεχομένου του κατηγορήθηκε από την Εκκλησία ως </a:t>
            </a:r>
            <a:r>
              <a:rPr lang="el-GR" u="sng" dirty="0"/>
              <a:t>άθεος</a:t>
            </a:r>
            <a:r>
              <a:rPr lang="el-GR" dirty="0"/>
              <a:t>. Συνέχισε πάντως να διδάσκει μέχρι το 1812.</a:t>
            </a:r>
            <a:r>
              <a:rPr lang="en-US" dirty="0"/>
              <a:t> </a:t>
            </a:r>
          </a:p>
        </p:txBody>
      </p:sp>
    </p:spTree>
    <p:extLst>
      <p:ext uri="{BB962C8B-B14F-4D97-AF65-F5344CB8AC3E}">
        <p14:creationId xmlns:p14="http://schemas.microsoft.com/office/powerpoint/2010/main" val="285537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Στο Βουκουρέστι και στη Σμύρνη</a:t>
            </a:r>
            <a:endParaRPr lang="en-US" dirty="0"/>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 y="1979408"/>
            <a:ext cx="5594122" cy="4878592"/>
          </a:xfrm>
        </p:spPr>
      </p:pic>
      <p:sp>
        <p:nvSpPr>
          <p:cNvPr id="4" name="Content Placeholder 3"/>
          <p:cNvSpPr>
            <a:spLocks noGrp="1"/>
          </p:cNvSpPr>
          <p:nvPr>
            <p:ph sz="half" idx="2"/>
          </p:nvPr>
        </p:nvSpPr>
        <p:spPr>
          <a:xfrm>
            <a:off x="5594122" y="1979408"/>
            <a:ext cx="6597877" cy="4878592"/>
          </a:xfrm>
        </p:spPr>
        <p:txBody>
          <a:bodyPr>
            <a:normAutofit/>
          </a:bodyPr>
          <a:lstStyle/>
          <a:p>
            <a:r>
              <a:rPr lang="el-GR" dirty="0"/>
              <a:t>Την ίδια χρονιά αρνήθηκε την πρόταση να διευθύνει την Πατριαρχική σχολή της Κωνσταντινούπολης και αργότερα, το 1817, δέχτηκε την πρόσκληση να αναδιοργανώσει την </a:t>
            </a:r>
            <a:r>
              <a:rPr lang="el-GR" u="sng" dirty="0"/>
              <a:t>Ακαδημία του Βουκουρεστίου</a:t>
            </a:r>
            <a:r>
              <a:rPr lang="el-GR" dirty="0"/>
              <a:t>. Κατά την παραμονή του στη </a:t>
            </a:r>
            <a:r>
              <a:rPr lang="el-GR" u="sng" dirty="0"/>
              <a:t>Βλαχία</a:t>
            </a:r>
            <a:r>
              <a:rPr lang="el-GR" dirty="0"/>
              <a:t>, στο </a:t>
            </a:r>
            <a:r>
              <a:rPr lang="el-GR" u="sng" dirty="0"/>
              <a:t>Ιάσιο</a:t>
            </a:r>
            <a:r>
              <a:rPr lang="el-GR" dirty="0"/>
              <a:t> μυήθηκε στη Φιλική Εταιρεία. Το 1820 δίδαξε στην </a:t>
            </a:r>
            <a:r>
              <a:rPr lang="el-GR" u="sng" dirty="0"/>
              <a:t>Ευαγγελική Σχολή Σμύρνης</a:t>
            </a:r>
            <a:r>
              <a:rPr lang="el-GR" dirty="0"/>
              <a:t>. Με την έναρξη της Επανάστασης μετέβη στην Ελλάδα, προσπαθώντας να μαζέψει πολεμοφόδια για τον αγώνα.</a:t>
            </a:r>
            <a:endParaRPr lang="en-US" dirty="0"/>
          </a:p>
          <a:p>
            <a:endParaRPr lang="en-US" dirty="0"/>
          </a:p>
        </p:txBody>
      </p:sp>
    </p:spTree>
    <p:extLst>
      <p:ext uri="{BB962C8B-B14F-4D97-AF65-F5344CB8AC3E}">
        <p14:creationId xmlns:p14="http://schemas.microsoft.com/office/powerpoint/2010/main" val="351749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Στο Υπουργείο Εξωτερικών το 1822</a:t>
            </a:r>
            <a:endParaRPr lang="en-US" dirty="0"/>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0" y="1957892"/>
            <a:ext cx="5594121" cy="4900108"/>
          </a:xfrm>
        </p:spPr>
      </p:pic>
      <p:sp>
        <p:nvSpPr>
          <p:cNvPr id="4" name="Content Placeholder 3"/>
          <p:cNvSpPr>
            <a:spLocks noGrp="1"/>
          </p:cNvSpPr>
          <p:nvPr>
            <p:ph sz="half" idx="2"/>
          </p:nvPr>
        </p:nvSpPr>
        <p:spPr>
          <a:xfrm>
            <a:off x="5594122" y="1957892"/>
            <a:ext cx="6597877" cy="4900108"/>
          </a:xfrm>
        </p:spPr>
        <p:txBody>
          <a:bodyPr>
            <a:normAutofit/>
          </a:bodyPr>
          <a:lstStyle/>
          <a:p>
            <a:pPr marL="0" indent="0">
              <a:buNone/>
            </a:pPr>
            <a:r>
              <a:rPr lang="el-GR" dirty="0"/>
              <a:t>Τον Ιούνιο του 1821 αποβιβάστηκε μαζί με άλλους πρόσφυγες από τις </a:t>
            </a:r>
            <a:r>
              <a:rPr lang="el-GR" dirty="0" err="1"/>
              <a:t>Κυδωνίες</a:t>
            </a:r>
            <a:r>
              <a:rPr lang="el-GR" dirty="0"/>
              <a:t> στα Ψαρά. Εξαιτίας της παλιότερης φιλίας  που τους έδενε, πήρε το μέρος του Μαυροκορδάτου και υπηρέτησε στο Υπουργείο Εξωτερικών (1822). Δυο χρόνια αργότερα, με υπόμνημά του ζητούσε, μαζί με άλλους διανοούμενους, να ιδρυθεί Πρότυπο Διδακτήριο στο Άργος. Ήξερε ότι χωρίς τη σωστή  εκπαίδευση των νέων η επανάσταση ήταν δύσκολο να εδραιωθεί και να επιτύχει.</a:t>
            </a:r>
            <a:r>
              <a:rPr lang="en-US" dirty="0"/>
              <a:t> </a:t>
            </a:r>
          </a:p>
        </p:txBody>
      </p:sp>
    </p:spTree>
    <p:extLst>
      <p:ext uri="{BB962C8B-B14F-4D97-AF65-F5344CB8AC3E}">
        <p14:creationId xmlns:p14="http://schemas.microsoft.com/office/powerpoint/2010/main" val="12068682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Στην Επανάσταση </a:t>
            </a:r>
            <a:r>
              <a:rPr lang="is-IS" dirty="0" smtClean="0"/>
              <a:t>…</a:t>
            </a:r>
            <a:endParaRPr lang="en-US" dirty="0"/>
          </a:p>
        </p:txBody>
      </p:sp>
      <p:sp>
        <p:nvSpPr>
          <p:cNvPr id="3" name="Content Placeholder 2"/>
          <p:cNvSpPr>
            <a:spLocks noGrp="1"/>
          </p:cNvSpPr>
          <p:nvPr>
            <p:ph idx="1"/>
          </p:nvPr>
        </p:nvSpPr>
        <p:spPr>
          <a:xfrm>
            <a:off x="0" y="1990166"/>
            <a:ext cx="12191999" cy="4867834"/>
          </a:xfrm>
        </p:spPr>
        <p:txBody>
          <a:bodyPr>
            <a:normAutofit/>
          </a:bodyPr>
          <a:lstStyle/>
          <a:p>
            <a:r>
              <a:rPr lang="el-GR" dirty="0"/>
              <a:t>Χρημάτισε μέλος στην </a:t>
            </a:r>
            <a:r>
              <a:rPr lang="el-GR" u="sng" dirty="0"/>
              <a:t>Πελοποννησιακή Γερουσία</a:t>
            </a:r>
            <a:r>
              <a:rPr lang="el-GR" dirty="0"/>
              <a:t> και πήρε μέρος στην </a:t>
            </a:r>
            <a:r>
              <a:rPr lang="el-GR" u="sng" dirty="0"/>
              <a:t>Α' Εθνοσυνέλευση Επιδαύρου</a:t>
            </a:r>
            <a:r>
              <a:rPr lang="el-GR" dirty="0"/>
              <a:t> το 1821 και στην </a:t>
            </a:r>
            <a:r>
              <a:rPr lang="el-GR" u="sng" dirty="0"/>
              <a:t>Β' Εθνοσυνέλευση Άστρους</a:t>
            </a:r>
            <a:r>
              <a:rPr lang="el-GR" dirty="0"/>
              <a:t> το 1823. Το 1822 ήταν μέλος της </a:t>
            </a:r>
            <a:r>
              <a:rPr lang="el-GR" u="sng" dirty="0"/>
              <a:t>Αρμοστείας του Αιγαίου</a:t>
            </a:r>
            <a:r>
              <a:rPr lang="el-GR" dirty="0"/>
              <a:t>.</a:t>
            </a:r>
            <a:endParaRPr lang="en-US" dirty="0"/>
          </a:p>
          <a:p>
            <a:r>
              <a:rPr lang="el-GR" dirty="0"/>
              <a:t>Η ακμή της διδακτικής και επιστημονικής δραστηριότητάς του συμπίπτει με τις αρχές του 19ου (</a:t>
            </a:r>
            <a:r>
              <a:rPr lang="el-GR" u="sng" dirty="0"/>
              <a:t>1803</a:t>
            </a:r>
            <a:r>
              <a:rPr lang="el-GR" dirty="0"/>
              <a:t>-</a:t>
            </a:r>
            <a:r>
              <a:rPr lang="el-GR" u="sng" dirty="0"/>
              <a:t>1812</a:t>
            </a:r>
            <a:r>
              <a:rPr lang="el-GR" dirty="0"/>
              <a:t>) όπου διδάσκει στη </a:t>
            </a:r>
            <a:r>
              <a:rPr lang="el-GR" u="sng" dirty="0"/>
              <a:t>Σχολή Κυδωνιών</a:t>
            </a:r>
            <a:r>
              <a:rPr lang="el-GR" dirty="0"/>
              <a:t> </a:t>
            </a:r>
            <a:r>
              <a:rPr lang="el-GR" u="sng" dirty="0"/>
              <a:t>Μαθηματικά</a:t>
            </a:r>
            <a:r>
              <a:rPr lang="el-GR" dirty="0"/>
              <a:t>, </a:t>
            </a:r>
            <a:r>
              <a:rPr lang="el-GR" u="sng" dirty="0"/>
              <a:t>Φυσική</a:t>
            </a:r>
            <a:r>
              <a:rPr lang="el-GR" dirty="0"/>
              <a:t>, </a:t>
            </a:r>
            <a:r>
              <a:rPr lang="el-GR" u="sng" dirty="0"/>
              <a:t>Ηθική</a:t>
            </a:r>
            <a:r>
              <a:rPr lang="el-GR" dirty="0"/>
              <a:t> και </a:t>
            </a:r>
            <a:r>
              <a:rPr lang="el-GR" u="sng" dirty="0"/>
              <a:t>Μεταφυσική</a:t>
            </a:r>
            <a:r>
              <a:rPr lang="el-GR" dirty="0"/>
              <a:t>. Για την </a:t>
            </a:r>
            <a:r>
              <a:rPr lang="el-GR" u="sng" dirty="0"/>
              <a:t>Αριθμητική</a:t>
            </a:r>
            <a:r>
              <a:rPr lang="el-GR" dirty="0"/>
              <a:t>, </a:t>
            </a:r>
            <a:r>
              <a:rPr lang="el-GR" u="sng" dirty="0"/>
              <a:t>Γεωμετρία</a:t>
            </a:r>
            <a:r>
              <a:rPr lang="el-GR" dirty="0"/>
              <a:t> και τα στοιχεία Μεταφυσικής βρίσκουμε σε εκδόσεις που έγιναν στη </a:t>
            </a:r>
            <a:r>
              <a:rPr lang="el-GR" u="sng" dirty="0"/>
              <a:t>Βιέννη</a:t>
            </a:r>
            <a:r>
              <a:rPr lang="el-GR" dirty="0"/>
              <a:t> (</a:t>
            </a:r>
            <a:r>
              <a:rPr lang="el-GR" u="sng" dirty="0"/>
              <a:t>1812</a:t>
            </a:r>
            <a:r>
              <a:rPr lang="el-GR" dirty="0"/>
              <a:t>-</a:t>
            </a:r>
            <a:r>
              <a:rPr lang="el-GR" u="sng" dirty="0"/>
              <a:t>1820</a:t>
            </a:r>
            <a:r>
              <a:rPr lang="el-GR" dirty="0"/>
              <a:t>).  </a:t>
            </a:r>
            <a:endParaRPr lang="en-US" dirty="0"/>
          </a:p>
          <a:p>
            <a:pPr marL="0" indent="0">
              <a:buNone/>
            </a:pPr>
            <a:endParaRPr lang="en-US" dirty="0"/>
          </a:p>
        </p:txBody>
      </p:sp>
    </p:spTree>
    <p:extLst>
      <p:ext uri="{BB962C8B-B14F-4D97-AF65-F5344CB8AC3E}">
        <p14:creationId xmlns:p14="http://schemas.microsoft.com/office/powerpoint/2010/main" val="1387620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a:t>
            </a:r>
            <a:r>
              <a:rPr lang="el-GR" dirty="0" err="1" smtClean="0"/>
              <a:t>Πανταχή</a:t>
            </a:r>
            <a:r>
              <a:rPr lang="el-GR" dirty="0" smtClean="0"/>
              <a:t> Κινητού» η περιουσία του </a:t>
            </a:r>
            <a:r>
              <a:rPr lang="is-IS" dirty="0" smtClean="0"/>
              <a:t>…</a:t>
            </a:r>
            <a:endParaRPr lang="en-US" dirty="0"/>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0" y="1968649"/>
            <a:ext cx="5594123" cy="4889351"/>
          </a:xfrm>
        </p:spPr>
      </p:pic>
      <p:sp>
        <p:nvSpPr>
          <p:cNvPr id="4" name="Content Placeholder 3"/>
          <p:cNvSpPr>
            <a:spLocks noGrp="1"/>
          </p:cNvSpPr>
          <p:nvPr>
            <p:ph sz="half" idx="2"/>
          </p:nvPr>
        </p:nvSpPr>
        <p:spPr>
          <a:xfrm>
            <a:off x="5594122" y="1968648"/>
            <a:ext cx="6597877" cy="4889351"/>
          </a:xfrm>
        </p:spPr>
        <p:txBody>
          <a:bodyPr>
            <a:normAutofit/>
          </a:bodyPr>
          <a:lstStyle/>
          <a:p>
            <a:pPr marL="0" indent="0">
              <a:buNone/>
            </a:pPr>
            <a:r>
              <a:rPr lang="el-GR" dirty="0"/>
              <a:t>Είναι γνωστός επίσης και για την θεωρία του </a:t>
            </a:r>
            <a:r>
              <a:rPr lang="el-GR" u="sng" dirty="0"/>
              <a:t>Πανταχηκίνητου</a:t>
            </a:r>
            <a:r>
              <a:rPr lang="el-GR" dirty="0"/>
              <a:t>, μιας αφηρημένης έννοιας που εισήγαγε ως προς την μελέτη των επιστημονικών παρατηρήσεων.</a:t>
            </a:r>
            <a:endParaRPr lang="en-US" dirty="0"/>
          </a:p>
          <a:p>
            <a:pPr marL="0" indent="0">
              <a:buNone/>
            </a:pPr>
            <a:r>
              <a:rPr lang="el-GR" dirty="0"/>
              <a:t>Το 1824, ενώ βρισκόταν στο Ναύπλιο, προσβλήθηκε από τύφο και πέθανε, παρά τις περιποιήσεις της ζητιάνας Πανώριας </a:t>
            </a:r>
            <a:r>
              <a:rPr lang="el-GR" dirty="0" err="1"/>
              <a:t>Χατζηκώστα</a:t>
            </a:r>
            <a:r>
              <a:rPr lang="el-GR" dirty="0"/>
              <a:t>, της θρυλικής </a:t>
            </a:r>
            <a:r>
              <a:rPr lang="el-GR" dirty="0" smtClean="0"/>
              <a:t>«Ψωροκώσταινας», </a:t>
            </a:r>
            <a:r>
              <a:rPr lang="el-GR" dirty="0"/>
              <a:t>που ήταν προστατευόμενή του. Η περιουσία που άφησε πίσω του ήταν πενιχρή (7 εθνικές ομολογίες), αλλά το συγγραφικό έργο μεγάλο και σημαντικό, ιδίως στους τομείς της Φιλοσοφίας, της Φυσικής  και της Θεολογίας. </a:t>
            </a:r>
            <a:endParaRPr lang="en-US" dirty="0"/>
          </a:p>
        </p:txBody>
      </p:sp>
    </p:spTree>
    <p:extLst>
      <p:ext uri="{BB962C8B-B14F-4D97-AF65-F5344CB8AC3E}">
        <p14:creationId xmlns:p14="http://schemas.microsoft.com/office/powerpoint/2010/main" val="2020390128"/>
      </p:ext>
    </p:extLst>
  </p:cSld>
  <p:clrMapOvr>
    <a:masterClrMapping/>
  </p:clrMapOvr>
</p:sld>
</file>

<file path=ppt/theme/theme1.xml><?xml version="1.0" encoding="utf-8"?>
<a:theme xmlns:a="http://schemas.openxmlformats.org/drawingml/2006/main" name="TM04033917[[fn=Berlin]]_novariants">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TM04033917[[fn=Berlin]]_novariants" id="{309C13C0-3BE0-4E8F-8916-1D5516B3B5DD}" vid="{18E1BE87-7240-45DF-8788-3CAEB7F17AB1}"/>
    </a:ext>
  </a:extLst>
</a:theme>
</file>

<file path=docProps/app.xml><?xml version="1.0" encoding="utf-8"?>
<Properties xmlns="http://schemas.openxmlformats.org/officeDocument/2006/extended-properties" xmlns:vt="http://schemas.openxmlformats.org/officeDocument/2006/docPropsVTypes">
  <Template>Βερολίνο</Template>
  <TotalTime>84</TotalTime>
  <Words>586</Words>
  <Application>Microsoft Macintosh PowerPoint</Application>
  <PresentationFormat>Widescreen</PresentationFormat>
  <Paragraphs>45</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Trebuchet MS</vt:lpstr>
      <vt:lpstr>TM04033917[[fn=Berlin]]_novariants</vt:lpstr>
      <vt:lpstr>Ιωβηλαίο Ελληνικής Επανάστασης</vt:lpstr>
      <vt:lpstr>Βενιαμίν από τη Λέσβο </vt:lpstr>
      <vt:lpstr>Από το Όρος στην Πάτμο και στη Χίο</vt:lpstr>
      <vt:lpstr>Στα μοναστήρια και στους Αγώνες … </vt:lpstr>
      <vt:lpstr>Στις Κυδωνιές … </vt:lpstr>
      <vt:lpstr>Στο Βουκουρέστι και στη Σμύρνη</vt:lpstr>
      <vt:lpstr>Στο Υπουργείο Εξωτερικών το 1822</vt:lpstr>
      <vt:lpstr>Στην Επανάσταση …</vt:lpstr>
      <vt:lpstr>«Πανταχή Κινητού» η περιουσία του …</vt:lpstr>
      <vt:lpstr>Γιάννης Γκούρας</vt:lpstr>
      <vt:lpstr>Πολέμησε γενναία στη μάχη στα Βασιλικά </vt:lpstr>
      <vt:lpstr>Διφορούμενη προσωπικότητα</vt:lpstr>
      <vt:lpstr>Αγωνίστηκε σκληρά για την Επανάσταση</vt:lpstr>
      <vt:lpstr>Το τέλος του ήρωα</vt:lpstr>
      <vt:lpstr>Στην πολιορκία της Ακρόπολης …</vt:lpstr>
      <vt:lpstr>Σκοτώθηκε κατά την πολιορκία της Ακροπόλεως από τον Κιουταχή: 30 Σεπτεμβρίου 1826.</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Ιωβηλαίο Ελληνικής Επανάστασης</dc:title>
  <dc:creator>Microsoft Office User</dc:creator>
  <cp:lastModifiedBy>Microsoft Office User</cp:lastModifiedBy>
  <cp:revision>12</cp:revision>
  <dcterms:created xsi:type="dcterms:W3CDTF">2021-05-05T12:22:29Z</dcterms:created>
  <dcterms:modified xsi:type="dcterms:W3CDTF">2021-05-07T17:23:26Z</dcterms:modified>
</cp:coreProperties>
</file>