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9" r:id="rId4"/>
    <p:sldId id="277" r:id="rId5"/>
    <p:sldId id="280" r:id="rId6"/>
    <p:sldId id="282" r:id="rId7"/>
    <p:sldId id="278" r:id="rId8"/>
    <p:sldId id="267" r:id="rId9"/>
    <p:sldId id="281" r:id="rId10"/>
    <p:sldId id="283" r:id="rId11"/>
    <p:sldId id="284" r:id="rId12"/>
    <p:sldId id="285" r:id="rId13"/>
    <p:sldId id="286" r:id="rId14"/>
    <p:sldId id="289" r:id="rId15"/>
    <p:sldId id="290" r:id="rId16"/>
    <p:sldId id="288" r:id="rId17"/>
    <p:sldId id="291" r:id="rId18"/>
    <p:sldId id="287" r:id="rId19"/>
    <p:sldId id="292" r:id="rId20"/>
    <p:sldId id="276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8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7/6/2020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1052737"/>
            <a:ext cx="7886728" cy="2592287"/>
          </a:xfrm>
        </p:spPr>
        <p:txBody>
          <a:bodyPr>
            <a:normAutofit/>
          </a:bodyPr>
          <a:lstStyle/>
          <a:p>
            <a:r>
              <a:rPr lang="el-GR" sz="6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ΠΟΛΙΤΙΚΗ ΠΑΙΔΕΙΑ</a:t>
            </a:r>
            <a:endParaRPr lang="el-GR" sz="6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928662" y="3000372"/>
            <a:ext cx="7358114" cy="2000264"/>
          </a:xfrm>
        </p:spPr>
        <p:txBody>
          <a:bodyPr>
            <a:normAutofit fontScale="85000" lnSpcReduction="10000"/>
          </a:bodyPr>
          <a:lstStyle/>
          <a:p>
            <a:endParaRPr lang="el-GR" sz="3600" b="1" dirty="0" smtClean="0">
              <a:solidFill>
                <a:schemeClr val="bg1"/>
              </a:solidFill>
            </a:endParaRPr>
          </a:p>
          <a:p>
            <a:pPr algn="l"/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>
                <a:solidFill>
                  <a:schemeClr val="bg1"/>
                </a:solidFill>
              </a:rPr>
              <a:t>ΚΕΦΑΛΑΙΟ 1</a:t>
            </a:r>
            <a:r>
              <a:rPr lang="el-GR" sz="3600" b="1" baseline="30000" dirty="0" smtClean="0">
                <a:solidFill>
                  <a:schemeClr val="bg1"/>
                </a:solidFill>
              </a:rPr>
              <a:t>ο</a:t>
            </a:r>
            <a:r>
              <a:rPr lang="el-GR" sz="3600" b="1" dirty="0" smtClean="0">
                <a:solidFill>
                  <a:schemeClr val="bg1"/>
                </a:solidFill>
              </a:rPr>
              <a:t> -  </a:t>
            </a:r>
          </a:p>
          <a:p>
            <a:pPr algn="l"/>
            <a:r>
              <a:rPr lang="el-GR" sz="3600" b="1" dirty="0" smtClean="0">
                <a:solidFill>
                  <a:schemeClr val="bg1"/>
                </a:solidFill>
              </a:rPr>
              <a:t>Η ΚΟΙΝΩΝΙΑ Η ΠΟΛΙΤΕΙΑ ΚΑΙ Η ΟΙΚΟΝΟΜΙΑ</a:t>
            </a:r>
            <a:endParaRPr lang="el-GR" sz="3600" b="1" u="sng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 rot="10800000" flipV="1">
            <a:off x="323528" y="522920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800" b="1" dirty="0" smtClean="0">
                <a:solidFill>
                  <a:schemeClr val="bg1"/>
                </a:solidFill>
                <a:latin typeface="+mj-lt"/>
              </a:rPr>
              <a:t>Θ. Παπαντωνόπουλος</a:t>
            </a:r>
            <a:endParaRPr lang="el-GR" sz="28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1. Η </a:t>
            </a:r>
            <a:r>
              <a:rPr lang="el-GR" dirty="0" smtClean="0">
                <a:solidFill>
                  <a:schemeClr val="bg1"/>
                </a:solidFill>
              </a:rPr>
              <a:t>πλήρης κυριαρχία της </a:t>
            </a:r>
            <a:r>
              <a:rPr lang="el-GR" dirty="0" smtClean="0">
                <a:solidFill>
                  <a:schemeClr val="bg1"/>
                </a:solidFill>
              </a:rPr>
              <a:t>πολιτικής στην οικονομία οδηγεί στην προάσπιση της ελευθερίας και της δημοκρατίας.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ΛΑΘΟΣ</a:t>
            </a:r>
            <a:endParaRPr lang="el-GR" b="1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Στον ολοκληρωτισμό.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2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  <a:r>
              <a:rPr lang="el-GR" dirty="0" smtClean="0">
                <a:solidFill>
                  <a:schemeClr val="bg1"/>
                </a:solidFill>
              </a:rPr>
              <a:t>Κατά τον γερμανό φιλόσοφο </a:t>
            </a:r>
            <a:r>
              <a:rPr lang="el-GR" dirty="0" err="1" smtClean="0">
                <a:solidFill>
                  <a:schemeClr val="bg1"/>
                </a:solidFill>
              </a:rPr>
              <a:t>Γιούγκεν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Χάμπερμας</a:t>
            </a:r>
            <a:r>
              <a:rPr lang="el-GR" dirty="0" smtClean="0">
                <a:solidFill>
                  <a:schemeClr val="bg1"/>
                </a:solidFill>
              </a:rPr>
              <a:t>, το ότι η </a:t>
            </a:r>
            <a:r>
              <a:rPr lang="el-GR" dirty="0" smtClean="0">
                <a:solidFill>
                  <a:schemeClr val="bg1"/>
                </a:solidFill>
              </a:rPr>
              <a:t>λογική της οικονομίας (κόστος – όφελος) έχει διεισδύσει σε κάθε τομέα της κοινωνικής και πολιτικής </a:t>
            </a:r>
            <a:r>
              <a:rPr lang="el-GR" dirty="0" smtClean="0">
                <a:solidFill>
                  <a:schemeClr val="bg1"/>
                </a:solidFill>
              </a:rPr>
              <a:t>ζωής, χαρακτηρίζεται ως «επικυριαρχία» της οικονομίας επί της πολιτικής.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ΛΑΘΟΣ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«</a:t>
            </a:r>
            <a:r>
              <a:rPr lang="el-GR" dirty="0" err="1" smtClean="0">
                <a:solidFill>
                  <a:schemeClr val="bg1"/>
                </a:solidFill>
              </a:rPr>
              <a:t>αποικιοποίηση</a:t>
            </a:r>
            <a:r>
              <a:rPr lang="el-GR" dirty="0" smtClean="0">
                <a:solidFill>
                  <a:schemeClr val="bg1"/>
                </a:solidFill>
              </a:rPr>
              <a:t>».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  3. </a:t>
            </a:r>
            <a:r>
              <a:rPr lang="el-GR" dirty="0" smtClean="0">
                <a:solidFill>
                  <a:schemeClr val="bg1"/>
                </a:solidFill>
              </a:rPr>
              <a:t>Η πολιτική εξουσία με </a:t>
            </a:r>
            <a:r>
              <a:rPr lang="el-GR" dirty="0" smtClean="0">
                <a:solidFill>
                  <a:schemeClr val="bg1"/>
                </a:solidFill>
              </a:rPr>
              <a:t>την νομοθετική </a:t>
            </a:r>
            <a:r>
              <a:rPr lang="el-GR" dirty="0" smtClean="0">
                <a:solidFill>
                  <a:schemeClr val="bg1"/>
                </a:solidFill>
              </a:rPr>
              <a:t>δραστηριότητα προσδιορίζει το «πλαίσιο» </a:t>
            </a:r>
            <a:r>
              <a:rPr lang="el-GR" dirty="0" smtClean="0">
                <a:solidFill>
                  <a:schemeClr val="bg1"/>
                </a:solidFill>
              </a:rPr>
              <a:t>αρμοδιοτήτων όλων των τομέων της κοινωνίας.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ΣΩΣΤΟ</a:t>
            </a:r>
            <a:endParaRPr lang="el-GR" b="1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4. </a:t>
            </a:r>
            <a:r>
              <a:rPr lang="el-GR" dirty="0" smtClean="0">
                <a:solidFill>
                  <a:schemeClr val="bg1"/>
                </a:solidFill>
              </a:rPr>
              <a:t>Στις αρχαίες κοινωνίες η ζωή περιστρεφόταν γύρω </a:t>
            </a:r>
            <a:r>
              <a:rPr lang="el-GR" dirty="0" smtClean="0">
                <a:solidFill>
                  <a:schemeClr val="bg1"/>
                </a:solidFill>
              </a:rPr>
              <a:t>από:</a:t>
            </a:r>
          </a:p>
          <a:p>
            <a:pPr algn="just"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α. την κοινότητα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β</a:t>
            </a:r>
            <a:r>
              <a:rPr lang="el-GR" dirty="0" smtClean="0">
                <a:solidFill>
                  <a:schemeClr val="bg1"/>
                </a:solidFill>
              </a:rPr>
              <a:t>. την πόλη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γ</a:t>
            </a:r>
            <a:r>
              <a:rPr lang="el-GR" dirty="0" smtClean="0">
                <a:solidFill>
                  <a:schemeClr val="bg1"/>
                </a:solidFill>
              </a:rPr>
              <a:t>. το νοικοκυριό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δ. όλα τα παραπάνω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γ. το </a:t>
            </a:r>
            <a:r>
              <a:rPr lang="el-GR" b="1" dirty="0" smtClean="0">
                <a:solidFill>
                  <a:srgbClr val="FFC000"/>
                </a:solidFill>
              </a:rPr>
              <a:t>νοικοκυριό - οίκο</a:t>
            </a:r>
            <a:endParaRPr lang="el-GR" b="1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 5. Εξαιτίας του καταμερισμού της εργασίας :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α</a:t>
            </a:r>
            <a:r>
              <a:rPr lang="el-GR" dirty="0" smtClean="0">
                <a:solidFill>
                  <a:schemeClr val="bg1"/>
                </a:solidFill>
              </a:rPr>
              <a:t>.  εφευρέθηκε το χρήμα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β</a:t>
            </a:r>
            <a:r>
              <a:rPr lang="el-GR" dirty="0" smtClean="0">
                <a:solidFill>
                  <a:schemeClr val="bg1"/>
                </a:solidFill>
              </a:rPr>
              <a:t>.  αναπτύχθηκε το εμπόριο 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γ</a:t>
            </a:r>
            <a:r>
              <a:rPr lang="el-GR" dirty="0" smtClean="0">
                <a:solidFill>
                  <a:schemeClr val="bg1"/>
                </a:solidFill>
              </a:rPr>
              <a:t>. επεκτάθηκε ο αντιπραγματισμός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δ. τα (α) και (β)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ε</a:t>
            </a:r>
            <a:r>
              <a:rPr lang="el-GR" dirty="0" smtClean="0">
                <a:solidFill>
                  <a:schemeClr val="bg1"/>
                </a:solidFill>
              </a:rPr>
              <a:t>. κανένα από τα παραπάνω</a:t>
            </a: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900" dirty="0" smtClean="0">
                <a:solidFill>
                  <a:srgbClr val="FFC000"/>
                </a:solidFill>
              </a:rPr>
              <a:t>ε</a:t>
            </a:r>
            <a:r>
              <a:rPr lang="el-GR" sz="4900" dirty="0" smtClean="0">
                <a:solidFill>
                  <a:srgbClr val="FFC000"/>
                </a:solidFill>
              </a:rPr>
              <a:t>. κανένα από τα παραπάνω</a:t>
            </a: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   Η </a:t>
            </a:r>
            <a:r>
              <a:rPr lang="el-GR" dirty="0" smtClean="0">
                <a:solidFill>
                  <a:schemeClr val="bg1"/>
                </a:solidFill>
              </a:rPr>
              <a:t>ανάπτυξη του </a:t>
            </a:r>
            <a:r>
              <a:rPr lang="el-GR" dirty="0" smtClean="0">
                <a:solidFill>
                  <a:schemeClr val="bg1"/>
                </a:solidFill>
              </a:rPr>
              <a:t>εμπορίου οδήγησε στη δημιουργία πόλεων, </a:t>
            </a:r>
            <a:r>
              <a:rPr lang="el-GR" dirty="0" smtClean="0">
                <a:solidFill>
                  <a:schemeClr val="bg1"/>
                </a:solidFill>
              </a:rPr>
              <a:t>στην </a:t>
            </a:r>
            <a:r>
              <a:rPr lang="el-GR" dirty="0" smtClean="0">
                <a:solidFill>
                  <a:schemeClr val="bg1"/>
                </a:solidFill>
              </a:rPr>
              <a:t>εφεύρεση του χρήματος και στον καταμερισμό της εργασίας.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/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l-GR" sz="3600" b="1" dirty="0" smtClean="0">
                <a:solidFill>
                  <a:srgbClr val="FFC000"/>
                </a:solidFill>
              </a:rPr>
              <a:t>1.5.1  </a:t>
            </a:r>
            <a:r>
              <a:rPr lang="el-GR" sz="3600" b="1" dirty="0" smtClean="0">
                <a:solidFill>
                  <a:srgbClr val="FFC000"/>
                </a:solidFill>
              </a:rPr>
              <a:t>Κοινωνία, πολιτεία και οικονομία: αμφίδρομες σχέσεις 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Κοινωνία </a:t>
            </a:r>
            <a:r>
              <a:rPr lang="en-US" dirty="0" smtClean="0">
                <a:solidFill>
                  <a:schemeClr val="bg1"/>
                </a:solidFill>
              </a:rPr>
              <a:t>=&gt; </a:t>
            </a:r>
            <a:r>
              <a:rPr lang="el-GR" dirty="0" smtClean="0">
                <a:solidFill>
                  <a:schemeClr val="bg1"/>
                </a:solidFill>
              </a:rPr>
              <a:t>τομείς </a:t>
            </a:r>
            <a:r>
              <a:rPr lang="el-GR" dirty="0" smtClean="0">
                <a:solidFill>
                  <a:schemeClr val="bg1"/>
                </a:solidFill>
              </a:rPr>
              <a:t>(πολιτική, </a:t>
            </a:r>
            <a:r>
              <a:rPr lang="el-GR" dirty="0" smtClean="0">
                <a:solidFill>
                  <a:schemeClr val="bg1"/>
                </a:solidFill>
              </a:rPr>
              <a:t>οικονομία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l-GR" dirty="0" smtClean="0">
                <a:solidFill>
                  <a:schemeClr val="bg1"/>
                </a:solidFill>
              </a:rPr>
              <a:t>πολιτισμός</a:t>
            </a:r>
            <a:r>
              <a:rPr lang="el-GR" dirty="0" smtClean="0">
                <a:solidFill>
                  <a:schemeClr val="bg1"/>
                </a:solidFill>
              </a:rPr>
              <a:t>, τεχνολογία, αθλητισμός κτλ.). </a:t>
            </a:r>
            <a:endParaRPr lang="el-GR" dirty="0" smtClean="0">
              <a:solidFill>
                <a:schemeClr val="bg1"/>
              </a:solidFill>
            </a:endParaRPr>
          </a:p>
          <a:p>
            <a:pPr algn="just"/>
            <a:endParaRPr lang="el-GR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 Κάθε </a:t>
            </a:r>
            <a:r>
              <a:rPr lang="el-GR" dirty="0" smtClean="0">
                <a:solidFill>
                  <a:srgbClr val="00B0F0"/>
                </a:solidFill>
              </a:rPr>
              <a:t>τομέας,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ασκεί </a:t>
            </a:r>
            <a:r>
              <a:rPr lang="el-GR" dirty="0" smtClean="0">
                <a:solidFill>
                  <a:schemeClr val="bg1"/>
                </a:solidFill>
              </a:rPr>
              <a:t>την </a:t>
            </a:r>
            <a:r>
              <a:rPr lang="el-GR" dirty="0" smtClean="0">
                <a:solidFill>
                  <a:srgbClr val="00B0F0"/>
                </a:solidFill>
              </a:rPr>
              <a:t>εξουσία</a:t>
            </a:r>
            <a:r>
              <a:rPr lang="el-GR" dirty="0" smtClean="0">
                <a:solidFill>
                  <a:schemeClr val="bg1"/>
                </a:solidFill>
              </a:rPr>
              <a:t> και τις </a:t>
            </a:r>
            <a:r>
              <a:rPr lang="el-GR" dirty="0" smtClean="0">
                <a:solidFill>
                  <a:srgbClr val="00B0F0"/>
                </a:solidFill>
              </a:rPr>
              <a:t>αρμοδιότητές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του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l-GR" dirty="0" smtClean="0">
                <a:solidFill>
                  <a:schemeClr val="bg1"/>
                </a:solidFill>
              </a:rPr>
              <a:t>πχ μια επιχείρηση ή ένα αθλητικό σωματείο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rgbClr val="00B0F0"/>
                </a:solidFill>
              </a:rPr>
              <a:t>βάσει νομοθεσίας.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5950" y="908719"/>
            <a:ext cx="5372100" cy="43204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/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l-GR" sz="3600" b="1" dirty="0" smtClean="0">
                <a:solidFill>
                  <a:srgbClr val="FFC000"/>
                </a:solidFill>
              </a:rPr>
              <a:t>1.5.1  </a:t>
            </a:r>
            <a:r>
              <a:rPr lang="el-GR" sz="3600" b="1" dirty="0" smtClean="0">
                <a:solidFill>
                  <a:srgbClr val="FFC000"/>
                </a:solidFill>
              </a:rPr>
              <a:t>Κοινωνία, πολιτεία και οικονομία: αμφίδρομες σχέσεις 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 Η </a:t>
            </a:r>
            <a:r>
              <a:rPr lang="el-GR" sz="2800" dirty="0" smtClean="0">
                <a:solidFill>
                  <a:srgbClr val="FFFF00"/>
                </a:solidFill>
              </a:rPr>
              <a:t>πολιτική εξουσία </a:t>
            </a:r>
            <a:r>
              <a:rPr lang="el-GR" sz="2800" u="sng" dirty="0" smtClean="0">
                <a:solidFill>
                  <a:schemeClr val="bg1"/>
                </a:solidFill>
              </a:rPr>
              <a:t>προσδιορίζει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το «πλαίσιο» όλων </a:t>
            </a:r>
            <a:r>
              <a:rPr lang="el-GR" sz="2800" dirty="0" smtClean="0">
                <a:solidFill>
                  <a:schemeClr val="bg1"/>
                </a:solidFill>
              </a:rPr>
              <a:t>των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τομέων, </a:t>
            </a:r>
            <a:r>
              <a:rPr lang="el-GR" sz="2800" u="sng" dirty="0" smtClean="0">
                <a:solidFill>
                  <a:schemeClr val="bg1"/>
                </a:solidFill>
              </a:rPr>
              <a:t>σύμφωνα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με το </a:t>
            </a:r>
            <a:r>
              <a:rPr lang="el-GR" sz="2800" b="1" dirty="0" smtClean="0">
                <a:solidFill>
                  <a:srgbClr val="FFC000"/>
                </a:solidFill>
              </a:rPr>
              <a:t>Σύνταγμα,</a:t>
            </a:r>
            <a:r>
              <a:rPr lang="el-GR" sz="2800" b="1" dirty="0" smtClean="0">
                <a:solidFill>
                  <a:schemeClr val="bg1"/>
                </a:solidFill>
              </a:rPr>
              <a:t> τους </a:t>
            </a:r>
            <a:r>
              <a:rPr lang="el-GR" sz="2800" b="1" dirty="0" smtClean="0">
                <a:solidFill>
                  <a:srgbClr val="002060"/>
                </a:solidFill>
              </a:rPr>
              <a:t>νόμους</a:t>
            </a:r>
            <a:r>
              <a:rPr lang="el-GR" sz="2800" b="1" dirty="0" smtClean="0">
                <a:solidFill>
                  <a:schemeClr val="bg1"/>
                </a:solidFill>
              </a:rPr>
              <a:t> και τους </a:t>
            </a:r>
            <a:r>
              <a:rPr lang="el-GR" sz="2800" b="1" dirty="0" smtClean="0">
                <a:solidFill>
                  <a:srgbClr val="92D050"/>
                </a:solidFill>
              </a:rPr>
              <a:t>θεσμούς.</a:t>
            </a:r>
            <a:r>
              <a:rPr lang="en-US" sz="2800" b="1" dirty="0" smtClean="0">
                <a:solidFill>
                  <a:srgbClr val="92D050"/>
                </a:solidFill>
              </a:rPr>
              <a:t> </a:t>
            </a:r>
            <a:endParaRPr lang="el-GR" sz="2800" b="1" dirty="0" smtClean="0">
              <a:solidFill>
                <a:srgbClr val="92D05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Η </a:t>
            </a:r>
            <a:r>
              <a:rPr lang="el-GR" sz="2800" dirty="0" smtClean="0">
                <a:solidFill>
                  <a:schemeClr val="bg1"/>
                </a:solidFill>
              </a:rPr>
              <a:t>πολιτική ορίζει το πλαίσιο της οικονομίας, αλλά και η </a:t>
            </a:r>
            <a:r>
              <a:rPr lang="el-GR" sz="2800" dirty="0" smtClean="0">
                <a:solidFill>
                  <a:schemeClr val="bg1"/>
                </a:solidFill>
              </a:rPr>
              <a:t>οικονομία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βρίσκεται </a:t>
            </a:r>
            <a:r>
              <a:rPr lang="el-GR" sz="2800" dirty="0" smtClean="0">
                <a:solidFill>
                  <a:schemeClr val="bg1"/>
                </a:solidFill>
              </a:rPr>
              <a:t>στη βάση της προόδου της πολιτείας. </a:t>
            </a:r>
            <a:r>
              <a:rPr lang="el-GR" sz="2800" dirty="0" smtClean="0">
                <a:solidFill>
                  <a:srgbClr val="FFFF00"/>
                </a:solidFill>
              </a:rPr>
              <a:t>Συμφέρον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της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rgbClr val="FFFF00"/>
                </a:solidFill>
              </a:rPr>
              <a:t>κοινωνίας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και της πολιτείας είναι να υπάρχει </a:t>
            </a:r>
            <a:r>
              <a:rPr lang="el-GR" sz="2800" dirty="0" smtClean="0">
                <a:solidFill>
                  <a:srgbClr val="FFFF00"/>
                </a:solidFill>
              </a:rPr>
              <a:t>ισχυρή οικονομία</a:t>
            </a:r>
            <a:r>
              <a:rPr lang="el-GR" sz="2800" dirty="0" smtClean="0">
                <a:solidFill>
                  <a:schemeClr val="bg1"/>
                </a:solidFill>
              </a:rPr>
              <a:t>, </a:t>
            </a:r>
            <a:r>
              <a:rPr lang="el-GR" sz="2800" dirty="0" smtClean="0">
                <a:solidFill>
                  <a:schemeClr val="bg1"/>
                </a:solidFill>
              </a:rPr>
              <a:t>η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οποία </a:t>
            </a:r>
            <a:r>
              <a:rPr lang="el-GR" sz="2800" dirty="0" smtClean="0">
                <a:solidFill>
                  <a:schemeClr val="bg1"/>
                </a:solidFill>
              </a:rPr>
              <a:t>θα ικανοποιεί τις ατομικές και συλλογικές ανάγκες </a:t>
            </a:r>
            <a:r>
              <a:rPr lang="el-GR" sz="2800" dirty="0" smtClean="0">
                <a:solidFill>
                  <a:schemeClr val="bg1"/>
                </a:solidFill>
              </a:rPr>
              <a:t>προάγοντας </a:t>
            </a:r>
            <a:r>
              <a:rPr lang="el-GR" sz="2800" dirty="0" smtClean="0">
                <a:solidFill>
                  <a:schemeClr val="bg1"/>
                </a:solidFill>
              </a:rPr>
              <a:t>την </a:t>
            </a:r>
            <a:r>
              <a:rPr lang="el-GR" sz="2800" dirty="0" smtClean="0">
                <a:solidFill>
                  <a:srgbClr val="FFFF00"/>
                </a:solidFill>
              </a:rPr>
              <a:t>ευημερία</a:t>
            </a:r>
            <a:r>
              <a:rPr lang="el-GR" sz="2800" dirty="0" smtClean="0">
                <a:solidFill>
                  <a:schemeClr val="bg1"/>
                </a:solidFill>
              </a:rPr>
              <a:t> των ανθρώπων.</a:t>
            </a:r>
            <a:endParaRPr lang="el-GR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1.5.1  Κοινωνία, πολιτεία και οικονομία: αμφίδρομες σχέσεις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b="1" dirty="0" smtClean="0">
                <a:solidFill>
                  <a:schemeClr val="bg1"/>
                </a:solidFill>
              </a:rPr>
              <a:t>Οι κυριότεροι λόγοι που η οικονομία επικρατεί της πολιτικής είναι :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 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α) Η </a:t>
            </a:r>
            <a:r>
              <a:rPr lang="el-GR" dirty="0" smtClean="0">
                <a:solidFill>
                  <a:srgbClr val="FFFF00"/>
                </a:solidFill>
              </a:rPr>
              <a:t>διεθνοποίηση</a:t>
            </a:r>
            <a:r>
              <a:rPr lang="el-GR" dirty="0" smtClean="0">
                <a:solidFill>
                  <a:schemeClr val="bg1"/>
                </a:solidFill>
              </a:rPr>
              <a:t> της </a:t>
            </a:r>
            <a:r>
              <a:rPr lang="el-GR" dirty="0" smtClean="0">
                <a:solidFill>
                  <a:srgbClr val="FFFF00"/>
                </a:solidFill>
              </a:rPr>
              <a:t>καπιταλιστικής οικονομίας</a:t>
            </a:r>
            <a:r>
              <a:rPr lang="el-GR" dirty="0" smtClean="0">
                <a:solidFill>
                  <a:schemeClr val="bg1"/>
                </a:solidFill>
              </a:rPr>
              <a:t> και η </a:t>
            </a:r>
            <a:r>
              <a:rPr lang="el-GR" dirty="0" smtClean="0">
                <a:solidFill>
                  <a:srgbClr val="FFFF00"/>
                </a:solidFill>
              </a:rPr>
              <a:t>αδυναμία</a:t>
            </a:r>
            <a:r>
              <a:rPr lang="el-GR" dirty="0" smtClean="0">
                <a:solidFill>
                  <a:schemeClr val="bg1"/>
                </a:solidFill>
              </a:rPr>
              <a:t> των </a:t>
            </a:r>
            <a:r>
              <a:rPr lang="el-GR" dirty="0" smtClean="0">
                <a:solidFill>
                  <a:srgbClr val="FFFF00"/>
                </a:solidFill>
              </a:rPr>
              <a:t>κρατών</a:t>
            </a:r>
            <a:r>
              <a:rPr lang="el-GR" dirty="0" smtClean="0">
                <a:solidFill>
                  <a:schemeClr val="bg1"/>
                </a:solidFill>
              </a:rPr>
              <a:t> να </a:t>
            </a:r>
            <a:r>
              <a:rPr lang="el-GR" u="sng" dirty="0" smtClean="0">
                <a:solidFill>
                  <a:schemeClr val="bg1"/>
                </a:solidFill>
              </a:rPr>
              <a:t>ελέγξουν</a:t>
            </a:r>
            <a:r>
              <a:rPr lang="el-GR" dirty="0" smtClean="0">
                <a:solidFill>
                  <a:schemeClr val="bg1"/>
                </a:solidFill>
              </a:rPr>
              <a:t> τις μεγάλες </a:t>
            </a:r>
            <a:r>
              <a:rPr lang="el-GR" dirty="0" smtClean="0">
                <a:solidFill>
                  <a:srgbClr val="FFFF00"/>
                </a:solidFill>
              </a:rPr>
              <a:t>πολυεθνικές</a:t>
            </a:r>
            <a:r>
              <a:rPr lang="el-GR" dirty="0" smtClean="0">
                <a:solidFill>
                  <a:schemeClr val="bg1"/>
                </a:solidFill>
              </a:rPr>
              <a:t> επιχειρήσεις.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1.5.1  Κοινωνία, πολιτεία και οικονομία: αμφίδρομες σχέσεις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  β</a:t>
            </a:r>
            <a:r>
              <a:rPr lang="el-GR" dirty="0" smtClean="0">
                <a:solidFill>
                  <a:schemeClr val="bg1"/>
                </a:solidFill>
              </a:rPr>
              <a:t>) Στον καπιταλισμό η </a:t>
            </a:r>
            <a:r>
              <a:rPr lang="el-GR" dirty="0" smtClean="0">
                <a:solidFill>
                  <a:srgbClr val="FFFF00"/>
                </a:solidFill>
              </a:rPr>
              <a:t>λογική</a:t>
            </a:r>
            <a:r>
              <a:rPr lang="el-GR" dirty="0" smtClean="0">
                <a:solidFill>
                  <a:schemeClr val="bg1"/>
                </a:solidFill>
              </a:rPr>
              <a:t> της </a:t>
            </a:r>
            <a:r>
              <a:rPr lang="el-GR" dirty="0" smtClean="0">
                <a:solidFill>
                  <a:srgbClr val="FFFF00"/>
                </a:solidFill>
              </a:rPr>
              <a:t>οικονομίας</a:t>
            </a:r>
            <a:r>
              <a:rPr lang="el-GR" dirty="0" smtClean="0">
                <a:solidFill>
                  <a:schemeClr val="bg1"/>
                </a:solidFill>
              </a:rPr>
              <a:t> (κόστος – όφελος) </a:t>
            </a:r>
            <a:r>
              <a:rPr lang="el-GR" u="sng" dirty="0" smtClean="0">
                <a:solidFill>
                  <a:schemeClr val="bg1"/>
                </a:solidFill>
              </a:rPr>
              <a:t>έχει διεισδύσει </a:t>
            </a:r>
            <a:r>
              <a:rPr lang="el-GR" dirty="0" smtClean="0">
                <a:solidFill>
                  <a:schemeClr val="bg1"/>
                </a:solidFill>
              </a:rPr>
              <a:t>σε κάθε τομέα της </a:t>
            </a:r>
            <a:r>
              <a:rPr lang="el-GR" dirty="0" smtClean="0">
                <a:solidFill>
                  <a:srgbClr val="FFFF00"/>
                </a:solidFill>
              </a:rPr>
              <a:t>κοινωνικής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smtClean="0">
                <a:solidFill>
                  <a:srgbClr val="FFFF00"/>
                </a:solidFill>
              </a:rPr>
              <a:t>πολιτικής ζωής. </a:t>
            </a:r>
            <a:r>
              <a:rPr lang="el-GR" dirty="0" smtClean="0">
                <a:solidFill>
                  <a:schemeClr val="bg1"/>
                </a:solidFill>
              </a:rPr>
              <a:t>Τα μέλη της κοινωνίας σκέπτονται με οικονομική λογική (τι θα κερδίσω εάν σπουδάσω αυτό; Τι θα μου αποφέρει η συμμετοχή μου στη συνέλευση των κατοίκων της περιοχής;)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1.5.1  Κοινωνία, πολιτεία και οικονομία: αμφίδρομες σχέσεις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Κατά τον γερμανό φιλόσοφο </a:t>
            </a:r>
            <a:r>
              <a:rPr lang="el-GR" sz="2800" dirty="0" err="1" smtClean="0">
                <a:solidFill>
                  <a:srgbClr val="FFFF00"/>
                </a:solidFill>
              </a:rPr>
              <a:t>Γιούγκεν</a:t>
            </a:r>
            <a:r>
              <a:rPr lang="el-GR" sz="2800" dirty="0" smtClean="0">
                <a:solidFill>
                  <a:srgbClr val="FFFF00"/>
                </a:solidFill>
              </a:rPr>
              <a:t> </a:t>
            </a:r>
            <a:r>
              <a:rPr lang="el-GR" sz="2800" dirty="0" err="1" smtClean="0">
                <a:solidFill>
                  <a:srgbClr val="FFFF00"/>
                </a:solidFill>
              </a:rPr>
              <a:t>Χάμπερμας</a:t>
            </a:r>
            <a:r>
              <a:rPr lang="el-GR" sz="2800" dirty="0" smtClean="0">
                <a:solidFill>
                  <a:srgbClr val="FFFF00"/>
                </a:solidFill>
              </a:rPr>
              <a:t>,</a:t>
            </a:r>
            <a:r>
              <a:rPr lang="el-GR" sz="2800" dirty="0" smtClean="0">
                <a:solidFill>
                  <a:schemeClr val="bg1"/>
                </a:solidFill>
              </a:rPr>
              <a:t> το φαινόμενο αυτό ονομάζεται  </a:t>
            </a:r>
            <a:r>
              <a:rPr lang="el-GR" sz="2800" dirty="0" err="1" smtClean="0">
                <a:solidFill>
                  <a:srgbClr val="FFFF00"/>
                </a:solidFill>
              </a:rPr>
              <a:t>αποικιοποίηση</a:t>
            </a:r>
            <a:r>
              <a:rPr lang="el-GR" sz="2800" dirty="0" smtClean="0">
                <a:solidFill>
                  <a:srgbClr val="FFFF00"/>
                </a:solidFill>
              </a:rPr>
              <a:t> της πολιτικής από την οικονομία</a:t>
            </a:r>
            <a:r>
              <a:rPr lang="el-GR" sz="2800" dirty="0" smtClean="0">
                <a:solidFill>
                  <a:schemeClr val="bg1"/>
                </a:solidFill>
              </a:rPr>
              <a:t>, με </a:t>
            </a:r>
            <a:r>
              <a:rPr lang="el-GR" sz="2800" dirty="0" smtClean="0">
                <a:solidFill>
                  <a:srgbClr val="C00000"/>
                </a:solidFill>
              </a:rPr>
              <a:t>αποτέλεσμα</a:t>
            </a:r>
            <a:r>
              <a:rPr lang="el-GR" sz="2800" dirty="0" smtClean="0">
                <a:solidFill>
                  <a:schemeClr val="bg1"/>
                </a:solidFill>
              </a:rPr>
              <a:t> να </a:t>
            </a:r>
            <a:r>
              <a:rPr lang="el-GR" sz="2800" u="sng" dirty="0" smtClean="0">
                <a:solidFill>
                  <a:schemeClr val="bg1"/>
                </a:solidFill>
              </a:rPr>
              <a:t>απαξιώνονται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rgbClr val="C00000"/>
                </a:solidFill>
              </a:rPr>
              <a:t>δράσεις</a:t>
            </a:r>
            <a:r>
              <a:rPr lang="el-GR" sz="2800" dirty="0" smtClean="0">
                <a:solidFill>
                  <a:schemeClr val="bg1"/>
                </a:solidFill>
              </a:rPr>
              <a:t> που αποσκοπούν στο </a:t>
            </a:r>
            <a:r>
              <a:rPr lang="el-GR" sz="2800" dirty="0" smtClean="0">
                <a:solidFill>
                  <a:srgbClr val="C00000"/>
                </a:solidFill>
              </a:rPr>
              <a:t>δημόσιο συμφέρον. </a:t>
            </a:r>
            <a:endParaRPr lang="el-GR" sz="2800" dirty="0" smtClean="0">
              <a:solidFill>
                <a:srgbClr val="92D050"/>
              </a:solidFill>
            </a:endParaRP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Όταν η </a:t>
            </a:r>
            <a:r>
              <a:rPr lang="el-GR" sz="2800" dirty="0" smtClean="0">
                <a:solidFill>
                  <a:srgbClr val="00B0F0"/>
                </a:solidFill>
              </a:rPr>
              <a:t>οικονομία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u="sng" dirty="0" smtClean="0">
                <a:solidFill>
                  <a:schemeClr val="bg1"/>
                </a:solidFill>
              </a:rPr>
              <a:t>κυριαρχεί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επί της </a:t>
            </a:r>
            <a:r>
              <a:rPr lang="el-GR" sz="2800" dirty="0" smtClean="0">
                <a:solidFill>
                  <a:srgbClr val="00B0F0"/>
                </a:solidFill>
              </a:rPr>
              <a:t>πολιτικής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τότε </a:t>
            </a:r>
            <a:r>
              <a:rPr lang="el-GR" sz="2800" dirty="0" smtClean="0">
                <a:solidFill>
                  <a:schemeClr val="bg1"/>
                </a:solidFill>
              </a:rPr>
              <a:t>ο </a:t>
            </a:r>
            <a:r>
              <a:rPr lang="el-GR" sz="2800" dirty="0" smtClean="0">
                <a:solidFill>
                  <a:srgbClr val="FFC000"/>
                </a:solidFill>
              </a:rPr>
              <a:t>καταναλωτής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u="sng" dirty="0" smtClean="0">
                <a:solidFill>
                  <a:schemeClr val="bg1"/>
                </a:solidFill>
              </a:rPr>
              <a:t>κυριαρχεί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επί του </a:t>
            </a:r>
            <a:r>
              <a:rPr lang="el-GR" sz="2800" dirty="0" smtClean="0">
                <a:solidFill>
                  <a:srgbClr val="FFC000"/>
                </a:solidFill>
              </a:rPr>
              <a:t>πολίτη.</a:t>
            </a:r>
            <a:r>
              <a:rPr lang="el-GR" sz="2800" dirty="0" smtClean="0">
                <a:solidFill>
                  <a:schemeClr val="bg1"/>
                </a:solidFill>
              </a:rPr>
              <a:t> Αυτό καθιστά δύσκολο να υπάρξουν </a:t>
            </a:r>
            <a:r>
              <a:rPr lang="el-GR" sz="2800" dirty="0" smtClean="0">
                <a:solidFill>
                  <a:schemeClr val="bg1"/>
                </a:solidFill>
              </a:rPr>
              <a:t>πραγματικές </a:t>
            </a:r>
            <a:r>
              <a:rPr lang="el-GR" sz="2800" dirty="0" smtClean="0">
                <a:solidFill>
                  <a:schemeClr val="bg1"/>
                </a:solidFill>
              </a:rPr>
              <a:t>αλλαγές, διότι οι </a:t>
            </a:r>
            <a:r>
              <a:rPr lang="el-GR" sz="2800" dirty="0" smtClean="0">
                <a:solidFill>
                  <a:schemeClr val="bg1"/>
                </a:solidFill>
              </a:rPr>
              <a:t>αλλαγές </a:t>
            </a:r>
            <a:r>
              <a:rPr lang="el-GR" sz="2800" dirty="0" smtClean="0">
                <a:solidFill>
                  <a:schemeClr val="bg1"/>
                </a:solidFill>
              </a:rPr>
              <a:t>γίνονται </a:t>
            </a:r>
            <a:r>
              <a:rPr lang="el-GR" sz="2800" dirty="0" smtClean="0">
                <a:solidFill>
                  <a:schemeClr val="bg1"/>
                </a:solidFill>
              </a:rPr>
              <a:t>από </a:t>
            </a:r>
            <a:r>
              <a:rPr lang="el-GR" sz="2800" dirty="0" smtClean="0">
                <a:solidFill>
                  <a:schemeClr val="bg1"/>
                </a:solidFill>
              </a:rPr>
              <a:t>τους πολίτες.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1.5.1  Κοινωνία, πολιτεία και οικονομία: αμφίδρομες σχέσεις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chemeClr val="bg1"/>
                </a:solidFill>
              </a:rPr>
              <a:t>Βέβαια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u="sng" dirty="0" smtClean="0">
                <a:solidFill>
                  <a:schemeClr val="bg1"/>
                </a:solidFill>
              </a:rPr>
              <a:t>δεν πρέπει ούτε</a:t>
            </a:r>
            <a:r>
              <a:rPr lang="el-GR" dirty="0" smtClean="0">
                <a:solidFill>
                  <a:schemeClr val="bg1"/>
                </a:solidFill>
              </a:rPr>
              <a:t> η </a:t>
            </a:r>
            <a:r>
              <a:rPr lang="el-GR" dirty="0" smtClean="0">
                <a:solidFill>
                  <a:srgbClr val="002060"/>
                </a:solidFill>
              </a:rPr>
              <a:t>πολιτική</a:t>
            </a:r>
            <a:r>
              <a:rPr lang="el-GR" dirty="0" smtClean="0">
                <a:solidFill>
                  <a:schemeClr val="bg1"/>
                </a:solidFill>
              </a:rPr>
              <a:t> να </a:t>
            </a:r>
            <a:r>
              <a:rPr lang="el-GR" u="sng" dirty="0" smtClean="0">
                <a:solidFill>
                  <a:schemeClr val="bg1"/>
                </a:solidFill>
              </a:rPr>
              <a:t>κυριαρχεί</a:t>
            </a:r>
            <a:r>
              <a:rPr lang="el-GR" dirty="0" smtClean="0">
                <a:solidFill>
                  <a:schemeClr val="bg1"/>
                </a:solidFill>
              </a:rPr>
              <a:t> στην </a:t>
            </a:r>
            <a:r>
              <a:rPr lang="el-GR" dirty="0" smtClean="0">
                <a:solidFill>
                  <a:srgbClr val="002060"/>
                </a:solidFill>
              </a:rPr>
              <a:t>οικονομία</a:t>
            </a:r>
            <a:r>
              <a:rPr lang="el-GR" dirty="0" smtClean="0">
                <a:solidFill>
                  <a:schemeClr val="bg1"/>
                </a:solidFill>
              </a:rPr>
              <a:t> ή σε όλους τους τομείς της κοινωνικής ζωής, διότι κάτι τέτοιο μπορεί να οδηγήσει στον </a:t>
            </a:r>
            <a:r>
              <a:rPr lang="el-GR" dirty="0" smtClean="0"/>
              <a:t>ολοκληρωτισμό.</a:t>
            </a:r>
            <a:r>
              <a:rPr lang="el-GR" dirty="0" smtClean="0">
                <a:solidFill>
                  <a:schemeClr val="bg1"/>
                </a:solidFill>
              </a:rPr>
              <a:t> Κάθε τομέας (τέχνη, αθλητισμός) χρειάζεται </a:t>
            </a:r>
            <a:r>
              <a:rPr lang="el-GR" dirty="0" smtClean="0">
                <a:solidFill>
                  <a:srgbClr val="92D050"/>
                </a:solidFill>
              </a:rPr>
              <a:t>ελευθερία</a:t>
            </a:r>
            <a:r>
              <a:rPr lang="el-GR" dirty="0" smtClean="0">
                <a:solidFill>
                  <a:schemeClr val="bg1"/>
                </a:solidFill>
              </a:rPr>
              <a:t> για να αναπτυχθεί και να συμβάλλει στο </a:t>
            </a:r>
            <a:r>
              <a:rPr lang="el-GR" dirty="0" smtClean="0">
                <a:solidFill>
                  <a:srgbClr val="92D050"/>
                </a:solidFill>
              </a:rPr>
              <a:t>κοινωνικό όφελος.</a:t>
            </a:r>
          </a:p>
          <a:p>
            <a:endParaRPr lang="el-GR" sz="2800" dirty="0" smtClean="0">
              <a:solidFill>
                <a:schemeClr val="bg1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1.5.2   Από την οικονομία του οίκου στην οικονομία της πόλης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401000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 Στις </a:t>
            </a:r>
            <a:r>
              <a:rPr lang="el-GR" dirty="0" smtClean="0">
                <a:solidFill>
                  <a:schemeClr val="bg1"/>
                </a:solidFill>
              </a:rPr>
              <a:t>πρώτες κοινωνίες, τις αγροτικές, ο οίκος – το νοικοκυριό είναι το </a:t>
            </a:r>
            <a:r>
              <a:rPr lang="el-GR" dirty="0" smtClean="0">
                <a:solidFill>
                  <a:srgbClr val="FFFF00"/>
                </a:solidFill>
              </a:rPr>
              <a:t>κέντρο</a:t>
            </a:r>
            <a:r>
              <a:rPr lang="el-GR" dirty="0" smtClean="0">
                <a:solidFill>
                  <a:schemeClr val="bg1"/>
                </a:solidFill>
              </a:rPr>
              <a:t> της </a:t>
            </a:r>
            <a:r>
              <a:rPr lang="el-GR" dirty="0" smtClean="0">
                <a:solidFill>
                  <a:srgbClr val="FFFF00"/>
                </a:solidFill>
              </a:rPr>
              <a:t>κοινωνικής</a:t>
            </a:r>
            <a:r>
              <a:rPr lang="el-GR" dirty="0" smtClean="0">
                <a:solidFill>
                  <a:schemeClr val="bg1"/>
                </a:solidFill>
              </a:rPr>
              <a:t> και της </a:t>
            </a:r>
            <a:r>
              <a:rPr lang="el-GR" dirty="0" smtClean="0">
                <a:solidFill>
                  <a:srgbClr val="FFFF00"/>
                </a:solidFill>
              </a:rPr>
              <a:t>οικονομικής ζωής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  <a:endParaRPr lang="el-GR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 Κάθε </a:t>
            </a:r>
            <a:r>
              <a:rPr lang="el-GR" dirty="0" smtClean="0">
                <a:solidFill>
                  <a:schemeClr val="bg1"/>
                </a:solidFill>
              </a:rPr>
              <a:t>νοικοκυριό παράγει και καταναλώνει αυτό που έχει ανάγκη. Τα </a:t>
            </a:r>
            <a:r>
              <a:rPr lang="el-GR" dirty="0" smtClean="0">
                <a:solidFill>
                  <a:srgbClr val="FFFF00"/>
                </a:solidFill>
              </a:rPr>
              <a:t>προϊόντα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u="sng" dirty="0" smtClean="0">
                <a:solidFill>
                  <a:schemeClr val="bg1"/>
                </a:solidFill>
              </a:rPr>
              <a:t>περισσεύουν</a:t>
            </a:r>
            <a:r>
              <a:rPr lang="el-GR" dirty="0" smtClean="0">
                <a:solidFill>
                  <a:schemeClr val="bg1"/>
                </a:solidFill>
              </a:rPr>
              <a:t> τα </a:t>
            </a:r>
            <a:r>
              <a:rPr lang="el-GR" dirty="0" smtClean="0">
                <a:solidFill>
                  <a:srgbClr val="FFFF00"/>
                </a:solidFill>
              </a:rPr>
              <a:t>ανταλλάσσει</a:t>
            </a:r>
            <a:r>
              <a:rPr lang="el-GR" dirty="0" smtClean="0">
                <a:solidFill>
                  <a:schemeClr val="bg1"/>
                </a:solidFill>
              </a:rPr>
              <a:t> με άλλα προϊόντα </a:t>
            </a:r>
            <a:r>
              <a:rPr lang="el-GR" dirty="0" smtClean="0">
                <a:solidFill>
                  <a:srgbClr val="FFFF00"/>
                </a:solidFill>
              </a:rPr>
              <a:t>(αντιπραγματισμός).</a:t>
            </a:r>
          </a:p>
          <a:p>
            <a:pPr algn="just"/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1.5.2   Από την οικονομία του οίκου στην οικονομία της πόλης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472915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3300" dirty="0" smtClean="0">
                <a:solidFill>
                  <a:schemeClr val="bg1"/>
                </a:solidFill>
              </a:rPr>
              <a:t>Στην </a:t>
            </a:r>
            <a:r>
              <a:rPr lang="el-GR" sz="3300" dirty="0" smtClean="0">
                <a:solidFill>
                  <a:srgbClr val="FFFF00"/>
                </a:solidFill>
              </a:rPr>
              <a:t>πορεία</a:t>
            </a:r>
            <a:r>
              <a:rPr lang="el-GR" sz="3300" dirty="0" smtClean="0">
                <a:solidFill>
                  <a:schemeClr val="bg1"/>
                </a:solidFill>
              </a:rPr>
              <a:t> του χρόνου το </a:t>
            </a:r>
            <a:r>
              <a:rPr lang="el-GR" sz="3300" dirty="0" smtClean="0">
                <a:solidFill>
                  <a:srgbClr val="FFFF00"/>
                </a:solidFill>
              </a:rPr>
              <a:t>κέντρο</a:t>
            </a:r>
            <a:r>
              <a:rPr lang="el-GR" sz="3300" dirty="0" smtClean="0">
                <a:solidFill>
                  <a:schemeClr val="bg1"/>
                </a:solidFill>
              </a:rPr>
              <a:t> της οικονομικής και κοινωνικής ζωής γίνεται η </a:t>
            </a:r>
            <a:r>
              <a:rPr lang="el-GR" sz="3300" dirty="0" smtClean="0">
                <a:solidFill>
                  <a:srgbClr val="FFFF00"/>
                </a:solidFill>
              </a:rPr>
              <a:t>κοινότητα</a:t>
            </a:r>
            <a:r>
              <a:rPr lang="el-GR" sz="3300" dirty="0" smtClean="0">
                <a:solidFill>
                  <a:schemeClr val="bg1"/>
                </a:solidFill>
              </a:rPr>
              <a:t> και στη </a:t>
            </a:r>
            <a:r>
              <a:rPr lang="el-GR" sz="3300" dirty="0" smtClean="0">
                <a:solidFill>
                  <a:schemeClr val="bg1"/>
                </a:solidFill>
              </a:rPr>
              <a:t>συνέχεια </a:t>
            </a:r>
            <a:r>
              <a:rPr lang="el-GR" sz="3300" dirty="0" smtClean="0">
                <a:solidFill>
                  <a:schemeClr val="bg1"/>
                </a:solidFill>
              </a:rPr>
              <a:t>η </a:t>
            </a:r>
            <a:r>
              <a:rPr lang="el-GR" sz="3300" dirty="0" smtClean="0">
                <a:solidFill>
                  <a:srgbClr val="FFFF00"/>
                </a:solidFill>
              </a:rPr>
              <a:t>πόλη.</a:t>
            </a:r>
            <a:r>
              <a:rPr lang="el-GR" sz="3300" dirty="0" smtClean="0">
                <a:solidFill>
                  <a:schemeClr val="bg1"/>
                </a:solidFill>
              </a:rPr>
              <a:t> Η </a:t>
            </a:r>
            <a:r>
              <a:rPr lang="el-GR" sz="3300" dirty="0" smtClean="0">
                <a:solidFill>
                  <a:srgbClr val="FFC000"/>
                </a:solidFill>
              </a:rPr>
              <a:t>ανάπτυξη</a:t>
            </a:r>
            <a:r>
              <a:rPr lang="el-GR" sz="3300" dirty="0" smtClean="0">
                <a:solidFill>
                  <a:schemeClr val="bg1"/>
                </a:solidFill>
              </a:rPr>
              <a:t> του </a:t>
            </a:r>
            <a:r>
              <a:rPr lang="el-GR" sz="3300" dirty="0" smtClean="0">
                <a:solidFill>
                  <a:srgbClr val="FFC000"/>
                </a:solidFill>
              </a:rPr>
              <a:t>εμπορίου</a:t>
            </a:r>
            <a:r>
              <a:rPr lang="el-GR" sz="3300" dirty="0" smtClean="0">
                <a:solidFill>
                  <a:schemeClr val="bg1"/>
                </a:solidFill>
              </a:rPr>
              <a:t> </a:t>
            </a:r>
            <a:r>
              <a:rPr lang="el-GR" sz="3300" u="sng" dirty="0" smtClean="0">
                <a:solidFill>
                  <a:schemeClr val="bg1"/>
                </a:solidFill>
              </a:rPr>
              <a:t>οδήγησε</a:t>
            </a:r>
            <a:r>
              <a:rPr lang="el-GR" sz="3300" dirty="0" smtClean="0">
                <a:solidFill>
                  <a:schemeClr val="bg1"/>
                </a:solidFill>
              </a:rPr>
              <a:t> στην εφεύρεση του </a:t>
            </a:r>
            <a:r>
              <a:rPr lang="el-GR" sz="3300" dirty="0" smtClean="0">
                <a:solidFill>
                  <a:srgbClr val="FFC000"/>
                </a:solidFill>
              </a:rPr>
              <a:t>χρήματος</a:t>
            </a:r>
            <a:r>
              <a:rPr lang="el-GR" sz="3300" dirty="0" smtClean="0">
                <a:solidFill>
                  <a:schemeClr val="bg1"/>
                </a:solidFill>
              </a:rPr>
              <a:t> ως </a:t>
            </a:r>
            <a:r>
              <a:rPr lang="el-GR" sz="3300" dirty="0" smtClean="0">
                <a:solidFill>
                  <a:srgbClr val="FFC000"/>
                </a:solidFill>
              </a:rPr>
              <a:t>μέσο ανταλλαγής </a:t>
            </a:r>
            <a:r>
              <a:rPr lang="el-GR" sz="3300" dirty="0" smtClean="0">
                <a:solidFill>
                  <a:schemeClr val="bg1"/>
                </a:solidFill>
              </a:rPr>
              <a:t>πραγμάτων. Η αλλαγή που επήλθε στην οικονομία άλλαξε και την κοινωνία. Παράλληλα, αναπτύσσεται ο </a:t>
            </a:r>
            <a:r>
              <a:rPr lang="el-GR" sz="3300" dirty="0" smtClean="0">
                <a:solidFill>
                  <a:srgbClr val="00B0F0"/>
                </a:solidFill>
              </a:rPr>
              <a:t>καταμερισμός της εργασίας</a:t>
            </a:r>
            <a:r>
              <a:rPr lang="el-GR" sz="3300" dirty="0" smtClean="0">
                <a:solidFill>
                  <a:schemeClr val="bg1"/>
                </a:solidFill>
              </a:rPr>
              <a:t>, δηλαδή η παραγωγή </a:t>
            </a:r>
            <a:r>
              <a:rPr lang="el-GR" sz="3300" dirty="0" smtClean="0">
                <a:solidFill>
                  <a:schemeClr val="bg1"/>
                </a:solidFill>
              </a:rPr>
              <a:t>μόνο </a:t>
            </a:r>
            <a:r>
              <a:rPr lang="el-GR" sz="3300" dirty="0" smtClean="0">
                <a:solidFill>
                  <a:schemeClr val="bg1"/>
                </a:solidFill>
              </a:rPr>
              <a:t>ορισμένων προϊόντων, ενώ τα υπόλοιπα τα προμηθεύονται από την αγορά </a:t>
            </a:r>
            <a:r>
              <a:rPr lang="el-GR" sz="3300" dirty="0" smtClean="0">
                <a:solidFill>
                  <a:schemeClr val="bg1"/>
                </a:solidFill>
              </a:rPr>
              <a:t>έναντι </a:t>
            </a:r>
            <a:r>
              <a:rPr lang="el-GR" sz="3300" dirty="0" smtClean="0">
                <a:solidFill>
                  <a:schemeClr val="bg1"/>
                </a:solidFill>
              </a:rPr>
              <a:t>χρήματος. Η </a:t>
            </a:r>
            <a:r>
              <a:rPr lang="el-GR" sz="3300" dirty="0" smtClean="0">
                <a:solidFill>
                  <a:srgbClr val="00B0F0"/>
                </a:solidFill>
              </a:rPr>
              <a:t>πόλη</a:t>
            </a:r>
            <a:r>
              <a:rPr lang="el-GR" sz="3300" dirty="0" smtClean="0">
                <a:solidFill>
                  <a:schemeClr val="bg1"/>
                </a:solidFill>
              </a:rPr>
              <a:t> είναι το στοιχείο που </a:t>
            </a:r>
            <a:r>
              <a:rPr lang="el-GR" sz="3300" dirty="0" smtClean="0">
                <a:solidFill>
                  <a:srgbClr val="00B0F0"/>
                </a:solidFill>
              </a:rPr>
              <a:t>διαφοροποιεί</a:t>
            </a:r>
            <a:r>
              <a:rPr lang="el-GR" sz="3300" dirty="0" smtClean="0">
                <a:solidFill>
                  <a:schemeClr val="bg1"/>
                </a:solidFill>
              </a:rPr>
              <a:t> την </a:t>
            </a:r>
            <a:r>
              <a:rPr lang="el-GR" sz="3300" dirty="0" smtClean="0">
                <a:solidFill>
                  <a:srgbClr val="00B0F0"/>
                </a:solidFill>
              </a:rPr>
              <a:t>νέα κοινωνία από την παλιά.</a:t>
            </a:r>
          </a:p>
          <a:p>
            <a:pPr algn="just"/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250</TotalTime>
  <Words>697</Words>
  <Application>Microsoft Office PowerPoint</Application>
  <PresentationFormat>Προβολή στην οθόνη (4:3)</PresentationFormat>
  <Paragraphs>57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ΠΟΛΙΤΙΚΗ ΠΑΙΔΕΙΑ</vt:lpstr>
      <vt:lpstr> 1.5.1  Κοινωνία, πολιτεία και οικονομία: αμφίδρομες σχέσεις   </vt:lpstr>
      <vt:lpstr> 1.5.1  Κοινωνία, πολιτεία και οικονομία: αμφίδρομες σχέσεις   </vt:lpstr>
      <vt:lpstr>1.5.1  Κοινωνία, πολιτεία και οικονομία: αμφίδρομες σχέσεις</vt:lpstr>
      <vt:lpstr>1.5.1  Κοινωνία, πολιτεία και οικονομία: αμφίδρομες σχέσεις</vt:lpstr>
      <vt:lpstr>1.5.1  Κοινωνία, πολιτεία και οικονομία: αμφίδρομες σχέσεις</vt:lpstr>
      <vt:lpstr>1.5.1  Κοινωνία, πολιτεία και οικονομία: αμφίδρομες σχέσεις</vt:lpstr>
      <vt:lpstr>1.5.2   Από την οικονομία του οίκου στην οικονομία της πόλης </vt:lpstr>
      <vt:lpstr>1.5.2   Από την οικονομία του οίκου στην οικονομία της πόλης </vt:lpstr>
      <vt:lpstr>ΕΡΩΤΗΣΕΙΣ ΚΛΕΙΣΤΟΥ ΤΥΠΟΥ</vt:lpstr>
      <vt:lpstr>ΛΑΘΟΣ</vt:lpstr>
      <vt:lpstr>ΕΡΩΤΗΣΕΙΣ ΚΛΕΙΣΤΟΥ ΤΥΠΟΥ</vt:lpstr>
      <vt:lpstr>ΛΑΘΟΣ</vt:lpstr>
      <vt:lpstr>ΕΡΩΤΗΣΕΙΣ ΚΛΕΙΣΤΟΥ ΤΥΠΟΥ</vt:lpstr>
      <vt:lpstr>ΣΩΣΤΟ</vt:lpstr>
      <vt:lpstr>ΕΡΩΤΗΣΕΙΣ ΚΛΕΙΣΤΟΥ ΤΥΠΟΥ</vt:lpstr>
      <vt:lpstr>γ. το νοικοκυριό - οίκο</vt:lpstr>
      <vt:lpstr>ΕΡΩΤΗΣΕΙΣ ΚΛΕΙΣΤΟΥ ΤΥΠΟΥ</vt:lpstr>
      <vt:lpstr> ε. κανένα από τα παραπάνω </vt:lpstr>
      <vt:lpstr>Διαφάνεια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ΠΟΛΙΤΙΚΗ ΠΑΙΔΕΙΑ</dc:title>
  <dc:creator>METAVASI</dc:creator>
  <cp:lastModifiedBy>TEO</cp:lastModifiedBy>
  <cp:revision>61</cp:revision>
  <dcterms:created xsi:type="dcterms:W3CDTF">2017-01-27T15:47:54Z</dcterms:created>
  <dcterms:modified xsi:type="dcterms:W3CDTF">2020-06-07T16:40:34Z</dcterms:modified>
</cp:coreProperties>
</file>