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93" r:id="rId4"/>
    <p:sldId id="294" r:id="rId5"/>
    <p:sldId id="295" r:id="rId6"/>
    <p:sldId id="297" r:id="rId7"/>
    <p:sldId id="298" r:id="rId8"/>
    <p:sldId id="283" r:id="rId9"/>
    <p:sldId id="284" r:id="rId10"/>
    <p:sldId id="285" r:id="rId11"/>
    <p:sldId id="286" r:id="rId12"/>
    <p:sldId id="289" r:id="rId13"/>
    <p:sldId id="290" r:id="rId14"/>
    <p:sldId id="288" r:id="rId15"/>
    <p:sldId id="291" r:id="rId16"/>
    <p:sldId id="299" r:id="rId17"/>
    <p:sldId id="300" r:id="rId18"/>
    <p:sldId id="287" r:id="rId19"/>
    <p:sldId id="292" r:id="rId20"/>
    <p:sldId id="301" r:id="rId21"/>
    <p:sldId id="302" r:id="rId22"/>
    <p:sldId id="276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18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1052737"/>
            <a:ext cx="7886728" cy="2592287"/>
          </a:xfrm>
        </p:spPr>
        <p:txBody>
          <a:bodyPr>
            <a:normAutofit/>
          </a:bodyPr>
          <a:lstStyle/>
          <a:p>
            <a:r>
              <a:rPr lang="el-GR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ΠΟΛΙΤΙΚΗ ΠΑΙΔΕΙΑ</a:t>
            </a:r>
            <a:endParaRPr lang="el-GR" sz="6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358114" cy="2000264"/>
          </a:xfrm>
        </p:spPr>
        <p:txBody>
          <a:bodyPr>
            <a:normAutofit/>
          </a:bodyPr>
          <a:lstStyle/>
          <a:p>
            <a:pPr algn="l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bg1"/>
                </a:solidFill>
              </a:rPr>
              <a:t>ΚΕΦΑΛΑΙΟ </a:t>
            </a:r>
            <a:r>
              <a:rPr lang="en-US" sz="3600" b="1" dirty="0" smtClean="0">
                <a:solidFill>
                  <a:schemeClr val="bg1"/>
                </a:solidFill>
              </a:rPr>
              <a:t>2</a:t>
            </a:r>
            <a:r>
              <a:rPr lang="el-GR" sz="3600" b="1" baseline="30000" dirty="0" smtClean="0">
                <a:solidFill>
                  <a:schemeClr val="bg1"/>
                </a:solidFill>
              </a:rPr>
              <a:t>ο</a:t>
            </a:r>
            <a:r>
              <a:rPr lang="el-GR" sz="3600" b="1" dirty="0" smtClean="0">
                <a:solidFill>
                  <a:schemeClr val="bg1"/>
                </a:solidFill>
              </a:rPr>
              <a:t> -  </a:t>
            </a:r>
            <a:r>
              <a:rPr lang="el-GR" sz="3500" b="1" dirty="0" smtClean="0">
                <a:solidFill>
                  <a:schemeClr val="bg1">
                    <a:lumMod val="95000"/>
                  </a:schemeClr>
                </a:solidFill>
              </a:rPr>
              <a:t>Η </a:t>
            </a:r>
            <a:r>
              <a:rPr lang="el-GR" sz="3500" b="1" dirty="0" smtClean="0">
                <a:solidFill>
                  <a:schemeClr val="bg1">
                    <a:lumMod val="95000"/>
                  </a:schemeClr>
                </a:solidFill>
              </a:rPr>
              <a:t>ΚΟΙΝΩΝΙΑ</a:t>
            </a:r>
            <a:endParaRPr lang="en-US" sz="35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l-G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2.1.</a:t>
            </a: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r>
              <a:rPr lang="el-GR" sz="36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Αγροτική </a:t>
            </a:r>
            <a:r>
              <a:rPr lang="el-G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κοινωνία</a:t>
            </a:r>
            <a:endParaRPr lang="en-US" sz="3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l"/>
            <a:endParaRPr lang="el-GR" sz="3500" b="1" u="sng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 rot="10800000" flipV="1">
            <a:off x="323528" y="522920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dirty="0" smtClean="0">
                <a:solidFill>
                  <a:schemeClr val="bg1"/>
                </a:solidFill>
                <a:latin typeface="+mj-lt"/>
              </a:rPr>
              <a:t>Θ. Παπαντωνόπουλος</a:t>
            </a:r>
            <a:endParaRPr lang="el-GR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2. Η καλλιέργεια της γης προϋποθέτει την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μόνιμη εγκατάσταση των ανθρώπων σε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κάποια περιοχή. 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ΣΩΣΤΟ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3. Στην αρχαιότητα, μεγάλες αγροτικές κοινωνίες εμφανίστηκαν κυρίως στον ευρωπαϊκό χώρο.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στην Μέση Ανατολή, την Αίγυπτο, την Νότια Αμερική (Αζτέκοι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στο Μεξικό και Ίνκας στο Περού).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4. Η μόνιμη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εγκατάσταση έγινε η βάση για την ανάπτυξη :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στοιχειώδους εμπορίου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β. οικισμών με τείχη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γ. στοιχειωδών πολιτικών λειτουργιών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δ. όλα τα παραπάνω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δ. όλα τα παραπάνω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5. Στις αγροτικές κοινωνίες εμφανίστηκε και η δουλεία,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η οποία πήρε μεγάλες διαστάσεις.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ΣΩΣΤΟ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 6. Στις σύγχρονες </a:t>
            </a:r>
            <a:r>
              <a:rPr lang="el-GR" b="1" dirty="0" smtClean="0">
                <a:solidFill>
                  <a:schemeClr val="bg1"/>
                </a:solidFill>
              </a:rPr>
              <a:t>ανεπτυγμένες κοινωνίες (Ευρώπη, Η.Π.Α., Καναδάς, </a:t>
            </a:r>
            <a:r>
              <a:rPr lang="el-GR" dirty="0" smtClean="0">
                <a:solidFill>
                  <a:schemeClr val="bg1"/>
                </a:solidFill>
              </a:rPr>
              <a:t>Αυστραλία) ο πληθυσμός που απασχολείται στη γεωργία έχει:</a:t>
            </a: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 μειωθεί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β.  αυξηθεί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μείνει ίδιος 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όλα τα παραπάνω είναι πιθανά</a:t>
            </a: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rgbClr val="FFC000"/>
                </a:solidFill>
              </a:rPr>
              <a:t>α.  μειωθεί</a:t>
            </a: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32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b="1" dirty="0" smtClean="0">
                <a:solidFill>
                  <a:srgbClr val="FFFF00"/>
                </a:solidFill>
              </a:rPr>
              <a:t>Αγροτικές</a:t>
            </a:r>
            <a:r>
              <a:rPr lang="el-GR" b="1" dirty="0" smtClean="0">
                <a:solidFill>
                  <a:schemeClr val="bg1"/>
                </a:solidFill>
              </a:rPr>
              <a:t> ονομάζονται οι </a:t>
            </a:r>
            <a:r>
              <a:rPr lang="el-GR" b="1" dirty="0" smtClean="0">
                <a:solidFill>
                  <a:srgbClr val="FFFF00"/>
                </a:solidFill>
              </a:rPr>
              <a:t>κοινωνίες</a:t>
            </a:r>
            <a:r>
              <a:rPr lang="el-GR" b="1" dirty="0" smtClean="0">
                <a:solidFill>
                  <a:schemeClr val="bg1"/>
                </a:solidFill>
              </a:rPr>
              <a:t> που ζουν από την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l-GR" b="1" dirty="0" smtClean="0">
                <a:solidFill>
                  <a:srgbClr val="FFFF00"/>
                </a:solidFill>
              </a:rPr>
              <a:t>καλλιέργεια</a:t>
            </a:r>
            <a:r>
              <a:rPr lang="el-GR" b="1" dirty="0" smtClean="0">
                <a:solidFill>
                  <a:schemeClr val="bg1"/>
                </a:solidFill>
              </a:rPr>
              <a:t> της </a:t>
            </a:r>
            <a:r>
              <a:rPr lang="el-GR" b="1" dirty="0" smtClean="0">
                <a:solidFill>
                  <a:srgbClr val="FFFF00"/>
                </a:solidFill>
              </a:rPr>
              <a:t>γης.</a:t>
            </a:r>
            <a:endParaRPr lang="en-US" b="1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l-GR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 Η καλλιέργεια της γης </a:t>
            </a:r>
            <a:r>
              <a:rPr lang="el-GR" u="sng" dirty="0" smtClean="0">
                <a:solidFill>
                  <a:schemeClr val="bg1"/>
                </a:solidFill>
              </a:rPr>
              <a:t>προϋποθέτει</a:t>
            </a:r>
            <a:r>
              <a:rPr lang="el-GR" dirty="0" smtClean="0">
                <a:solidFill>
                  <a:schemeClr val="bg1"/>
                </a:solidFill>
              </a:rPr>
              <a:t> την</a:t>
            </a:r>
          </a:p>
          <a:p>
            <a:pPr algn="just"/>
            <a:r>
              <a:rPr lang="el-GR" b="1" dirty="0" smtClean="0">
                <a:solidFill>
                  <a:schemeClr val="accent6"/>
                </a:solidFill>
              </a:rPr>
              <a:t>μόνιμη εγκατάσταση </a:t>
            </a:r>
            <a:r>
              <a:rPr lang="el-GR" b="1" dirty="0" smtClean="0">
                <a:solidFill>
                  <a:schemeClr val="bg1"/>
                </a:solidFill>
              </a:rPr>
              <a:t>των ανθρώπων σε κάποια περιοχή. </a:t>
            </a:r>
            <a:endParaRPr lang="en-US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7. </a:t>
            </a:r>
            <a:r>
              <a:rPr lang="el-GR" sz="3600" dirty="0" smtClean="0">
                <a:solidFill>
                  <a:schemeClr val="bg1"/>
                </a:solidFill>
              </a:rPr>
              <a:t>Στις αναπτυσσόμενες χώρες (στην Ασία, Αφρική,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l-GR" sz="3600" dirty="0" smtClean="0">
                <a:solidFill>
                  <a:schemeClr val="bg1"/>
                </a:solidFill>
              </a:rPr>
              <a:t>Λατινική Αμερική) :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η καλλιέργεια της γης γίνεται ακόμη με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παραδοσιακές μεθόδους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β. μεγάλο μέρος του πληθυσμού απασχολείται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στη γεωργία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η εκμηχάνιση της αγροτικής παραγωγής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είναι ταχύτατη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τα (α) και (β)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ε. όλα τα παραπάνω</a:t>
            </a: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>ε. όλα τα παραπάνω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5950" y="908719"/>
            <a:ext cx="5372100" cy="43204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32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Η μόνιμη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εγκατάσταση έγινε η </a:t>
            </a:r>
            <a:r>
              <a:rPr lang="el-GR" dirty="0" smtClean="0">
                <a:solidFill>
                  <a:srgbClr val="002060"/>
                </a:solidFill>
              </a:rPr>
              <a:t>βάση</a:t>
            </a:r>
            <a:r>
              <a:rPr lang="el-GR" dirty="0" smtClean="0">
                <a:solidFill>
                  <a:schemeClr val="bg1"/>
                </a:solidFill>
              </a:rPr>
              <a:t> για να αναπτυχθούν </a:t>
            </a:r>
            <a:r>
              <a:rPr lang="el-GR" b="1" dirty="0" smtClean="0">
                <a:solidFill>
                  <a:srgbClr val="7030A0"/>
                </a:solidFill>
              </a:rPr>
              <a:t>οικισμοί με τείχη </a:t>
            </a:r>
            <a:r>
              <a:rPr lang="el-GR" b="1" dirty="0" smtClean="0">
                <a:solidFill>
                  <a:schemeClr val="bg1"/>
                </a:solidFill>
              </a:rPr>
              <a:t>για</a:t>
            </a:r>
          </a:p>
          <a:p>
            <a:pPr algn="l"/>
            <a:r>
              <a:rPr lang="el-GR" dirty="0" smtClean="0">
                <a:solidFill>
                  <a:schemeClr val="bg1"/>
                </a:solidFill>
              </a:rPr>
              <a:t>προστασία από επιθέσεις άλλων κοινοτήτων, στοιχειώδες </a:t>
            </a:r>
            <a:r>
              <a:rPr lang="el-GR" b="1" dirty="0" smtClean="0">
                <a:solidFill>
                  <a:schemeClr val="accent6"/>
                </a:solidFill>
              </a:rPr>
              <a:t>εμπόριο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και στοιχειώδεις </a:t>
            </a:r>
            <a:r>
              <a:rPr lang="el-GR" b="1" dirty="0" smtClean="0">
                <a:solidFill>
                  <a:srgbClr val="92D050"/>
                </a:solidFill>
              </a:rPr>
              <a:t>πολιτικές λειτουργίες.</a:t>
            </a:r>
            <a:endParaRPr lang="el-GR" dirty="0" smtClean="0">
              <a:solidFill>
                <a:srgbClr val="92D050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l-GR" dirty="0" smtClean="0">
                <a:solidFill>
                  <a:schemeClr val="bg1"/>
                </a:solidFill>
              </a:rPr>
              <a:t>Τέτοιοι μόνιμοι οικισμοί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u="sng" dirty="0" smtClean="0">
                <a:solidFill>
                  <a:schemeClr val="bg1"/>
                </a:solidFill>
              </a:rPr>
              <a:t>εμφανίσθηκαν</a:t>
            </a:r>
            <a:r>
              <a:rPr lang="el-GR" dirty="0" smtClean="0">
                <a:solidFill>
                  <a:schemeClr val="bg1"/>
                </a:solidFill>
              </a:rPr>
              <a:t> στην </a:t>
            </a:r>
            <a:r>
              <a:rPr lang="el-GR" dirty="0" smtClean="0">
                <a:solidFill>
                  <a:srgbClr val="FFFF00"/>
                </a:solidFill>
              </a:rPr>
              <a:t>νεολιθική εποχή </a:t>
            </a:r>
            <a:r>
              <a:rPr lang="el-GR" dirty="0" smtClean="0">
                <a:solidFill>
                  <a:schemeClr val="bg1"/>
                </a:solidFill>
              </a:rPr>
              <a:t>σε διάφορες περιοχές του</a:t>
            </a:r>
          </a:p>
          <a:p>
            <a:pPr algn="l"/>
            <a:r>
              <a:rPr lang="el-GR" dirty="0" smtClean="0">
                <a:solidFill>
                  <a:schemeClr val="bg1"/>
                </a:solidFill>
              </a:rPr>
              <a:t>πλανήτη, με διαφορετικές μορφές.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40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285860"/>
            <a:ext cx="8424936" cy="4951452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3000" dirty="0" smtClean="0">
                <a:solidFill>
                  <a:schemeClr val="bg1"/>
                </a:solidFill>
              </a:rPr>
              <a:t>Στην </a:t>
            </a:r>
            <a:r>
              <a:rPr lang="el-GR" sz="3000" dirty="0" smtClean="0">
                <a:solidFill>
                  <a:srgbClr val="FFFF00"/>
                </a:solidFill>
              </a:rPr>
              <a:t>αρχαιότητα,</a:t>
            </a:r>
            <a:r>
              <a:rPr lang="el-GR" sz="3000" dirty="0" smtClean="0">
                <a:solidFill>
                  <a:schemeClr val="bg1"/>
                </a:solidFill>
              </a:rPr>
              <a:t> μεγάλες αγροτικές κοινωνίες εμφανίστηκαν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l-GR" sz="3000" dirty="0" smtClean="0">
                <a:solidFill>
                  <a:schemeClr val="bg1"/>
                </a:solidFill>
              </a:rPr>
              <a:t>στην </a:t>
            </a:r>
            <a:r>
              <a:rPr lang="el-GR" sz="3000" b="1" dirty="0" smtClean="0">
                <a:solidFill>
                  <a:srgbClr val="FFFF00"/>
                </a:solidFill>
              </a:rPr>
              <a:t>Μέση Ανατολή, την Αίγυπτο, την Νότια Αμερική</a:t>
            </a:r>
            <a:r>
              <a:rPr lang="el-GR" sz="3000" b="1" dirty="0" smtClean="0">
                <a:solidFill>
                  <a:schemeClr val="bg1"/>
                </a:solidFill>
              </a:rPr>
              <a:t> (Αζτέκοι</a:t>
            </a:r>
            <a:r>
              <a:rPr lang="en-US" sz="3000" b="1" dirty="0" smtClean="0">
                <a:solidFill>
                  <a:schemeClr val="bg1"/>
                </a:solidFill>
              </a:rPr>
              <a:t> </a:t>
            </a:r>
            <a:r>
              <a:rPr lang="el-GR" sz="3000" dirty="0" smtClean="0">
                <a:solidFill>
                  <a:schemeClr val="bg1"/>
                </a:solidFill>
              </a:rPr>
              <a:t>στο Μεξικό και Ίνκας στο Περού). </a:t>
            </a:r>
            <a:endParaRPr lang="en-US" sz="3000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3000" dirty="0" smtClean="0">
                <a:solidFill>
                  <a:schemeClr val="bg1"/>
                </a:solidFill>
              </a:rPr>
              <a:t>Στις κοινωνίες αυτές μαζί με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l-GR" sz="3000" dirty="0" smtClean="0">
                <a:solidFill>
                  <a:schemeClr val="bg1"/>
                </a:solidFill>
              </a:rPr>
              <a:t>την καλλιέργεια της γης είχε </a:t>
            </a:r>
            <a:r>
              <a:rPr lang="el-GR" sz="3000" u="sng" dirty="0" smtClean="0">
                <a:solidFill>
                  <a:schemeClr val="bg1"/>
                </a:solidFill>
              </a:rPr>
              <a:t>αναπτυχθεί</a:t>
            </a:r>
            <a:r>
              <a:rPr lang="el-GR" sz="3000" dirty="0" smtClean="0">
                <a:solidFill>
                  <a:schemeClr val="bg1"/>
                </a:solidFill>
              </a:rPr>
              <a:t> και το </a:t>
            </a:r>
            <a:r>
              <a:rPr lang="el-GR" sz="3000" dirty="0" smtClean="0">
                <a:solidFill>
                  <a:srgbClr val="00B0F0"/>
                </a:solidFill>
              </a:rPr>
              <a:t>εμπόριο.</a:t>
            </a:r>
            <a:r>
              <a:rPr lang="el-GR" sz="3000" dirty="0" smtClean="0">
                <a:solidFill>
                  <a:schemeClr val="bg1"/>
                </a:solidFill>
              </a:rPr>
              <a:t> Υπήρχαν</a:t>
            </a:r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l-GR" sz="3000" dirty="0" smtClean="0">
                <a:solidFill>
                  <a:schemeClr val="bg1"/>
                </a:solidFill>
              </a:rPr>
              <a:t>μεγάλες </a:t>
            </a:r>
            <a:r>
              <a:rPr lang="el-GR" sz="3000" b="1" dirty="0" smtClean="0">
                <a:solidFill>
                  <a:srgbClr val="00B0F0"/>
                </a:solidFill>
              </a:rPr>
              <a:t>πόλεις-κράτη</a:t>
            </a:r>
            <a:r>
              <a:rPr lang="el-GR" sz="3000" b="1" dirty="0" smtClean="0">
                <a:solidFill>
                  <a:schemeClr val="bg1"/>
                </a:solidFill>
              </a:rPr>
              <a:t> που είχαν επικεφαλής τον </a:t>
            </a:r>
            <a:r>
              <a:rPr lang="el-GR" sz="3000" b="1" dirty="0" smtClean="0">
                <a:solidFill>
                  <a:srgbClr val="00B0F0"/>
                </a:solidFill>
              </a:rPr>
              <a:t>βασιλιά ή</a:t>
            </a:r>
            <a:r>
              <a:rPr lang="en-US" sz="3000" b="1" dirty="0" smtClean="0">
                <a:solidFill>
                  <a:srgbClr val="00B0F0"/>
                </a:solidFill>
              </a:rPr>
              <a:t> </a:t>
            </a:r>
            <a:r>
              <a:rPr lang="el-GR" sz="3000" b="1" dirty="0" smtClean="0">
                <a:solidFill>
                  <a:srgbClr val="00B0F0"/>
                </a:solidFill>
              </a:rPr>
              <a:t>αυτοκράτορα. </a:t>
            </a:r>
            <a:r>
              <a:rPr lang="el-GR" sz="3000" b="1" dirty="0" smtClean="0">
                <a:solidFill>
                  <a:schemeClr val="bg1"/>
                </a:solidFill>
              </a:rPr>
              <a:t>Στις κοινωνίες αυτές εμφανίστηκε και η </a:t>
            </a:r>
            <a:r>
              <a:rPr lang="el-GR" sz="3000" b="1" dirty="0" smtClean="0">
                <a:solidFill>
                  <a:srgbClr val="FFC000"/>
                </a:solidFill>
              </a:rPr>
              <a:t>δουλεία,</a:t>
            </a:r>
            <a:r>
              <a:rPr lang="en-US" sz="3000" b="1" dirty="0" smtClean="0">
                <a:solidFill>
                  <a:schemeClr val="bg1"/>
                </a:solidFill>
              </a:rPr>
              <a:t> </a:t>
            </a:r>
            <a:r>
              <a:rPr lang="el-GR" sz="3000" dirty="0" smtClean="0">
                <a:solidFill>
                  <a:schemeClr val="bg1"/>
                </a:solidFill>
              </a:rPr>
              <a:t>η οποία πήρε μεγάλες διαστάσεις.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40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285860"/>
            <a:ext cx="8424936" cy="4951452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b="1" dirty="0" smtClean="0">
                <a:solidFill>
                  <a:schemeClr val="bg1"/>
                </a:solidFill>
              </a:rPr>
              <a:t>Όλες οι κοινωνίες μέχρι την </a:t>
            </a:r>
            <a:r>
              <a:rPr lang="el-GR" sz="2800" b="1" dirty="0" smtClean="0">
                <a:solidFill>
                  <a:srgbClr val="FFFF00"/>
                </a:solidFill>
              </a:rPr>
              <a:t>βιομηχανική επανάσταση </a:t>
            </a:r>
            <a:r>
              <a:rPr lang="el-GR" sz="2800" b="1" dirty="0" smtClean="0">
                <a:solidFill>
                  <a:schemeClr val="bg1"/>
                </a:solidFill>
              </a:rPr>
              <a:t>ήταν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b="1" dirty="0" smtClean="0">
                <a:solidFill>
                  <a:srgbClr val="FFFF00"/>
                </a:solidFill>
              </a:rPr>
              <a:t>αγροτικές</a:t>
            </a:r>
            <a:r>
              <a:rPr lang="el-GR" sz="2800" b="1" dirty="0" smtClean="0">
                <a:solidFill>
                  <a:schemeClr val="bg1"/>
                </a:solidFill>
              </a:rPr>
              <a:t>. </a:t>
            </a:r>
            <a:r>
              <a:rPr lang="el-GR" sz="2800" dirty="0" smtClean="0">
                <a:solidFill>
                  <a:schemeClr val="bg1"/>
                </a:solidFill>
              </a:rPr>
              <a:t>Για παράδειγμα, αγροτικές ήταν οι κοινωνίες της αρχαίας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Ελλάδας, της Ρωμαϊκής Αυτοκρατορίας και της Ανατολικής Ρωμαϊκής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Αυτοκρατορίας (Βυζάντιο).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Μπορεί μαζί με την καλλιέργεια της γης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να </a:t>
            </a:r>
            <a:r>
              <a:rPr lang="el-GR" sz="2800" u="sng" dirty="0" smtClean="0">
                <a:solidFill>
                  <a:schemeClr val="bg1"/>
                </a:solidFill>
              </a:rPr>
              <a:t>συνυπήρχαν</a:t>
            </a:r>
            <a:r>
              <a:rPr lang="el-GR" sz="2800" dirty="0" smtClean="0">
                <a:solidFill>
                  <a:schemeClr val="bg1"/>
                </a:solidFill>
              </a:rPr>
              <a:t> η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βιοτεχνία</a:t>
            </a:r>
            <a:r>
              <a:rPr lang="el-GR" sz="2800" dirty="0" smtClean="0">
                <a:solidFill>
                  <a:schemeClr val="bg1"/>
                </a:solidFill>
              </a:rPr>
              <a:t> και το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εμπόριο</a:t>
            </a:r>
            <a:r>
              <a:rPr lang="el-GR" sz="2800" dirty="0" smtClean="0">
                <a:solidFill>
                  <a:schemeClr val="bg1"/>
                </a:solidFill>
              </a:rPr>
              <a:t>, όμως </a:t>
            </a:r>
            <a:r>
              <a:rPr lang="el-GR" sz="2800" b="1" dirty="0" smtClean="0">
                <a:solidFill>
                  <a:srgbClr val="00B0F0"/>
                </a:solidFill>
              </a:rPr>
              <a:t>κυρίαρχος τομέας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</a:rPr>
              <a:t>ήταν ο </a:t>
            </a:r>
            <a:r>
              <a:rPr lang="el-GR" sz="2800" b="1" dirty="0" smtClean="0">
                <a:solidFill>
                  <a:srgbClr val="00B0F0"/>
                </a:solidFill>
              </a:rPr>
              <a:t>αγροτικός.</a:t>
            </a:r>
            <a:r>
              <a:rPr lang="el-GR" sz="2800" b="1" dirty="0" smtClean="0">
                <a:solidFill>
                  <a:schemeClr val="bg1"/>
                </a:solidFill>
              </a:rPr>
              <a:t> Η </a:t>
            </a:r>
            <a:r>
              <a:rPr lang="el-GR" sz="2800" b="1" dirty="0" smtClean="0">
                <a:solidFill>
                  <a:srgbClr val="FFC000"/>
                </a:solidFill>
              </a:rPr>
              <a:t>συντριπτική πλειονότητα </a:t>
            </a:r>
            <a:r>
              <a:rPr lang="el-GR" sz="2800" b="1" dirty="0" smtClean="0">
                <a:solidFill>
                  <a:schemeClr val="bg1"/>
                </a:solidFill>
              </a:rPr>
              <a:t>του πληθυσμού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αυτών των κοινωνιών </a:t>
            </a:r>
            <a:r>
              <a:rPr lang="el-GR" sz="2800" u="sng" dirty="0" smtClean="0">
                <a:solidFill>
                  <a:schemeClr val="bg1"/>
                </a:solidFill>
              </a:rPr>
              <a:t>απασχολούταν</a:t>
            </a:r>
            <a:r>
              <a:rPr lang="el-GR" sz="2800" dirty="0" smtClean="0">
                <a:solidFill>
                  <a:schemeClr val="bg1"/>
                </a:solidFill>
              </a:rPr>
              <a:t> σε </a:t>
            </a:r>
            <a:r>
              <a:rPr lang="el-GR" sz="2800" dirty="0" smtClean="0">
                <a:solidFill>
                  <a:srgbClr val="FFC000"/>
                </a:solidFill>
              </a:rPr>
              <a:t>γεωργικές εργασίες </a:t>
            </a:r>
            <a:r>
              <a:rPr lang="el-GR" sz="2800" dirty="0" smtClean="0">
                <a:solidFill>
                  <a:schemeClr val="bg1"/>
                </a:solidFill>
              </a:rPr>
              <a:t>και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u="sng" dirty="0" smtClean="0">
                <a:solidFill>
                  <a:schemeClr val="bg1"/>
                </a:solidFill>
              </a:rPr>
              <a:t>έμενε</a:t>
            </a:r>
            <a:r>
              <a:rPr lang="el-GR" sz="2800" dirty="0" smtClean="0">
                <a:solidFill>
                  <a:schemeClr val="bg1"/>
                </a:solidFill>
              </a:rPr>
              <a:t> σε </a:t>
            </a:r>
            <a:r>
              <a:rPr lang="el-GR" sz="2800" dirty="0" smtClean="0">
                <a:solidFill>
                  <a:srgbClr val="92D050"/>
                </a:solidFill>
              </a:rPr>
              <a:t>χωριά</a:t>
            </a:r>
            <a:r>
              <a:rPr lang="el-GR" sz="2800" dirty="0" smtClean="0">
                <a:solidFill>
                  <a:schemeClr val="bg1"/>
                </a:solidFill>
              </a:rPr>
              <a:t> που ήταν μικρές οικιστικές μονάδες.</a:t>
            </a:r>
            <a:endParaRPr lang="el-GR" sz="3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40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285860"/>
            <a:ext cx="8424936" cy="4951452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Μετά τον </a:t>
            </a:r>
            <a:r>
              <a:rPr lang="el-GR" sz="2800" dirty="0" smtClean="0">
                <a:solidFill>
                  <a:srgbClr val="92D050"/>
                </a:solidFill>
              </a:rPr>
              <a:t>19ο </a:t>
            </a:r>
            <a:r>
              <a:rPr lang="el-GR" sz="2800" dirty="0" smtClean="0">
                <a:solidFill>
                  <a:schemeClr val="bg1"/>
                </a:solidFill>
              </a:rPr>
              <a:t>αιώνα, η </a:t>
            </a:r>
            <a:r>
              <a:rPr lang="el-GR" sz="2800" dirty="0" smtClean="0">
                <a:solidFill>
                  <a:srgbClr val="92D050"/>
                </a:solidFill>
              </a:rPr>
              <a:t>βιομηχανία</a:t>
            </a:r>
            <a:r>
              <a:rPr lang="el-GR" sz="2800" dirty="0" smtClean="0">
                <a:solidFill>
                  <a:schemeClr val="bg1"/>
                </a:solidFill>
              </a:rPr>
              <a:t> και η ζωή στις πόλεις </a:t>
            </a:r>
            <a:r>
              <a:rPr lang="el-GR" sz="2800" dirty="0" smtClean="0">
                <a:solidFill>
                  <a:srgbClr val="92D050"/>
                </a:solidFill>
              </a:rPr>
              <a:t>κυριάρχησε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επί του αγροτικού τομέα και της ζωής στο χωριό. </a:t>
            </a:r>
            <a:r>
              <a:rPr lang="el-GR" sz="2800" b="1" dirty="0" smtClean="0">
                <a:solidFill>
                  <a:schemeClr val="bg1"/>
                </a:solidFill>
              </a:rPr>
              <a:t>Οι αγροτικές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</a:rPr>
              <a:t>κοινωνίες έγιναν, σταδιακά, </a:t>
            </a:r>
            <a:r>
              <a:rPr lang="el-GR" sz="2800" b="1" dirty="0" smtClean="0">
                <a:solidFill>
                  <a:srgbClr val="92D050"/>
                </a:solidFill>
              </a:rPr>
              <a:t>τμήματα</a:t>
            </a:r>
            <a:r>
              <a:rPr lang="el-GR" sz="2800" b="1" dirty="0" smtClean="0">
                <a:solidFill>
                  <a:schemeClr val="bg1"/>
                </a:solidFill>
              </a:rPr>
              <a:t> των </a:t>
            </a:r>
            <a:r>
              <a:rPr lang="el-GR" sz="2800" b="1" dirty="0" smtClean="0">
                <a:solidFill>
                  <a:srgbClr val="92D050"/>
                </a:solidFill>
              </a:rPr>
              <a:t>βιομηχανικών</a:t>
            </a:r>
            <a:r>
              <a:rPr lang="en-US" sz="2800" b="1" dirty="0" smtClean="0">
                <a:solidFill>
                  <a:srgbClr val="92D050"/>
                </a:solidFill>
              </a:rPr>
              <a:t> </a:t>
            </a:r>
            <a:r>
              <a:rPr lang="el-GR" sz="2800" b="1" dirty="0" smtClean="0">
                <a:solidFill>
                  <a:srgbClr val="92D050"/>
                </a:solidFill>
              </a:rPr>
              <a:t>κοινωνιών</a:t>
            </a:r>
            <a:r>
              <a:rPr lang="el-GR" sz="2800" b="1" dirty="0" smtClean="0">
                <a:solidFill>
                  <a:schemeClr val="bg1"/>
                </a:solidFill>
              </a:rPr>
              <a:t>.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Στις </a:t>
            </a:r>
            <a:r>
              <a:rPr lang="el-GR" sz="2800" dirty="0" smtClean="0">
                <a:solidFill>
                  <a:srgbClr val="FFFF00"/>
                </a:solidFill>
              </a:rPr>
              <a:t>σύγχρονες </a:t>
            </a:r>
            <a:r>
              <a:rPr lang="el-GR" sz="2800" b="1" dirty="0" smtClean="0">
                <a:solidFill>
                  <a:srgbClr val="FFFF00"/>
                </a:solidFill>
              </a:rPr>
              <a:t>ανεπτυγμένες κοινωνίες</a:t>
            </a:r>
            <a:r>
              <a:rPr lang="el-GR" sz="2800" b="1" dirty="0" smtClean="0">
                <a:solidFill>
                  <a:schemeClr val="bg1"/>
                </a:solidFill>
              </a:rPr>
              <a:t> (Ευρώπη, Η.Π.Α., Καναδάς,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Αυστραλία) ο </a:t>
            </a:r>
            <a:r>
              <a:rPr lang="el-GR" sz="2800" dirty="0" smtClean="0">
                <a:solidFill>
                  <a:srgbClr val="FFFF00"/>
                </a:solidFill>
              </a:rPr>
              <a:t>πληθυσμός</a:t>
            </a:r>
            <a:r>
              <a:rPr lang="el-GR" sz="2800" dirty="0" smtClean="0">
                <a:solidFill>
                  <a:schemeClr val="bg1"/>
                </a:solidFill>
              </a:rPr>
              <a:t> που απασχολείται στη </a:t>
            </a:r>
            <a:r>
              <a:rPr lang="el-GR" sz="2800" dirty="0" smtClean="0">
                <a:solidFill>
                  <a:srgbClr val="FFFF00"/>
                </a:solidFill>
              </a:rPr>
              <a:t>γεωργία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u="sng" dirty="0" smtClean="0">
                <a:solidFill>
                  <a:schemeClr val="bg1"/>
                </a:solidFill>
              </a:rPr>
              <a:t>έχει μειωθεί</a:t>
            </a:r>
            <a:r>
              <a:rPr lang="el-GR" sz="2800" dirty="0" smtClean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/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l-GR" sz="4000" b="1" dirty="0" smtClean="0">
                <a:solidFill>
                  <a:schemeClr val="accent6"/>
                </a:solidFill>
              </a:rPr>
              <a:t>2.1.1 Αγροτική κοινωνία</a:t>
            </a: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285860"/>
            <a:ext cx="8424936" cy="4951452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Στις </a:t>
            </a:r>
            <a:r>
              <a:rPr lang="el-GR" sz="2800" b="1" dirty="0" smtClean="0">
                <a:solidFill>
                  <a:schemeClr val="bg1"/>
                </a:solidFill>
              </a:rPr>
              <a:t>αναπτυσσόμενες χώρες (τέτοιες βρίσκουμε στην Ασία, Αφρική,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Λατινική Αμερική) όπου η καλλιέργεια της γης γίνεται ακόμη με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rgbClr val="FFFF00"/>
                </a:solidFill>
              </a:rPr>
              <a:t>παραδοσιακές μεθόδους, </a:t>
            </a:r>
            <a:r>
              <a:rPr lang="el-GR" sz="2800" dirty="0" smtClean="0">
                <a:solidFill>
                  <a:srgbClr val="FFC000"/>
                </a:solidFill>
              </a:rPr>
              <a:t>μεγάλο μέρος </a:t>
            </a:r>
            <a:r>
              <a:rPr lang="el-GR" sz="2800" dirty="0" smtClean="0">
                <a:solidFill>
                  <a:schemeClr val="bg1"/>
                </a:solidFill>
              </a:rPr>
              <a:t>του πληθυσμού </a:t>
            </a:r>
            <a:r>
              <a:rPr lang="el-GR" sz="2800" u="sng" dirty="0" smtClean="0">
                <a:solidFill>
                  <a:schemeClr val="bg1"/>
                </a:solidFill>
              </a:rPr>
              <a:t>απασχολείται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στη </a:t>
            </a:r>
            <a:r>
              <a:rPr lang="el-GR" sz="2800" dirty="0" smtClean="0">
                <a:solidFill>
                  <a:srgbClr val="FFC000"/>
                </a:solidFill>
              </a:rPr>
              <a:t>γεωργία</a:t>
            </a:r>
            <a:r>
              <a:rPr lang="el-GR" sz="2800" dirty="0" smtClean="0">
                <a:solidFill>
                  <a:schemeClr val="bg1"/>
                </a:solidFill>
              </a:rPr>
              <a:t>. Αλλά και εκεί η </a:t>
            </a:r>
            <a:r>
              <a:rPr lang="el-GR" sz="2800" dirty="0" smtClean="0">
                <a:solidFill>
                  <a:srgbClr val="00B0F0"/>
                </a:solidFill>
              </a:rPr>
              <a:t>εκμηχάνιση</a:t>
            </a:r>
            <a:r>
              <a:rPr lang="el-GR" sz="2800" dirty="0" smtClean="0">
                <a:solidFill>
                  <a:schemeClr val="bg1"/>
                </a:solidFill>
              </a:rPr>
              <a:t> της αγροτικής παραγωγής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είναι </a:t>
            </a:r>
            <a:r>
              <a:rPr lang="el-GR" sz="2800" dirty="0" smtClean="0">
                <a:solidFill>
                  <a:srgbClr val="00B0F0"/>
                </a:solidFill>
              </a:rPr>
              <a:t>ταχύτατη</a:t>
            </a:r>
            <a:r>
              <a:rPr lang="el-GR" sz="2800" dirty="0" smtClean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1. Αγροτικές ονομάζονται οι κοινωνίες που ζουν από την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καλλιέργεια της γης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και τη βιοτεχνία .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Μόνο την καλλιέργεια της γης.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294</TotalTime>
  <Words>568</Words>
  <Application>Microsoft Office PowerPoint</Application>
  <PresentationFormat>Προβολή στην οθόνη (4:3)</PresentationFormat>
  <Paragraphs>66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ΠΟΛΙΤΙΚΗ ΠΑΙΔΕΙΑ</vt:lpstr>
      <vt:lpstr> 2.1.1 Αγροτική κοινωνία  </vt:lpstr>
      <vt:lpstr> 2.1.1 Αγροτική κοινωνία  </vt:lpstr>
      <vt:lpstr> 2.1.1 Αγροτική κοινωνία  </vt:lpstr>
      <vt:lpstr> 2.1.1 Αγροτική κοινωνία  </vt:lpstr>
      <vt:lpstr> 2.1.1 Αγροτική κοινωνία  </vt:lpstr>
      <vt:lpstr> 2.1.1 Αγροτική κοινωνία  </vt:lpstr>
      <vt:lpstr>ΕΡΩΤΗΣΕΙΣ ΚΛΕΙΣΤΟΥ ΤΥΠΟΥ</vt:lpstr>
      <vt:lpstr>ΛΑΘΟΣ</vt:lpstr>
      <vt:lpstr>ΕΡΩΤΗΣΕΙΣ ΚΛΕΙΣΤΟΥ ΤΥΠΟΥ</vt:lpstr>
      <vt:lpstr>ΣΩΣΤΟ</vt:lpstr>
      <vt:lpstr>ΕΡΩΤΗΣΕΙΣ ΚΛΕΙΣΤΟΥ ΤΥΠΟΥ</vt:lpstr>
      <vt:lpstr>ΛΑΘΟΣ</vt:lpstr>
      <vt:lpstr>ΕΡΩΤΗΣΕΙΣ ΚΛΕΙΣΤΟΥ ΤΥΠΟΥ</vt:lpstr>
      <vt:lpstr>δ. όλα τα παραπάνω</vt:lpstr>
      <vt:lpstr>ΕΡΩΤΗΣΕΙΣ ΚΛΕΙΣΤΟΥ ΤΥΠΟΥ</vt:lpstr>
      <vt:lpstr>ΣΩΣΤΟ</vt:lpstr>
      <vt:lpstr>ΕΡΩΤΗΣΕΙΣ ΚΛΕΙΣΤΟΥ ΤΥΠΟΥ</vt:lpstr>
      <vt:lpstr> α.  μειωθεί  </vt:lpstr>
      <vt:lpstr>ΕΡΩΤΗΣΕΙΣ ΚΛΕΙΣΤΟΥ ΤΥΠΟΥ</vt:lpstr>
      <vt:lpstr>   ε. όλα τα παραπάνω   </vt:lpstr>
      <vt:lpstr>Διαφάνεια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ΠΑΙΔΕΙΑ</dc:title>
  <dc:creator>METAVASI</dc:creator>
  <cp:lastModifiedBy>Allettante</cp:lastModifiedBy>
  <cp:revision>81</cp:revision>
  <dcterms:created xsi:type="dcterms:W3CDTF">2017-01-27T15:47:54Z</dcterms:created>
  <dcterms:modified xsi:type="dcterms:W3CDTF">2020-12-09T11:04:43Z</dcterms:modified>
</cp:coreProperties>
</file>