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7" r:id="rId3"/>
    <p:sldId id="257" r:id="rId4"/>
    <p:sldId id="286" r:id="rId5"/>
    <p:sldId id="284" r:id="rId6"/>
    <p:sldId id="296" r:id="rId7"/>
    <p:sldId id="305" r:id="rId8"/>
    <p:sldId id="301" r:id="rId9"/>
    <p:sldId id="307" r:id="rId10"/>
    <p:sldId id="311" r:id="rId11"/>
    <p:sldId id="294" r:id="rId12"/>
    <p:sldId id="303" r:id="rId13"/>
    <p:sldId id="288" r:id="rId14"/>
    <p:sldId id="304" r:id="rId15"/>
    <p:sldId id="285" r:id="rId16"/>
    <p:sldId id="290" r:id="rId17"/>
    <p:sldId id="291" r:id="rId18"/>
    <p:sldId id="302" r:id="rId19"/>
    <p:sldId id="293" r:id="rId20"/>
    <p:sldId id="314" r:id="rId21"/>
    <p:sldId id="312" r:id="rId22"/>
    <p:sldId id="289" r:id="rId23"/>
    <p:sldId id="299" r:id="rId24"/>
    <p:sldId id="309" r:id="rId25"/>
    <p:sldId id="310" r:id="rId26"/>
    <p:sldId id="313" r:id="rId27"/>
    <p:sldId id="315" r:id="rId28"/>
    <p:sldId id="259" r:id="rId29"/>
    <p:sldId id="306" r:id="rId30"/>
    <p:sldId id="263" r:id="rId31"/>
    <p:sldId id="297" r:id="rId32"/>
    <p:sldId id="318" r:id="rId33"/>
    <p:sldId id="319" r:id="rId34"/>
    <p:sldId id="316" r:id="rId35"/>
    <p:sldId id="31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84ED5-DE5B-439B-8581-17739F6DCAF0}" type="datetimeFigureOut">
              <a:rPr lang="el-GR" smtClean="0"/>
              <a:pPr/>
              <a:t>13/4/2021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F764-3BBD-415B-83B4-2B65D8A4C60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678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9F764-3BBD-415B-83B4-2B65D8A4C60E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9522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9F764-3BBD-415B-83B4-2B65D8A4C60E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9522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DCC8A04-585A-4D10-9C3F-C6D638BA87CA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B4F2B8E-12AB-4845-8030-B0EBDD82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772400" cy="1828800"/>
          </a:xfrm>
        </p:spPr>
        <p:txBody>
          <a:bodyPr/>
          <a:lstStyle/>
          <a:p>
            <a:r>
              <a:rPr lang="el-GR" dirty="0"/>
              <a:t>Μάθημα ΓΑΛΛΙΚΑ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 Στρασβούργο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 descr="zohs-header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592221"/>
            <a:ext cx="3124200" cy="931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233"/>
    </mc:Choice>
    <mc:Fallback>
      <p:transition spd="slow" advTm="72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33400"/>
            <a:ext cx="8183880" cy="62484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sz="2000" dirty="0" smtClean="0">
                <a:solidFill>
                  <a:srgbClr val="002060"/>
                </a:solidFill>
              </a:rPr>
              <a:t>Το Ευρωπαϊκό Κοινοβούλιο</a:t>
            </a:r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46084" name="AutoShape 4" descr="Το Συμβούλιο της Ευρώπης επικύρωσε την Ευρωπαϊκή Σύμβαση Δικαιωμάτων του  Ανθρώπου από τις ελληνικές αρχέ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6086" name="AutoShape 6" descr="Το Συμβούλιο της Ευρώπης επικύρωσε την Ευρωπαϊκή Σύμβαση Δικαιωμάτων του  Ανθρώπου από τις ελληνικές αρχέ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1506" name="Picture 2" descr="Στρασβούργο: Γαλλική ομορφιά στο Σταυροδρόμι της Ευρώπ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76400"/>
            <a:ext cx="3429000" cy="3429002"/>
          </a:xfrm>
          <a:prstGeom prst="rect">
            <a:avLst/>
          </a:prstGeom>
          <a:noFill/>
        </p:spPr>
      </p:pic>
      <p:pic>
        <p:nvPicPr>
          <p:cNvPr id="9" name="Picture 2" descr="Download Free png Clip Art The Little Prince Clipart The Little Prince -  Clip Art ... - DLPNG.c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1990898" cy="2863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Callout 9"/>
          <p:cNvSpPr/>
          <p:nvPr/>
        </p:nvSpPr>
        <p:spPr>
          <a:xfrm>
            <a:off x="1600200" y="1524000"/>
            <a:ext cx="2438400" cy="2133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Εκεί οι μεγάλοι παίρνουν σημαντικές αποφάσεις για την Ευρώπη.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562600"/>
            <a:ext cx="8183880" cy="47244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2438400" y="49530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</a:rPr>
              <a:t> 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6" name="Picture 8" descr="Strasbourg Cathedral - Northern France | Strasbourg cathedral, Strasbourg  france, Alsace fran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382000" cy="594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24200" y="533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         Notre D</a:t>
            </a:r>
            <a:r>
              <a:rPr lang="en-US" b="1" dirty="0" err="1" smtClean="0">
                <a:solidFill>
                  <a:srgbClr val="7030A0"/>
                </a:solidFill>
              </a:rPr>
              <a:t>ame</a:t>
            </a:r>
            <a:r>
              <a:rPr lang="el-GR" b="1" dirty="0" smtClean="0">
                <a:solidFill>
                  <a:srgbClr val="7030A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de </a:t>
            </a:r>
            <a:r>
              <a:rPr lang="fr-FR" b="1" dirty="0" err="1" smtClean="0">
                <a:solidFill>
                  <a:srgbClr val="7030A0"/>
                </a:solidFill>
              </a:rPr>
              <a:t>Str</a:t>
            </a:r>
            <a:r>
              <a:rPr lang="en-GB" b="1" dirty="0" err="1" smtClean="0">
                <a:solidFill>
                  <a:srgbClr val="7030A0"/>
                </a:solidFill>
              </a:rPr>
              <a:t>asbourg</a:t>
            </a:r>
            <a:endParaRPr lang="el-GR" b="1" dirty="0">
              <a:solidFill>
                <a:srgbClr val="7030A0"/>
              </a:solidFill>
            </a:endParaRPr>
          </a:p>
        </p:txBody>
      </p:sp>
      <p:sp>
        <p:nvSpPr>
          <p:cNvPr id="23558" name="AutoShape 6" descr="https://www.iefimerida.gr/sites/default/files/styles/placeholder_16_9/public/2015-10/aste-708_0.jpg.webp?itok=6cuETAU2"/>
          <p:cNvSpPr>
            <a:spLocks noChangeAspect="1" noChangeArrowheads="1"/>
          </p:cNvSpPr>
          <p:nvPr/>
        </p:nvSpPr>
        <p:spPr bwMode="auto">
          <a:xfrm>
            <a:off x="155575" y="-2947988"/>
            <a:ext cx="122872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3560" name="AutoShape 8" descr="https://www.iefimerida.gr/sites/default/files/styles/placeholder_16_9/public/2015-10/aste-708_0.jpg.webp?itok=6cuETAU2"/>
          <p:cNvSpPr>
            <a:spLocks noChangeAspect="1" noChangeArrowheads="1"/>
          </p:cNvSpPr>
          <p:nvPr/>
        </p:nvSpPr>
        <p:spPr bwMode="auto">
          <a:xfrm>
            <a:off x="155575" y="-2947988"/>
            <a:ext cx="122872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 descr="Download Free png Clip Art The Little Prince Clipart The Little Prince -  Clip Art ... - DLPNG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1990898" cy="2863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Callout 9"/>
          <p:cNvSpPr/>
          <p:nvPr/>
        </p:nvSpPr>
        <p:spPr>
          <a:xfrm>
            <a:off x="457200" y="1676400"/>
            <a:ext cx="2362200" cy="1981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Θα ανεβούμε 332 σκαλοπάτια για να δούμε την πόλη από ψηλά!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10" descr="Άρθρα για Αστερίξ και Οβελίξ | Li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28800"/>
            <a:ext cx="4495800" cy="409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Callout 4"/>
          <p:cNvSpPr/>
          <p:nvPr/>
        </p:nvSpPr>
        <p:spPr>
          <a:xfrm>
            <a:off x="5105400" y="762000"/>
            <a:ext cx="25146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Κάτι μου θυμίζει αυτό το όνομα! Αλλά τι</a:t>
            </a:r>
            <a:r>
              <a:rPr lang="en-US" dirty="0" smtClean="0"/>
              <a:t>;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rot="20174279">
            <a:off x="2133600" y="762000"/>
            <a:ext cx="1752600" cy="15941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9906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Μπορείτε να τον βοηθήσετε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002060"/>
                </a:solidFill>
              </a:rPr>
              <a:t>                 Α.                         </a:t>
            </a:r>
            <a:r>
              <a:rPr lang="fr-FR" sz="2800" dirty="0" smtClean="0">
                <a:solidFill>
                  <a:srgbClr val="002060"/>
                </a:solidFill>
              </a:rPr>
              <a:t>B</a:t>
            </a:r>
            <a:r>
              <a:rPr lang="en-GB" sz="2800" dirty="0" smtClean="0">
                <a:solidFill>
                  <a:srgbClr val="002060"/>
                </a:solidFill>
              </a:rPr>
              <a:t>.</a:t>
            </a: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762000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Notre Dame</a:t>
            </a:r>
            <a:r>
              <a:rPr lang="en-GB" b="1" dirty="0" smtClean="0">
                <a:solidFill>
                  <a:srgbClr val="002060"/>
                </a:solidFill>
              </a:rPr>
              <a:t> de Strasbourg</a:t>
            </a:r>
          </a:p>
        </p:txBody>
      </p:sp>
      <p:sp>
        <p:nvSpPr>
          <p:cNvPr id="35842" name="AutoShape 2" descr="Καθεδρικός Ναός του Στρασβούργου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4" name="AutoShape 4" descr="Καθεδρικός Ναός του Στρασβούργου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6" name="AutoShape 6" descr="Καθεδρικός Ναός του Στρασβούργου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5848" name="Picture 8" descr="Strasbourg Cathedral - Northern France | Strasbourg cathedral, Strasbourg  france, Alsace fr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2362200" cy="3511379"/>
          </a:xfrm>
          <a:prstGeom prst="rect">
            <a:avLst/>
          </a:prstGeom>
          <a:noFill/>
        </p:spPr>
      </p:pic>
      <p:pic>
        <p:nvPicPr>
          <p:cNvPr id="35850" name="Picture 10" descr="La tour Eiffel on Twitter: &quot;🇬🇧 For 130 years, the #EiffelTower has been  affectionately keeping an eye on #NotreDame. It is with great emotion that  we associate ourselves with the grief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2758377" cy="344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876800"/>
            <a:ext cx="6583680" cy="105156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990600" y="49530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</a:rPr>
              <a:t>Έξω από τον ναό υπάρχουν πολλά τουριστικά μαγαζιά και ζαχαροπλαστεία όπου μπορούμε να δοκιμάσουμε νοστιμότατα μακαρόν.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2920" y="1905000"/>
            <a:ext cx="8183880" cy="281330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2530" name="Picture 2" descr="190 Patisserie / confiserie ideas | food illustrations, illustration food,  food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09600"/>
            <a:ext cx="5867400" cy="414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685800" y="50292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solidFill>
                  <a:srgbClr val="002060"/>
                </a:solidFill>
              </a:rPr>
              <a:t>Το ιστορικό κέντρ</a:t>
            </a:r>
            <a:r>
              <a:rPr lang="en-US" dirty="0" smtClean="0">
                <a:solidFill>
                  <a:srgbClr val="002060"/>
                </a:solidFill>
              </a:rPr>
              <a:t>o </a:t>
            </a:r>
            <a:r>
              <a:rPr lang="el-GR" dirty="0" smtClean="0">
                <a:solidFill>
                  <a:srgbClr val="002060"/>
                </a:solidFill>
              </a:rPr>
              <a:t>της πόλης η «Μικρή Γαλλία», είναι πανέμορφο χάρη στα κανάλια, τα ξύλινα σπίτια και τα παραδοσιακά αλσατικά ταβερνάκια.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33794" name="Picture 2" descr="La Petite France Images | Free Vectors, Stock Photos &amp; P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848600" cy="4114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ΣΤΡΑΣΒΟΥΡΓΟ-ΧΩΡΙΑ ΑΛΣΑΤΙΑΣ IBIS STRASBOURG CENTRE GARE 3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5725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685800" y="51054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</a:rPr>
              <a:t>Η πλατεία βρίσκεται στο κέντρο του Στρασβούργου. Εκεί γίνονται επίσημες τελετές, δημόσιες εκδηλώσεις και διάφοροι εορτασμοί. 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38913" name="Picture 1" descr="C:\Users\stach\OneDrive\Εικόνες\Screenshot 2021-04-08 2312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7086600" cy="39308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5600" y="1066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 </a:t>
            </a:r>
            <a:r>
              <a:rPr lang="en-US" b="1" dirty="0" smtClean="0">
                <a:solidFill>
                  <a:srgbClr val="002060"/>
                </a:solidFill>
              </a:rPr>
              <a:t>H </a:t>
            </a:r>
            <a:r>
              <a:rPr lang="el-GR" b="1" dirty="0" smtClean="0">
                <a:solidFill>
                  <a:srgbClr val="002060"/>
                </a:solidFill>
              </a:rPr>
              <a:t>πλατεία Κλεμπέρ</a:t>
            </a:r>
            <a:endParaRPr lang="el-G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             </a:t>
            </a:r>
            <a:r>
              <a:rPr lang="el-GR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Χριστούγεννα στο Στρασβούργο!</a:t>
            </a:r>
            <a:endParaRPr lang="el-GR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8" name="Picture 2" descr="Στρασβούργο.Η πρωτεύουσα των Χριστουγέννων! – The Fairy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7696200" cy="381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943600"/>
            <a:ext cx="8183880" cy="9144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105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2060"/>
                </a:solidFill>
              </a:rPr>
              <a:t>Η πόλη που τα ποδήλατα νικούν τα αυτοκίνητα!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24578" name="Picture 2" descr="Piste Cyclable Vectoriels et illustrations libres de droits - i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38200"/>
            <a:ext cx="5265717" cy="3975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 descr="Download Free png Clip Art The Little Prince Clipart The Little Prince -  Clip Art ... - DLPNG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33600"/>
            <a:ext cx="2899332" cy="4171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Callout 4"/>
          <p:cNvSpPr/>
          <p:nvPr/>
        </p:nvSpPr>
        <p:spPr>
          <a:xfrm>
            <a:off x="4267200" y="762000"/>
            <a:ext cx="2895600" cy="236220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Bonjour les </a:t>
            </a:r>
            <a:r>
              <a:rPr lang="en-GB" dirty="0" err="1" smtClean="0">
                <a:solidFill>
                  <a:srgbClr val="0070C0"/>
                </a:solidFill>
              </a:rPr>
              <a:t>enfants</a:t>
            </a:r>
            <a:r>
              <a:rPr lang="en-GB" dirty="0" smtClean="0">
                <a:solidFill>
                  <a:srgbClr val="0070C0"/>
                </a:solidFill>
              </a:rPr>
              <a:t>!!!</a:t>
            </a:r>
            <a:endParaRPr lang="el-GR" dirty="0" smtClean="0">
              <a:solidFill>
                <a:srgbClr val="0070C0"/>
              </a:solidFill>
            </a:endParaRPr>
          </a:p>
          <a:p>
            <a:pPr algn="ctr"/>
            <a:endParaRPr lang="en-GB" dirty="0" smtClean="0">
              <a:solidFill>
                <a:srgbClr val="0070C0"/>
              </a:solidFill>
            </a:endParaRPr>
          </a:p>
          <a:p>
            <a:pPr algn="ctr"/>
            <a:r>
              <a:rPr lang="en-GB" dirty="0" err="1" smtClean="0">
                <a:solidFill>
                  <a:srgbClr val="0070C0"/>
                </a:solidFill>
              </a:rPr>
              <a:t>Bienvenue</a:t>
            </a:r>
            <a:r>
              <a:rPr lang="en-GB" dirty="0" smtClean="0">
                <a:solidFill>
                  <a:srgbClr val="0070C0"/>
                </a:solidFill>
              </a:rPr>
              <a:t>!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581400"/>
            <a:ext cx="3581400" cy="211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 </a:t>
            </a:r>
            <a:r>
              <a:rPr lang="en-US" i="1" dirty="0" smtClean="0">
                <a:solidFill>
                  <a:srgbClr val="002060"/>
                </a:solidFill>
              </a:rPr>
              <a:t>To </a:t>
            </a:r>
            <a:r>
              <a:rPr lang="el-GR" i="1" dirty="0" smtClean="0">
                <a:solidFill>
                  <a:srgbClr val="002060"/>
                </a:solidFill>
              </a:rPr>
              <a:t>πάρκο του Μικρού Πρίγκιπα είναι στην Αλσατία.</a:t>
            </a:r>
          </a:p>
          <a:p>
            <a:pPr algn="ctr">
              <a:lnSpc>
                <a:spcPct val="150000"/>
              </a:lnSpc>
            </a:pPr>
            <a:r>
              <a:rPr lang="el-GR" i="1" dirty="0" smtClean="0">
                <a:solidFill>
                  <a:srgbClr val="002060"/>
                </a:solidFill>
              </a:rPr>
              <a:t>Η πρωτεύουσα αυτής της περιοχής είναι το Στρασβούργο!</a:t>
            </a:r>
            <a:endParaRPr lang="el-GR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2" descr="C:\Users\stach\OneDrive\Εικόνες\Screenshot 2021-04-09 1545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22844" cy="5619750"/>
          </a:xfrm>
          <a:prstGeom prst="rect">
            <a:avLst/>
          </a:prstGeom>
          <a:noFill/>
        </p:spPr>
      </p:pic>
      <p:sp>
        <p:nvSpPr>
          <p:cNvPr id="3" name="Oval Callout 2"/>
          <p:cNvSpPr/>
          <p:nvPr/>
        </p:nvSpPr>
        <p:spPr>
          <a:xfrm>
            <a:off x="4038600" y="1143000"/>
            <a:ext cx="2438400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Με το ποδήλατο πηγαίνω στη δουλειά μου!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629400" y="838200"/>
            <a:ext cx="2286000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Για ψώνια!</a:t>
            </a:r>
          </a:p>
          <a:p>
            <a:pPr algn="ctr"/>
            <a:r>
              <a:rPr lang="el-GR" dirty="0" smtClean="0"/>
              <a:t>Παντού!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2" name="Picture 4" descr="Kaysersberg Alfresco Bar Restaurant Alsace France Fountain in central Stock  Photo - Ala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05800" cy="5982228"/>
          </a:xfrm>
          <a:prstGeom prst="rect">
            <a:avLst/>
          </a:prstGeom>
          <a:noFill/>
        </p:spPr>
      </p:pic>
      <p:pic>
        <p:nvPicPr>
          <p:cNvPr id="58370" name="Picture 2" descr="Obélix, faim - PicMix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1984022" cy="2798360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228600" y="2133600"/>
            <a:ext cx="2895600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Η βόλτα μου άνοιξε την όρεξη!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5943600"/>
            <a:ext cx="7239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La Petite Alsacienne Alsatian Choucroute garnie, delicacies, france, cook  png | PNGE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3429000" cy="3859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0" name="AutoShape 4" descr="Οβελίξ καφέ - ovelix cafe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4822" name="AutoShape 6" descr="Οβελίξ καφέ - ovelix cafe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4824" name="AutoShape 8" descr="Οβελίξ καφέ - ovelix cafe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4826" name="Picture 10" descr="El síndrome Obelix: de feedback negativo a selfies | Fundación Personas y  empres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0"/>
            <a:ext cx="2193713" cy="294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Oval 7">
            <a:extLst>
              <a:ext uri="{FF2B5EF4-FFF2-40B4-BE49-F238E27FC236}">
                <a16:creationId xmlns="" xmlns:a16="http://schemas.microsoft.com/office/drawing/2014/main" id="{97A4B8E9-723D-4C66-8953-AC5CE01D5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1143000"/>
            <a:ext cx="3078480" cy="13655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l-GR" dirty="0" smtClean="0"/>
              <a:t>Τι καλό μας προτείνετε</a:t>
            </a:r>
            <a:r>
              <a:rPr lang="en-GB" dirty="0" smtClean="0"/>
              <a:t>;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 descr="La Petite Alsacienne Alsatian Choucroute garnie, delicacies, france, cook  png | PNGEg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3720674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2895600" cy="18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533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Χοιρινό με ξινολάχανο (</a:t>
            </a:r>
            <a:r>
              <a:rPr lang="fr-FR" dirty="0" smtClean="0"/>
              <a:t>choucroute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19458" name="Picture 2" descr="Flammekueche (tarte flambee from Alsace) - Caroline's Cook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733800"/>
            <a:ext cx="2717800" cy="20383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3124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 </a:t>
            </a:r>
            <a:r>
              <a:rPr lang="el-GR" dirty="0" smtClean="0"/>
              <a:t>παραδοσιακή πίτσα (</a:t>
            </a:r>
            <a:r>
              <a:rPr lang="fr-FR" dirty="0" smtClean="0"/>
              <a:t>tarte flambé</a:t>
            </a:r>
            <a:r>
              <a:rPr lang="en-GB" dirty="0" smtClean="0"/>
              <a:t>e</a:t>
            </a:r>
            <a:r>
              <a:rPr lang="en-US" dirty="0" smtClean="0"/>
              <a:t>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267200"/>
            <a:ext cx="2864303" cy="16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02920" y="530352"/>
            <a:ext cx="81838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810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Nougat (</a:t>
            </a:r>
            <a:r>
              <a:rPr lang="el-GR" dirty="0" smtClean="0"/>
              <a:t>Το γαλλικό μαντολάτο)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990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Kouglof</a:t>
            </a:r>
            <a:r>
              <a:rPr lang="fr-FR" dirty="0" smtClean="0"/>
              <a:t> (</a:t>
            </a:r>
            <a:r>
              <a:rPr lang="el-GR" dirty="0" smtClean="0"/>
              <a:t>κέικ με σταφίδες)</a:t>
            </a:r>
            <a:endParaRPr lang="el-GR" dirty="0"/>
          </a:p>
        </p:txBody>
      </p:sp>
      <p:pic>
        <p:nvPicPr>
          <p:cNvPr id="3076" name="Picture 4" descr="C:\Users\stach\OneDrive\Εικόνες\Screenshot 2021-04-10 0946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2976145" cy="1816100"/>
          </a:xfrm>
          <a:prstGeom prst="rect">
            <a:avLst/>
          </a:prstGeom>
          <a:noFill/>
        </p:spPr>
      </p:pic>
      <p:pic>
        <p:nvPicPr>
          <p:cNvPr id="3078" name="Picture 6" descr="EKDuncan - My Fanciful Muse: &quot;Marie Antoinette Style&quot; - French Fashions of  the 18th Cent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752600"/>
            <a:ext cx="2438400" cy="3757534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6324600" y="533400"/>
            <a:ext cx="2362200" cy="114300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dirty="0" smtClean="0">
                <a:solidFill>
                  <a:srgbClr val="002060"/>
                </a:solidFill>
              </a:rPr>
              <a:t>J</a:t>
            </a:r>
            <a:r>
              <a:rPr lang="en-GB" dirty="0" smtClean="0">
                <a:solidFill>
                  <a:srgbClr val="002060"/>
                </a:solidFill>
              </a:rPr>
              <a:t>’adore le </a:t>
            </a:r>
            <a:r>
              <a:rPr lang="en-GB" dirty="0" err="1" smtClean="0">
                <a:solidFill>
                  <a:srgbClr val="002060"/>
                </a:solidFill>
              </a:rPr>
              <a:t>kouglof</a:t>
            </a:r>
            <a:r>
              <a:rPr lang="en-GB" dirty="0" smtClean="0">
                <a:solidFill>
                  <a:srgbClr val="002060"/>
                </a:solidFill>
              </a:rPr>
              <a:t>!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5105400"/>
            <a:ext cx="28956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Η βασίλισσα </a:t>
            </a:r>
          </a:p>
          <a:p>
            <a:pPr algn="ctr"/>
            <a:r>
              <a:rPr lang="el-G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Μαρία Αντουανέτα</a:t>
            </a:r>
            <a:endParaRPr lang="el-G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 descr="Parc de l'Orangerie (Strasbourg) – Archi-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62150"/>
            <a:ext cx="3276600" cy="234315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2920" y="4696213"/>
            <a:ext cx="81838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0" dirty="0" smtClean="0">
                <a:solidFill>
                  <a:srgbClr val="002060"/>
                </a:solidFill>
                <a:effectLst/>
              </a:rPr>
              <a:t>H </a:t>
            </a:r>
            <a:r>
              <a:rPr lang="el-GR" sz="1800" b="0" dirty="0" smtClean="0">
                <a:solidFill>
                  <a:srgbClr val="002060"/>
                </a:solidFill>
                <a:effectLst/>
              </a:rPr>
              <a:t>πόλη έχει ένα όμορφο μεγάλο πάρκο και ένα μικρό ζωολογικό κήπο με σπάνια είδη ζώων, όπου συναντάμε το σύμβολο της Αλσατίας, τον πελαργό.</a:t>
            </a:r>
            <a:r>
              <a:rPr lang="en-US" sz="1800" b="0" dirty="0" smtClean="0">
                <a:solidFill>
                  <a:srgbClr val="002060"/>
                </a:solidFill>
                <a:effectLst/>
              </a:rPr>
              <a:t> </a:t>
            </a:r>
            <a:r>
              <a:rPr lang="el-GR" sz="1800" b="0" dirty="0" smtClean="0">
                <a:solidFill>
                  <a:srgbClr val="FF0000"/>
                </a:solidFill>
                <a:effectLst/>
              </a:rPr>
              <a:t>Συμβολίζει την καλή τύχη!</a:t>
            </a:r>
            <a:endParaRPr lang="el-GR" sz="1800" b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2052" name="Picture 4" descr="Pourquoi trouve-t-on des cigognes en Alsace ? | Alsag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3576833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2" descr="C:\Users\stach\OneDrive\Εικόνες\Screenshot 2021-04-10 105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382000" cy="56119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19812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l-GR" dirty="0" smtClean="0">
                <a:solidFill>
                  <a:schemeClr val="bg1"/>
                </a:solidFill>
              </a:rPr>
              <a:t>Την Πεντάμορφη και </a:t>
            </a:r>
            <a:r>
              <a:rPr lang="el-GR" smtClean="0">
                <a:solidFill>
                  <a:schemeClr val="bg1"/>
                </a:solidFill>
              </a:rPr>
              <a:t>το </a:t>
            </a:r>
            <a:r>
              <a:rPr lang="el-GR" smtClean="0">
                <a:solidFill>
                  <a:schemeClr val="bg1"/>
                </a:solidFill>
              </a:rPr>
              <a:t>τέρα</a:t>
            </a:r>
            <a:r>
              <a:rPr lang="el-GR" smtClean="0">
                <a:solidFill>
                  <a:schemeClr val="bg1"/>
                </a:solidFill>
              </a:rPr>
              <a:t>ς</a:t>
            </a:r>
            <a:r>
              <a:rPr lang="el-GR" smtClean="0">
                <a:solidFill>
                  <a:schemeClr val="bg1"/>
                </a:solidFill>
              </a:rPr>
              <a:t>.</a:t>
            </a:r>
            <a:endParaRPr lang="el-G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l-G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l-GR" dirty="0" smtClean="0">
                <a:solidFill>
                  <a:schemeClr val="bg1"/>
                </a:solidFill>
              </a:rPr>
              <a:t>Την Παναγία των Παρισίων.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1430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Ποια ταινία κινουμένων σχεδίων σας θυμίζει αυτή η εικόνα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Rectangle 3"/>
          <p:cNvSpPr/>
          <p:nvPr/>
        </p:nvSpPr>
        <p:spPr>
          <a:xfrm>
            <a:off x="838200" y="5029200"/>
            <a:ext cx="746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</a:rPr>
              <a:t>Το μικρό χωριό στην ταινία της Disney “Η Πεντάμορφη και το Τέρας” μοιάζει με μικρογραφία ενός γραφικού χωριού στην Αλσατία, κοντά στο Στρασβούργο!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7" name="Picture 3" descr="C:\Users\stach\OneDrive\Εικόνες\Screenshot 2021-04-10 1052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85800"/>
            <a:ext cx="6858000" cy="432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71600"/>
            <a:ext cx="8183880" cy="3429000"/>
          </a:xfrm>
        </p:spPr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zohs-header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5899691"/>
            <a:ext cx="1827415" cy="545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D3814A-E268-40F3-887C-D00B3D5D19F5}"/>
              </a:ext>
            </a:extLst>
          </p:cNvPr>
          <p:cNvSpPr txBox="1"/>
          <p:nvPr/>
        </p:nvSpPr>
        <p:spPr>
          <a:xfrm>
            <a:off x="1143000" y="685800"/>
            <a:ext cx="71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 Η περιοχή που βρίσκεται το Στρασβούργο λέγεται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3039E98-B8D5-43F9-957A-A0704BC5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1034"/>
            <a:ext cx="6172200" cy="4226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03B25-4E29-4687-841C-AB33DC7FEF81}"/>
              </a:ext>
            </a:extLst>
          </p:cNvPr>
          <p:cNvSpPr txBox="1"/>
          <p:nvPr/>
        </p:nvSpPr>
        <p:spPr>
          <a:xfrm>
            <a:off x="1447800" y="2667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l-GR" dirty="0" smtClean="0"/>
              <a:t>Νορμανδία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133309-0849-4D3D-AE80-034F21F95CEF}"/>
              </a:ext>
            </a:extLst>
          </p:cNvPr>
          <p:cNvSpPr txBox="1"/>
          <p:nvPr/>
        </p:nvSpPr>
        <p:spPr>
          <a:xfrm>
            <a:off x="3048000" y="2057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Β</a:t>
            </a:r>
            <a:r>
              <a:rPr lang="en-US" dirty="0" smtClean="0"/>
              <a:t>. </a:t>
            </a:r>
            <a:r>
              <a:rPr lang="el-GR" dirty="0" smtClean="0"/>
              <a:t>Αλσατία 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E8570C-11BE-407A-8FC4-104AD2BB7381}"/>
              </a:ext>
            </a:extLst>
          </p:cNvPr>
          <p:cNvSpPr txBox="1"/>
          <p:nvPr/>
        </p:nvSpPr>
        <p:spPr>
          <a:xfrm>
            <a:off x="5410200" y="2590800"/>
            <a:ext cx="211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</a:t>
            </a:r>
            <a:r>
              <a:rPr lang="el-GR" dirty="0" smtClean="0"/>
              <a:t>Προβηγκία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438"/>
    </mc:Choice>
    <mc:Fallback>
      <p:transition spd="slow" advTm="4543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4264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62200" y="4191000"/>
            <a:ext cx="6078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 ποταμός που περνά από το Στρασβούργο λέγεται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l-GR" dirty="0" smtClean="0">
                <a:solidFill>
                  <a:schemeClr val="bg1"/>
                </a:solidFill>
              </a:rPr>
              <a:t>Σηκουάνας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l-GR" dirty="0" smtClean="0">
                <a:solidFill>
                  <a:schemeClr val="bg1"/>
                </a:solidFill>
              </a:rPr>
              <a:t>Ιλλ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hs-header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5951653"/>
            <a:ext cx="1674494" cy="499410"/>
          </a:xfrm>
          <a:prstGeom prst="rect">
            <a:avLst/>
          </a:prstGeom>
        </p:spPr>
      </p:pic>
      <p:pic>
        <p:nvPicPr>
          <p:cNvPr id="16388" name="Picture 4" descr="Cartoon Asterix Asterixnobelix Sussurrare Bisbigliare - Cartoon , Free Transparent  Clipart - ClipartK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76400"/>
            <a:ext cx="5442210" cy="3606786"/>
          </a:xfrm>
          <a:prstGeom prst="rect">
            <a:avLst/>
          </a:prstGeom>
          <a:noFill/>
        </p:spPr>
      </p:pic>
      <p:sp>
        <p:nvSpPr>
          <p:cNvPr id="10" name="Oval Callout 9"/>
          <p:cNvSpPr/>
          <p:nvPr/>
        </p:nvSpPr>
        <p:spPr>
          <a:xfrm>
            <a:off x="6096000" y="533400"/>
            <a:ext cx="2590800" cy="2209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Οβελίξ,</a:t>
            </a:r>
          </a:p>
          <a:p>
            <a:pPr algn="ctr"/>
            <a:r>
              <a:rPr lang="el-GR" dirty="0" smtClean="0"/>
              <a:t>Μήπως ξέρεις πού είναι το Στρασβούργο</a:t>
            </a:r>
            <a:r>
              <a:rPr lang="en-GB" dirty="0" smtClean="0"/>
              <a:t>;</a:t>
            </a:r>
            <a:endParaRPr lang="el-GR" dirty="0"/>
          </a:p>
        </p:txBody>
      </p:sp>
      <p:sp>
        <p:nvSpPr>
          <p:cNvPr id="15" name="Oval Callout 14"/>
          <p:cNvSpPr/>
          <p:nvPr/>
        </p:nvSpPr>
        <p:spPr>
          <a:xfrm>
            <a:off x="3581400" y="381000"/>
            <a:ext cx="2819400" cy="1371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Δεν έχω ιδέα!</a:t>
            </a:r>
          </a:p>
          <a:p>
            <a:pPr algn="ctr"/>
            <a:r>
              <a:rPr lang="el-GR" dirty="0" smtClean="0"/>
              <a:t>Ας ρωτήσουμε τα παιδιά! 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159"/>
    </mc:Choice>
    <mc:Fallback>
      <p:transition spd="slow" advTm="915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5324" y="9128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97A4B8E9-723D-4C66-8953-AC5CE01D5C9A}"/>
              </a:ext>
            </a:extLst>
          </p:cNvPr>
          <p:cNvSpPr/>
          <p:nvPr/>
        </p:nvSpPr>
        <p:spPr>
          <a:xfrm>
            <a:off x="5577664" y="912867"/>
            <a:ext cx="2639810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Α. </a:t>
            </a:r>
            <a:r>
              <a:rPr lang="el-GR" dirty="0" smtClean="0"/>
              <a:t>Την Ιταλία</a:t>
            </a:r>
            <a:endParaRPr lang="el-GR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="" xmlns:a16="http://schemas.microsoft.com/office/drawing/2014/main" id="{964797D4-CD02-493E-887A-71DF556C6874}"/>
              </a:ext>
            </a:extLst>
          </p:cNvPr>
          <p:cNvSpPr/>
          <p:nvPr/>
        </p:nvSpPr>
        <p:spPr>
          <a:xfrm>
            <a:off x="5577664" y="2634016"/>
            <a:ext cx="3032936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B. </a:t>
            </a:r>
            <a:r>
              <a:rPr lang="el-GR" dirty="0" smtClean="0"/>
              <a:t>Την Ελλάδα</a:t>
            </a:r>
            <a:endParaRPr lang="el-GR" dirty="0"/>
          </a:p>
        </p:txBody>
      </p:sp>
      <p:pic>
        <p:nvPicPr>
          <p:cNvPr id="11" name="Picture 10" descr="zohs-header-logo.png">
            <a:extLst>
              <a:ext uri="{FF2B5EF4-FFF2-40B4-BE49-F238E27FC236}">
                <a16:creationId xmlns="" xmlns:a16="http://schemas.microsoft.com/office/drawing/2014/main" id="{F133BD20-68E2-40DD-91EE-C0B2960178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5928926"/>
            <a:ext cx="1750694" cy="522137"/>
          </a:xfrm>
          <a:prstGeom prst="rect">
            <a:avLst/>
          </a:prstGeom>
        </p:spPr>
      </p:pic>
      <p:pic>
        <p:nvPicPr>
          <p:cNvPr id="2050" name="Picture 2" descr="Dessin Animé Dessiné à La Main Question Garçons Carte Gratuite, Clipart De  Personne, Confus, Problème De Réflexion Fichier PNG et PSD pour le  téléchargement libre">
            <a:extLst>
              <a:ext uri="{FF2B5EF4-FFF2-40B4-BE49-F238E27FC236}">
                <a16:creationId xmlns="" xmlns:a16="http://schemas.microsoft.com/office/drawing/2014/main" id="{C885C244-B3B5-4ADC-802D-7492A26E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936453" cy="3936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="" xmlns:a16="http://schemas.microsoft.com/office/drawing/2014/main" id="{C4E9B88C-970B-4F3B-954A-6BBCFA53AFCD}"/>
              </a:ext>
            </a:extLst>
          </p:cNvPr>
          <p:cNvSpPr/>
          <p:nvPr/>
        </p:nvSpPr>
        <p:spPr>
          <a:xfrm>
            <a:off x="2057400" y="1143000"/>
            <a:ext cx="2881759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Το Στρασβούργο συνορεύει με </a:t>
            </a:r>
            <a:endParaRPr lang="el-GR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7DF23221-0474-407A-8E61-197D399FBE80}"/>
              </a:ext>
            </a:extLst>
          </p:cNvPr>
          <p:cNvSpPr/>
          <p:nvPr/>
        </p:nvSpPr>
        <p:spPr>
          <a:xfrm>
            <a:off x="5619454" y="4355165"/>
            <a:ext cx="3372146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</a:t>
            </a:r>
            <a:r>
              <a:rPr lang="el-GR" b="1" dirty="0"/>
              <a:t>. </a:t>
            </a:r>
            <a:r>
              <a:rPr lang="el-GR" dirty="0" smtClean="0"/>
              <a:t>Την Γερμανία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692367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365"/>
    </mc:Choice>
    <mc:Fallback>
      <p:transition spd="slow" advTm="1536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439378-4D75-4A2C-B8B7-DF22AB7EB541}"/>
              </a:ext>
            </a:extLst>
          </p:cNvPr>
          <p:cNvSpPr txBox="1"/>
          <p:nvPr/>
        </p:nvSpPr>
        <p:spPr>
          <a:xfrm>
            <a:off x="685800" y="609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Ποιο από τα παρακάτω ζώα </a:t>
            </a:r>
            <a:r>
              <a:rPr lang="el-GR" b="1" dirty="0" smtClean="0">
                <a:solidFill>
                  <a:srgbClr val="002060"/>
                </a:solidFill>
              </a:rPr>
              <a:t>είναι το σύμβολο του Στρασβούργου</a:t>
            </a:r>
            <a:r>
              <a:rPr lang="en-GB" b="1" dirty="0" smtClean="0">
                <a:solidFill>
                  <a:srgbClr val="002060"/>
                </a:solidFill>
              </a:rPr>
              <a:t>;</a:t>
            </a:r>
            <a:endParaRPr lang="el-GR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zohs-header-logo.png">
            <a:extLst>
              <a:ext uri="{FF2B5EF4-FFF2-40B4-BE49-F238E27FC236}">
                <a16:creationId xmlns="" xmlns:a16="http://schemas.microsoft.com/office/drawing/2014/main" id="{F7C8689B-E682-426A-8B36-A4BC5F4BB7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5907505"/>
            <a:ext cx="1775012" cy="529389"/>
          </a:xfrm>
          <a:prstGeom prst="rect">
            <a:avLst/>
          </a:prstGeom>
        </p:spPr>
      </p:pic>
      <p:pic>
        <p:nvPicPr>
          <p:cNvPr id="2050" name="Picture 2" descr="Fox Drawing 800*1142 transprent Png Free Download - Wildlife, Fox, RED Fox.  - CleanPNG / KissPNG">
            <a:extLst>
              <a:ext uri="{FF2B5EF4-FFF2-40B4-BE49-F238E27FC236}">
                <a16:creationId xmlns="" xmlns:a16="http://schemas.microsoft.com/office/drawing/2014/main" id="{37D6C7FD-2164-46D6-801C-6187B716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A6C79171-F10E-422D-AC5F-24E7565F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7400"/>
            <a:ext cx="2489892" cy="255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10F513-DF6E-4124-8954-F2853DDF9B7A}"/>
              </a:ext>
            </a:extLst>
          </p:cNvPr>
          <p:cNvSpPr txBox="1"/>
          <p:nvPr/>
        </p:nvSpPr>
        <p:spPr>
          <a:xfrm>
            <a:off x="1295400" y="501443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A. </a:t>
            </a:r>
            <a:r>
              <a:rPr lang="el-GR" dirty="0" smtClean="0">
                <a:solidFill>
                  <a:srgbClr val="002060"/>
                </a:solidFill>
              </a:rPr>
              <a:t>Η αλεπού</a:t>
            </a:r>
            <a:r>
              <a:rPr lang="en-US" dirty="0" smtClean="0">
                <a:solidFill>
                  <a:srgbClr val="002060"/>
                </a:solidFill>
              </a:rPr>
              <a:t>                </a:t>
            </a:r>
            <a:r>
              <a:rPr lang="en-US" dirty="0">
                <a:solidFill>
                  <a:srgbClr val="002060"/>
                </a:solidFill>
              </a:rPr>
              <a:t>B.  </a:t>
            </a:r>
            <a:r>
              <a:rPr lang="el-GR" dirty="0" smtClean="0">
                <a:solidFill>
                  <a:srgbClr val="002060"/>
                </a:solidFill>
              </a:rPr>
              <a:t>Ο κόκορας              </a:t>
            </a:r>
            <a:r>
              <a:rPr lang="en-GB" dirty="0" smtClean="0">
                <a:solidFill>
                  <a:srgbClr val="002060"/>
                </a:solidFill>
              </a:rPr>
              <a:t>C.</a:t>
            </a:r>
            <a:r>
              <a:rPr lang="el-GR" dirty="0" smtClean="0">
                <a:solidFill>
                  <a:srgbClr val="002060"/>
                </a:solidFill>
              </a:rPr>
              <a:t> Ο πελαργός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45058" name="Picture 2" descr="pelarg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209800"/>
            <a:ext cx="1752600" cy="2351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34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439378-4D75-4A2C-B8B7-DF22AB7EB541}"/>
              </a:ext>
            </a:extLst>
          </p:cNvPr>
          <p:cNvSpPr txBox="1"/>
          <p:nvPr/>
        </p:nvSpPr>
        <p:spPr>
          <a:xfrm>
            <a:off x="685800" y="609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Οι κάτοικοι προτιμούν να κυκλοφορούν με …</a:t>
            </a:r>
            <a:endParaRPr lang="el-GR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zohs-header-logo.png">
            <a:extLst>
              <a:ext uri="{FF2B5EF4-FFF2-40B4-BE49-F238E27FC236}">
                <a16:creationId xmlns="" xmlns:a16="http://schemas.microsoft.com/office/drawing/2014/main" id="{F7C8689B-E682-426A-8B36-A4BC5F4BB7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5907505"/>
            <a:ext cx="1775012" cy="529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10F513-DF6E-4124-8954-F2853DDF9B7A}"/>
              </a:ext>
            </a:extLst>
          </p:cNvPr>
          <p:cNvSpPr txBox="1"/>
          <p:nvPr/>
        </p:nvSpPr>
        <p:spPr>
          <a:xfrm>
            <a:off x="990600" y="4953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A.  </a:t>
            </a:r>
            <a:r>
              <a:rPr lang="el-GR" dirty="0" smtClean="0">
                <a:solidFill>
                  <a:srgbClr val="002060"/>
                </a:solidFill>
              </a:rPr>
              <a:t>αυτοκίνητο</a:t>
            </a:r>
            <a:r>
              <a:rPr lang="en-US" dirty="0" smtClean="0">
                <a:solidFill>
                  <a:srgbClr val="002060"/>
                </a:solidFill>
              </a:rPr>
              <a:t>                </a:t>
            </a:r>
            <a:r>
              <a:rPr lang="en-US" dirty="0">
                <a:solidFill>
                  <a:srgbClr val="002060"/>
                </a:solidFill>
              </a:rPr>
              <a:t>B.  </a:t>
            </a:r>
            <a:r>
              <a:rPr lang="el-GR" dirty="0" smtClean="0">
                <a:solidFill>
                  <a:srgbClr val="002060"/>
                </a:solidFill>
              </a:rPr>
              <a:t>ποδήλατο             </a:t>
            </a:r>
            <a:r>
              <a:rPr lang="en-GB" dirty="0" smtClean="0">
                <a:solidFill>
                  <a:srgbClr val="002060"/>
                </a:solidFill>
              </a:rPr>
              <a:t>C.</a:t>
            </a:r>
            <a:r>
              <a:rPr lang="el-GR" dirty="0" smtClean="0">
                <a:solidFill>
                  <a:srgbClr val="002060"/>
                </a:solidFill>
              </a:rPr>
              <a:t> λεωφορείο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028" name="AutoShape 4" descr="data:image/jpeg;base64,/9j/4AAQSkZJRgABAQAAAQABAAD/2wCEAAkGBxASDxUTEBEWFRUSFRYRFRYQEA8QFxkSFRMWFhUXFhMZHigjGBsoGxUVITItJSo3Li46Fx8zODMsNygtLisBCgoKDg0OGxAQGy0mICUvLS8tMi4rNS0rLi0tLS4uLy0tLS4tLS0tLS0tLS0tLS0rLS0tLS0tLS0tLS0tLS0tLf/AABEIAKUBMQMBIgACEQEDEQH/xAAcAAEAAgMBAQEAAAAAAAAAAAAABQYDBAcCAQj/xABEEAABAwEEBQgHBgQFBQAAAAABAAIDEQQFEiEGFDFBURMVImFxgZGhBzJSYnKx0SNCgpKTwTNTsrMXJKLS4Qg0Y4Pi/8QAGgEBAAIDAQAAAAAAAAAAAAAAAAQFAgMGAf/EADgRAAECAwMJBgYBBQEAAAAAAAABAgMEEQUhMRJBUWFxgZGx0RVSkqHh8BMUIjJCU8ElM0Nicgb/2gAMAwEAAhEDEQA/AO4IiIAiIgCIiAIiIAiIgCIiAIiIAiwzWljfXe1vxOa35rRl0gsrdsw/CHO+QWt8VjPucibVoZshPf8Aa1V2JUlEUIdKLL7bv03/AEWN2lll989jB+5WhZ+WT/I3xIb0kZlf8buCk+igW6WWU+2O1n0K2YdILK7ZKB8QLfMhZNnJdy0bEbxQxdKTDcWO4EqiwwzseKsc1w91wd8lmUlL0qhHwuCIiAIiIAiIgCIiAIiIAiIgCIiAIiIAiIgCIiAIiIAiIgCIiAIiw2m0MjaXSODWjaXGi8VURKqERVuQzLVtluihFZXhvCu09g2lVe9dLSats4p77hn+Fu7vVfihmtBLhV2ebnuNPzbz1DyVVEtPLf8AClm5bvL3wTWWKSCQofxZp6Mb57Nuq9dRZbbpgNkEdeuTLyH1UJJe9snPRe8jhF0G9hcKDxK3rJckbc5PtPiHR7m/WqkwKZDdwW+HZU1HvmoqondZdxXDyXaV8a3ZeDdKQkX/AGffwTHzTZiVO2WOWMNdJh6Zpk8vdsJzypu4rDc8YlcA8mjjIOjQGjS+g2cAFN6R+rGOsnwaB+6hNGnfaQ9Zk/plVZGk4EC0YcJjfpqytb8a6fRCxgz0zMWZEjPd9VIioqXUpk0pSmldd5YW3JB7Lj2ySfsV65og9gfnl/3LfRdaknLphDb4U6HGrNTC4xHeJ3UjnXJDuaR8Mkh+ZKwPuFv3XuHaIyPIA+amEWt9myj/ALoTfCicjbDtGchrVsZ/iVU4Kqp5Fdfc87DVjmupvDjGe4HLzWaHSC2QkCQmmykzSQex+/uKnF8c0EUIBB2gio8FBdYcFt8u90NdS1Tgt/mWUP8A9DM4TDWxE1pReKYcFMtg0shflKDGePrN8do8FPxSNcA5pDgdhaQR4hUi1XHG7OM8meAGJnezd3EKPintNkdUEgE7iXxu6j19oB4KJEiTknfHbls7zcd6XfwmssoESSnVpBdkP7rsF/5dyz6jpaKuXTpRHJRs1I38a9Ant+73+KsamQI8OO3KhrVPeOg1xoESC7JiJRfeAREW41BERAEREAREQBERAEREAREQBERAEREAREQBEVTv7ScNrHAanYX7QOpvE9a0TEzDl2ZcReq7DfAl4kd2SxOibSVvq/I4BT1n7mg7Otx3BUW8rylndikdXc1orQV3BvHzK1HvJNTUknrJLifMkqxXTdYjo+Shk3DIhgO4dfE9w66SE2ZtaIrU+mGmPvOvkmO2ymY8tZMNFX6oi4ddTfNcNmtd1y16Uwy3R1H+sj5DvrsU41oAoBQDIAZADqC9USi62VkocszIhNpzXavvVccTNTkSaifEjOqvkiaETMnPPVT4i90XyilZK6CPVCC0kPSiHxnwLPqoLRk5wn3n+ZeP3U1pL/Ei6hJ5mP6KD0aOUXxjzmIXFz7v6qmp8LkdnINrZC64cbmXpF6olF2dFONuPKL1RKJRRQ8ovtF9olBQ8r49gIIIBByIIBBHAhe6JReDJIC8LkI6UOY3xk0/IT8j3EbF9uXSCSDovq+MZEGoc3jhrs7D5KeouK+mO/pmW0QQkxNbG1z3RksdIXZirhuAAA79uVKGdslGv+PLLkOz91d3S5dFbzo7NtV6p8vMJlspdX7k35996aaXH6FsVsjmYHxuqD4g8CNxWyvyt6O9MrZZbbE1sr3sleI3skc54o40Bz2U25da/SNh0is0jRV4Yd7XmlD1O2FZJMNY74cVUR1K6lS/CvLNrJKwFcivhIqp5ptpz5EwixRTMd6rgfhcD8llUlLyOEREAREQBERAEREAREQBERAEREAWKeVrGlz3BrRmSTQKJvG+sJMcIDnjJzj6jDw953UFAWq2Rh2KZ5lf72YHYzY1V8xPsh1Rt+vNxxXddmVUUnQZB76K67ZevRN+2lBfd+yWirIA4R7CQDid202DqUC+zvG1jh2tIUq+/wB2xrAB1n9gsfPsnst8HfVc5MRIcZ+XEiKq/wDN24v4DHwm5LGIibb95EOaDtFe3NfOSb7LfBSM1tY/14hXiw0P/K0nUrls61Ce1EwWpLaqrilDHybfZb+VOTb7I8FkRYZSnuQ3R5HjC3gPAL13Iiy+I7SefCZoTggaBXYtO6R9g3td/cO9brVpXR/Ab+L+45Zo5VaqrpTk41qxqPa2l1HbMWm9jPF35nfVOUd7Tvzv+q8onzEXvu8S9T35aD3G+FOh75V3tv8A1ZPqvXLv/mSfrSfVYl9XvzMbvu8S9Tz5WX/W3wp0PQtD/wCY/wDWm+q+6xJ/Mk/Wm+qxr6nzUf8AY7xL1Mfkpb9bfC3oZNaf/Mk/Xl+q+63J/Mk/Wl+qxL4vfm5j9jvEvU8+Rlf1M8Dehn1uT+Y/9ST6qC0k0fhttDOX42jC17T0g2tcJrUEVr4lS6LJJ6ZS/wCI7xKvNTz5CVzQmpsaickK7cWh9msr+Ubie8Vo6Qjo1yOEAbVYkArkFJwWONgxTH8O7/leOWLMuynrXWpsakOXbktSmpCPiie49BpJ90EqUghtzfVL2/8AtA8qpJfVBSJgAGyuX+kLUfesx+/Tsa1ZtSBDwc6v+txg5Yz/AMUprvJZl8W+L1gXj32Bw8W/VSFg0vYTSZmH3mdId42jzVYF5Te34hv0WKe04/WaK8W9E9/FSGWjFh/Y9V1Ov88TQ+QhxPvYia23eR1CCdj2hzHBwOwtIIWVcvu68pYX4mOpxafVcOsK93TfcU4FDhfvY7bXqO9X8jaLJn6Vudo6dMdxSTkg+X+pL26dG3rguGJKoiKxIAREQBERAEREAVb0mvgs+yjNHOFXuG1rTuHvHyU5brSIo3SO2MaXdvAeK5faJ3Pe57jUuJce0qotadWCxIbcXcvXDiWllyiRnq92Cc/THgZ5bWQMLMgOC1V5c4AEuIAAqSTQADaSVzrSTT55cY7H0WjIykVcfgadg6zn2LnYEtFmnUYmHBPegvY0xClm1dn4qdEfI1oq4gDi4gDxK0XX3ZAaG1Qg8DPEP3XLbp0fvC8XYo2Pl3GSVxDB+N3yCsDfRJbNjrRZw8/c5R5P9KuW2ClPqicE9SqdbS1+lnFfQvtntMcgrG9rxxY5rx4hZlyK+dC7xsH2jozhbnytneXAdpGbe8KS0b09ewhls6bNgkA6bfiA9Yefao8zYkVjcqGuVqpRd2ZfeJvl7XhvWkRMnXWqeh0tfF5je1zQ5pDmuAcC01BB2EFe1SKlC4PiIi8B9YtK6f4Lfxf3HLdatS7B9i3tf/cKzT7F2pycanf3G7Hc2m0i+r4sDaEREAREQBERAF9XxEBnhkDBXaTs6ljkkLjUmq8rxLI1jS55DWtBcS40AA2klZ5SqlDFGoi1Pa07bednh/jTMZ1Pe1p7htK53pLpzLKTHZiY49mMZPf11+4OzP5KIuTRK3W3pQQOc0nOR5wN6zidt7qq6lrEe9uVFXJ1Z9+jzKiYthjVpCSuvNu9odOGlNgJprLO/EB4kKRslsilFYpGPHGN7X/Jc+/wlvKmRgJ9kT5/0qt3ncVtsLwZopITXovBNK+7I0081JfYLF+x670ryoR220/8mJuWnOp21e4JS11QubaLaduDhFbDVpyEuwg7sdNo69vGq6KDwVLGl40nESty4oqYbi4gx4U1DWl6YKi69PvYXzR++uUoyQ1J9Vx39R61YFy+67RhkbnliHcajNdQXWSM22ZhZWdMU0L0XMcxOSqy8TJzLgurqmcIiKYRAiIgCIiArmm1ow2drR994r2NFfnRUdW7T0GkPDp+PRp+6qFVx1sOVZtyaETlX+Tq7KaiSrdarzp/Bz/0mX6RSyxmlQHykcD6rP3PcoTQm4I53SWi1EtstlGOUitXHaGCnn3cVB3xbDPaJZT997nD4a9EdwoF2HQOwMF1xxuYHiZrnyNIqHCQ7CPhoO5dPJyyS8FrM+fbn6HOTcdY8VXru2ZupJ6I6bWK1O1ezsfEWNqxj2MYCxuRw4SRllkVTL19Hlvktz5WzswvlMgmMjxI0F1R0QK4gMhQ0yGYVvum4bHY3ufBDge4YSXPke4N20GImg2KQktJOzJSiOetINKrLYmM1lxPKVDQ1heXBtMRI2UzHiuW6f3BZzE28LBTkJT02tBAa4kjEGnYMQII3FX687rgtTWttEQlwkltS8OBNK4XNIOdBl1BZLbd7NTfZhGI4zG6NrWtIAyOyu+ufagOd+je/wAtfqsh6L6mInc/aW9hzPb2rpS4BZp3Rva9ho5jg8drTULvVmnD2NeNj2teOxwBHzXLW3LIyKkRv5Y7U6odJZEdXw1hr+OGxeimREX1UhbgLWu8fZjtd/WVshYLH6n4njwkcskwXd/JrX+43YvNpmREWJsCIiAIiIAiIgCIiA+rn3pOvgjDZWHIgSS0359BvlXwXQQuG6S2oy22d53yOA+Fpwt8gFb2LBSJMZS/ild+CFXa0ZWQMlPyWm7OT+hdyWYRut14mlmicGMZQnlZeFBtHzzrkCutXDpPZrbBI2xvLCxuGjmYCzECGOw7CMt3BRlmuSB93x2SVmJjWMqAS04wKl4I2GpPiVluG5rLYmuFnYQX0xOe4vcaVoK7hmdgXWnMFP0a0MvSG8GTSSBoa8OklE/KGRoNXNp6zsQy6Q3q+6TaTXdF/l7a9v2jaljo3yDCcquoDRepLU47DRQ166P2W1va+0Q43tGEEPkYS0EkB2E57T1oDmunujAscrXwnFZ5xjidXFSueEu35EEHeOxWj0bXwZYHQPNXQUwk74jkB3HLsIU1p7ZGyXZIzAG8i1r2ClMIjoKAbhhqFzf0fWksvGMbpA+M9haSPNoUG0oCRZd2lL03elSbZ8ZYUw3Qty7/AFOz2CAvlYwfec1viV1VUXQqxYpjIRlEMvjdkPKvkr0odiQsmCr+8vknrUlWxFyoqM7qea+lAiIroqAiIgCIiA17ZZI5WFkjQ5p3HjxB3FVq8dC2Pa4RSuZiBb0miSlRSo2bFbV8cclHjSsGNfEair58UvN8KZiwrmOVE8uB+ONLriNgt01lL8fIuAx4cGIOaHNOGppk4b1ebrsjrwuiGKOfkXRuwP8AWLXYKgNfhz2Frt+3sK3/APqAuT7eO2sGRaIJabnNqY3HtBLfwt4qi6E6SapKWyVMMtA+lThI2PA39fV2BSDQdUuaxOgs8cL5TK6MEF7gRWriQBUk0ANBXy2LcqqrpbDeE4hdd0pMRbVwgnbE4vxGji7EMTcOEDPKhyU3Yo7ULGGyyN1rkXt5SocBMcXJlxAoSAWVNDmCc94GxeFkdJBJGHuiMrCwSNBq0mmY2VGVD1Eqt3Nc5uuy2l75+UBZjDWNc1gLQaHpHNxqG7PHdpaJXResVrx2l72wgO5XlbQ2UPGE0AbiNTWhruptUTp/pS2b/L2d1YwayPGx7hsDTvaNvWacMwKKu6aNf9lZ6/yY/wCgLmGhlxMtMjjMDyTBQ4ThJedgB6hU+HFdXhnYxrWtGTQGjbsAoFV2pJxJlrUh0uUsrNmocu5yvreiYJU22gbzTuqvWFvtf6StXXGprbVSdjzXdTihb9qy3eXgpt4W+15FY4omtFMR2uds9pxd+6wa41NcbwWSWTNd1PEnU8W05VVrlLwX3mNvC32vJMLfa8lqa43gmtt4fNedjzXdTj6nvast3l4eht4W+15Jhb7XktTXGprjU7Hmu6nEdqS3eXh6G3hb7XkmFvteS1NcamuNTsea7qcTztWW7y8PQ28Lfa8kwt9o+C1NcamuNXvY813U4jtWW7y8PQ3MLfaPgsRWDXGprjeHzXnY00uZOJ72rLaV4Gw1cBtn8V/xu/qK7trrVybTe6hBaS5leTmq8E50dXptr2594VtZUjFlnPWJS+mC1wr1Ky0pyFMI1GVurimmheb2sNqt1ns0lktfIjAHOaXzRgudQ4sUYNXD1aHZTLaVZomuDGNc8vc1jWueRhL3BoDnkbqkVXN/R5pM2IatO4NaTWJxyAcdrSdwJzHWTxU7pSL61r/JYuRo3ByRiDa4Ri5XFvxV9bKlFcFSW6qjtIbvmnszooJuReS04quaHNFasc5uYBqDl7IX2+m2s2N4s5aLSWMzjIaMfR5YRF2wnpU8s6KC0LivKMyut7pBCGEjWpMTuUDh0m4iS1uEOruzCAxXjZ5bFc00don5V7yWtoXuDRJhbga59CdjnbKbaKi6Hg84QUBNJATha5xoNpoOpSOnmkgtUojiP2MRND7b9hd2UyHfxU/6HbHycr7W4UoORjrxNC9w8AO8rCIxHsVi50VOKGTHZLkdoWp33RmzCKztH3ndN3adg7hQKZVaum8cR2qxsOS8hQ2w2IxuCJQ9iRFiPV7sVPSIi2GAREQBERAF4l2Fe15eMkBzjTFjZA+ORuJjwWuB3grgmkOjktlcSAXxV6L6bOp/A+R8l+lL+u/ESqna7p25eSA4bdN+WmzH7CUtBzLTRzT2tOX7qe/xGttPUhPXycn+9Wm8tArNIahhjP8A4jQflNQO5RZ9Gza/x30+BvzqgKle+lFrtIwyynAfuMAY3vA9bvWC57nltDqMFGg9J5GQ+p6l0GxaA2Zhq4OkPvnLwbTzU7HdeEBrWgAZANAAA6gEBD3fZWwxNjjFA3xJ3k9ZWzjKkubzwTm88EBG4ymMqS5vPBObzwQEbjKYypLm88E5vPBARuMpjKkubzwTm88EBG4ymMqS5vPBObzwQEbjKYypLm88E5vPBARuMpjKkubzwTm88EBG4ymMqS5vPBObzwQEbjK1L0sTbREY5N+YO9rtxCnebzwTm88EBxq9brls78Mgy+64eq4dRUjc+l1rszQ1jw9gyDJRjA7DtA6gaLp9ouhr2lr2BzTtDgCFXrZ6O4XGsbnx9Xrt8Dn5oCLd6SrRhygiB4kyEeFf3VevjSW1WrKWTobcDBgZ4Db31VnHo0dXO0ZdUP8A9KVu/QGzxmrw6Q++aN/KNvegKHcNxSWhwNC2MHpPp5N4n5LqF3sEbGsjFGtAAA4Bb0N10AAFAMgAKADqC3rNdZ4ICT0alOMLo0HqhU64ruwkZK5xCgQHpERAEREAREQBERAalpswcoqe7AdysBC8GNAVWS6RwWI3QOCthhC88gEBVOaBwTmgcFa9XCauEBVOaBwTmgcFa9XCauEBVOaBwTmgcFa9XCauEBVOaBwTmgcFa9XCauEBVOaBwTmgcFa9XCauEBVOaBwTmgcFa9XCauEBVOaBwTmgcFa9XCauEBVOaBwTmgcFa9XCauEBVOaBwTmgcFa9XCauEBVOaBwTmgcFa9XCauEBVOaBwTmgcFa9XCauEBVOaBwX0XQOCtWrhOQCArUd0jgtyC7ANymxCF7EaA1bNZQ1boXwBfUAREQBERAEREAREQBERAEREAREQBERAEREAREQBERAEREAREQBERAEREAREQBERAEREARE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0" name="AutoShape 6" descr="data:image/jpeg;base64,/9j/4AAQSkZJRgABAQAAAQABAAD/2wCEAAkGBxASDxUTEBEWFRUSFRYRFRYQEA8QFxkSFRMWFhUXFhMZHigjGBsoGxUVITItJSo3Li46Fx8zODMsNygtLisBCgoKDg0OGxAQGy0mICUvLS8tMi4rNS0rLi0tLS4uLy0tLS4tLS0tLS0tLS0tLS0rLS0tLS0tLS0tLS0tLS0tLf/AABEIAKUBMQMBIgACEQEDEQH/xAAcAAEAAgMBAQEAAAAAAAAAAAAABQYDBAcCAQj/xABEEAABAwEEBQgHBgQFBQAAAAABAAIDEQQFEiEGFDFBURMVImFxgZGhBzJSYnKx0SNCgpKTwTNTsrMXJKLS4Qg0Y4Pi/8QAGgEBAAIDAQAAAAAAAAAAAAAAAAQFAgMGAf/EADgRAAECAwMJBgYBBQEAAAAAAAABAgMEEQUhMRJBUWFxgZGx0RVSkqHh8BMUIjJCU8ElM0Nicgb/2gAMAwEAAhEDEQA/AO4IiIAiIgCIiAIiIAiIgCIiAIiIAiwzWljfXe1vxOa35rRl0gsrdsw/CHO+QWt8VjPucibVoZshPf8Aa1V2JUlEUIdKLL7bv03/AEWN2lll989jB+5WhZ+WT/I3xIb0kZlf8buCk+igW6WWU+2O1n0K2YdILK7ZKB8QLfMhZNnJdy0bEbxQxdKTDcWO4EqiwwzseKsc1w91wd8lmUlL0qhHwuCIiAIiIAiIgCIiAIiIAiIgCIiAIiIAiIgCIiAIiIAiIgCIiAIiw2m0MjaXSODWjaXGi8VURKqERVuQzLVtluihFZXhvCu09g2lVe9dLSats4p77hn+Fu7vVfihmtBLhV2ebnuNPzbz1DyVVEtPLf8AClm5bvL3wTWWKSCQofxZp6Mb57Nuq9dRZbbpgNkEdeuTLyH1UJJe9snPRe8jhF0G9hcKDxK3rJckbc5PtPiHR7m/WqkwKZDdwW+HZU1HvmoqondZdxXDyXaV8a3ZeDdKQkX/AGffwTHzTZiVO2WOWMNdJh6Zpk8vdsJzypu4rDc8YlcA8mjjIOjQGjS+g2cAFN6R+rGOsnwaB+6hNGnfaQ9Zk/plVZGk4EC0YcJjfpqytb8a6fRCxgz0zMWZEjPd9VIioqXUpk0pSmldd5YW3JB7Lj2ySfsV65og9gfnl/3LfRdaknLphDb4U6HGrNTC4xHeJ3UjnXJDuaR8Mkh+ZKwPuFv3XuHaIyPIA+amEWt9myj/ALoTfCicjbDtGchrVsZ/iVU4Kqp5Fdfc87DVjmupvDjGe4HLzWaHSC2QkCQmmykzSQex+/uKnF8c0EUIBB2gio8FBdYcFt8u90NdS1Tgt/mWUP8A9DM4TDWxE1pReKYcFMtg0shflKDGePrN8do8FPxSNcA5pDgdhaQR4hUi1XHG7OM8meAGJnezd3EKPintNkdUEgE7iXxu6j19oB4KJEiTknfHbls7zcd6XfwmssoESSnVpBdkP7rsF/5dyz6jpaKuXTpRHJRs1I38a9Ant+73+KsamQI8OO3KhrVPeOg1xoESC7JiJRfeAREW41BERAEREAREQBERAEREAREQBERAEREAREQBEVTv7ScNrHAanYX7QOpvE9a0TEzDl2ZcReq7DfAl4kd2SxOibSVvq/I4BT1n7mg7Otx3BUW8rylndikdXc1orQV3BvHzK1HvJNTUknrJLifMkqxXTdYjo+Shk3DIhgO4dfE9w66SE2ZtaIrU+mGmPvOvkmO2ymY8tZMNFX6oi4ddTfNcNmtd1y16Uwy3R1H+sj5DvrsU41oAoBQDIAZADqC9USi62VkocszIhNpzXavvVccTNTkSaifEjOqvkiaETMnPPVT4i90XyilZK6CPVCC0kPSiHxnwLPqoLRk5wn3n+ZeP3U1pL/Ei6hJ5mP6KD0aOUXxjzmIXFz7v6qmp8LkdnINrZC64cbmXpF6olF2dFONuPKL1RKJRRQ8ovtF9olBQ8r49gIIIBByIIBBHAhe6JReDJIC8LkI6UOY3xk0/IT8j3EbF9uXSCSDovq+MZEGoc3jhrs7D5KeouK+mO/pmW0QQkxNbG1z3RksdIXZirhuAAA79uVKGdslGv+PLLkOz91d3S5dFbzo7NtV6p8vMJlspdX7k35996aaXH6FsVsjmYHxuqD4g8CNxWyvyt6O9MrZZbbE1sr3sleI3skc54o40Bz2U25da/SNh0is0jRV4Yd7XmlD1O2FZJMNY74cVUR1K6lS/CvLNrJKwFcivhIqp5ptpz5EwixRTMd6rgfhcD8llUlLyOEREAREQBERAEREAREQBERAEREAWKeVrGlz3BrRmSTQKJvG+sJMcIDnjJzj6jDw953UFAWq2Rh2KZ5lf72YHYzY1V8xPsh1Rt+vNxxXddmVUUnQZB76K67ZevRN+2lBfd+yWirIA4R7CQDid202DqUC+zvG1jh2tIUq+/wB2xrAB1n9gsfPsnst8HfVc5MRIcZ+XEiKq/wDN24v4DHwm5LGIibb95EOaDtFe3NfOSb7LfBSM1tY/14hXiw0P/K0nUrls61Ce1EwWpLaqrilDHybfZb+VOTb7I8FkRYZSnuQ3R5HjC3gPAL13Iiy+I7SefCZoTggaBXYtO6R9g3td/cO9brVpXR/Ab+L+45Zo5VaqrpTk41qxqPa2l1HbMWm9jPF35nfVOUd7Tvzv+q8onzEXvu8S9T35aD3G+FOh75V3tv8A1ZPqvXLv/mSfrSfVYl9XvzMbvu8S9Tz5WX/W3wp0PQtD/wCY/wDWm+q+6xJ/Mk/Wm+qxr6nzUf8AY7xL1Mfkpb9bfC3oZNaf/Mk/Xl+q+63J/Mk/Wl+qxL4vfm5j9jvEvU8+Rlf1M8Dehn1uT+Y/9ST6qC0k0fhttDOX42jC17T0g2tcJrUEVr4lS6LJJ6ZS/wCI7xKvNTz5CVzQmpsaickK7cWh9msr+Ubie8Vo6Qjo1yOEAbVYkArkFJwWONgxTH8O7/leOWLMuynrXWpsakOXbktSmpCPiie49BpJ90EqUghtzfVL2/8AtA8qpJfVBSJgAGyuX+kLUfesx+/Tsa1ZtSBDwc6v+txg5Yz/AMUprvJZl8W+L1gXj32Bw8W/VSFg0vYTSZmH3mdId42jzVYF5Te34hv0WKe04/WaK8W9E9/FSGWjFh/Y9V1Ov88TQ+QhxPvYia23eR1CCdj2hzHBwOwtIIWVcvu68pYX4mOpxafVcOsK93TfcU4FDhfvY7bXqO9X8jaLJn6Vudo6dMdxSTkg+X+pL26dG3rguGJKoiKxIAREQBERAEREAVb0mvgs+yjNHOFXuG1rTuHvHyU5brSIo3SO2MaXdvAeK5faJ3Pe57jUuJce0qotadWCxIbcXcvXDiWllyiRnq92Cc/THgZ5bWQMLMgOC1V5c4AEuIAAqSTQADaSVzrSTT55cY7H0WjIykVcfgadg6zn2LnYEtFmnUYmHBPegvY0xClm1dn4qdEfI1oq4gDi4gDxK0XX3ZAaG1Qg8DPEP3XLbp0fvC8XYo2Pl3GSVxDB+N3yCsDfRJbNjrRZw8/c5R5P9KuW2ClPqicE9SqdbS1+lnFfQvtntMcgrG9rxxY5rx4hZlyK+dC7xsH2jozhbnytneXAdpGbe8KS0b09ewhls6bNgkA6bfiA9Yefao8zYkVjcqGuVqpRd2ZfeJvl7XhvWkRMnXWqeh0tfF5je1zQ5pDmuAcC01BB2EFe1SKlC4PiIi8B9YtK6f4Lfxf3HLdatS7B9i3tf/cKzT7F2pycanf3G7Hc2m0i+r4sDaEREAREQBERAF9XxEBnhkDBXaTs6ljkkLjUmq8rxLI1jS55DWtBcS40AA2klZ5SqlDFGoi1Pa07bednh/jTMZ1Pe1p7htK53pLpzLKTHZiY49mMZPf11+4OzP5KIuTRK3W3pQQOc0nOR5wN6zidt7qq6lrEe9uVFXJ1Z9+jzKiYthjVpCSuvNu9odOGlNgJprLO/EB4kKRslsilFYpGPHGN7X/Jc+/wlvKmRgJ9kT5/0qt3ncVtsLwZopITXovBNK+7I0081JfYLF+x670ryoR220/8mJuWnOp21e4JS11QubaLaduDhFbDVpyEuwg7sdNo69vGq6KDwVLGl40nESty4oqYbi4gx4U1DWl6YKi69PvYXzR++uUoyQ1J9Vx39R61YFy+67RhkbnliHcajNdQXWSM22ZhZWdMU0L0XMcxOSqy8TJzLgurqmcIiKYRAiIgCIiArmm1ow2drR994r2NFfnRUdW7T0GkPDp+PRp+6qFVx1sOVZtyaETlX+Tq7KaiSrdarzp/Bz/0mX6RSyxmlQHykcD6rP3PcoTQm4I53SWi1EtstlGOUitXHaGCnn3cVB3xbDPaJZT997nD4a9EdwoF2HQOwMF1xxuYHiZrnyNIqHCQ7CPhoO5dPJyyS8FrM+fbn6HOTcdY8VXru2ZupJ6I6bWK1O1ezsfEWNqxj2MYCxuRw4SRllkVTL19Hlvktz5WzswvlMgmMjxI0F1R0QK4gMhQ0yGYVvum4bHY3ufBDge4YSXPke4N20GImg2KQktJOzJSiOetINKrLYmM1lxPKVDQ1heXBtMRI2UzHiuW6f3BZzE28LBTkJT02tBAa4kjEGnYMQII3FX687rgtTWttEQlwkltS8OBNK4XNIOdBl1BZLbd7NTfZhGI4zG6NrWtIAyOyu+ufagOd+je/wAtfqsh6L6mInc/aW9hzPb2rpS4BZp3Rva9ho5jg8drTULvVmnD2NeNj2teOxwBHzXLW3LIyKkRv5Y7U6odJZEdXw1hr+OGxeimREX1UhbgLWu8fZjtd/WVshYLH6n4njwkcskwXd/JrX+43YvNpmREWJsCIiAIiIAiIgCIiA+rn3pOvgjDZWHIgSS0359BvlXwXQQuG6S2oy22d53yOA+Fpwt8gFb2LBSJMZS/ild+CFXa0ZWQMlPyWm7OT+hdyWYRut14mlmicGMZQnlZeFBtHzzrkCutXDpPZrbBI2xvLCxuGjmYCzECGOw7CMt3BRlmuSB93x2SVmJjWMqAS04wKl4I2GpPiVluG5rLYmuFnYQX0xOe4vcaVoK7hmdgXWnMFP0a0MvSG8GTSSBoa8OklE/KGRoNXNp6zsQy6Q3q+6TaTXdF/l7a9v2jaljo3yDCcquoDRepLU47DRQ166P2W1va+0Q43tGEEPkYS0EkB2E57T1oDmunujAscrXwnFZ5xjidXFSueEu35EEHeOxWj0bXwZYHQPNXQUwk74jkB3HLsIU1p7ZGyXZIzAG8i1r2ClMIjoKAbhhqFzf0fWksvGMbpA+M9haSPNoUG0oCRZd2lL03elSbZ8ZYUw3Qty7/AFOz2CAvlYwfec1viV1VUXQqxYpjIRlEMvjdkPKvkr0odiQsmCr+8vknrUlWxFyoqM7qea+lAiIroqAiIgCIiA17ZZI5WFkjQ5p3HjxB3FVq8dC2Pa4RSuZiBb0miSlRSo2bFbV8cclHjSsGNfEair58UvN8KZiwrmOVE8uB+ONLriNgt01lL8fIuAx4cGIOaHNOGppk4b1ebrsjrwuiGKOfkXRuwP8AWLXYKgNfhz2Frt+3sK3/APqAuT7eO2sGRaIJabnNqY3HtBLfwt4qi6E6SapKWyVMMtA+lThI2PA39fV2BSDQdUuaxOgs8cL5TK6MEF7gRWriQBUk0ANBXy2LcqqrpbDeE4hdd0pMRbVwgnbE4vxGji7EMTcOEDPKhyU3Yo7ULGGyyN1rkXt5SocBMcXJlxAoSAWVNDmCc94GxeFkdJBJGHuiMrCwSNBq0mmY2VGVD1Eqt3Nc5uuy2l75+UBZjDWNc1gLQaHpHNxqG7PHdpaJXResVrx2l72wgO5XlbQ2UPGE0AbiNTWhruptUTp/pS2b/L2d1YwayPGx7hsDTvaNvWacMwKKu6aNf9lZ6/yY/wCgLmGhlxMtMjjMDyTBQ4ThJedgB6hU+HFdXhnYxrWtGTQGjbsAoFV2pJxJlrUh0uUsrNmocu5yvreiYJU22gbzTuqvWFvtf6StXXGprbVSdjzXdTihb9qy3eXgpt4W+15FY4omtFMR2uds9pxd+6wa41NcbwWSWTNd1PEnU8W05VVrlLwX3mNvC32vJMLfa8lqa43gmtt4fNedjzXdTj6nvast3l4eht4W+15Jhb7XktTXGprjU7Hmu6nEdqS3eXh6G3hb7XkmFvteS1NcamuNTsea7qcTztWW7y8PQ28Lfa8kwt9o+C1NcamuNXvY813U4jtWW7y8PQ3MLfaPgsRWDXGprjeHzXnY00uZOJ72rLaV4Gw1cBtn8V/xu/qK7trrVybTe6hBaS5leTmq8E50dXptr2594VtZUjFlnPWJS+mC1wr1Ky0pyFMI1GVurimmheb2sNqt1ns0lktfIjAHOaXzRgudQ4sUYNXD1aHZTLaVZomuDGNc8vc1jWueRhL3BoDnkbqkVXN/R5pM2IatO4NaTWJxyAcdrSdwJzHWTxU7pSL61r/JYuRo3ByRiDa4Ri5XFvxV9bKlFcFSW6qjtIbvmnszooJuReS04quaHNFasc5uYBqDl7IX2+m2s2N4s5aLSWMzjIaMfR5YRF2wnpU8s6KC0LivKMyut7pBCGEjWpMTuUDh0m4iS1uEOruzCAxXjZ5bFc00don5V7yWtoXuDRJhbga59CdjnbKbaKi6Hg84QUBNJATha5xoNpoOpSOnmkgtUojiP2MRND7b9hd2UyHfxU/6HbHycr7W4UoORjrxNC9w8AO8rCIxHsVi50VOKGTHZLkdoWp33RmzCKztH3ndN3adg7hQKZVaum8cR2qxsOS8hQ2w2IxuCJQ9iRFiPV7sVPSIi2GAREQBERAF4l2Fe15eMkBzjTFjZA+ORuJjwWuB3grgmkOjktlcSAXxV6L6bOp/A+R8l+lL+u/ESqna7p25eSA4bdN+WmzH7CUtBzLTRzT2tOX7qe/xGttPUhPXycn+9Wm8tArNIahhjP8A4jQflNQO5RZ9Gza/x30+BvzqgKle+lFrtIwyynAfuMAY3vA9bvWC57nltDqMFGg9J5GQ+p6l0GxaA2Zhq4OkPvnLwbTzU7HdeEBrWgAZANAAA6gEBD3fZWwxNjjFA3xJ3k9ZWzjKkubzwTm88EBG4ymMqS5vPBObzwQEbjKYypLm88E5vPBARuMpjKkubzwTm88EBG4ymMqS5vPBObzwQEbjKYypLm88E5vPBARuMpjKkubzwTm88EBG4ymMqS5vPBObzwQEbjK1L0sTbREY5N+YO9rtxCnebzwTm88EBxq9brls78Mgy+64eq4dRUjc+l1rszQ1jw9gyDJRjA7DtA6gaLp9ouhr2lr2BzTtDgCFXrZ6O4XGsbnx9Xrt8Dn5oCLd6SrRhygiB4kyEeFf3VevjSW1WrKWTobcDBgZ4Db31VnHo0dXO0ZdUP8A9KVu/QGzxmrw6Q++aN/KNvegKHcNxSWhwNC2MHpPp5N4n5LqF3sEbGsjFGtAAA4Bb0N10AAFAMgAKADqC3rNdZ4ICT0alOMLo0HqhU64ruwkZK5xCgQHpERAEREAREQBERAalpswcoqe7AdysBC8GNAVWS6RwWI3QOCthhC88gEBVOaBwTmgcFa9XCauEBVOaBwTmgcFa9XCauEBVOaBwTmgcFa9XCauEBVOaBwTmgcFa9XCauEBVOaBwTmgcFa9XCauEBVOaBwTmgcFa9XCauEBVOaBwTmgcFa9XCauEBVOaBwTmgcFa9XCauEBVOaBwTmgcFa9XCauEBVOaBwTmgcFa9XCauEBVOaBwTmgcFa9XCauEBVOaBwX0XQOCtWrhOQCArUd0jgtyC7ANymxCF7EaA1bNZQ1boXwBfUAREQBERAEREAREQBERAEREAREQBERAEREAREQBERAEREAREQBERAEREAREQBERAEREARE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2" name="AutoShape 8" descr="data:image/jpeg;base64,/9j/4AAQSkZJRgABAQAAAQABAAD/2wCEAAkGBxASDxUTEBEWFRUSFRYRFRYQEA8QFxkSFRMWFhUXFhMZHigjGBsoGxUVITItJSo3Li46Fx8zODMsNygtLisBCgoKDg0OGxAQGy0mICUvLS8tMi4rNS0rLi0tLS4uLy0tLS4tLS0tLS0tLS0tLS0rLS0tLS0tLS0tLS0tLS0tLf/AABEIAKUBMQMBIgACEQEDEQH/xAAcAAEAAgMBAQEAAAAAAAAAAAAABQYDBAcCAQj/xABEEAABAwEEBQgHBgQFBQAAAAABAAIDEQQFEiEGFDFBURMVImFxgZGhBzJSYnKx0SNCgpKTwTNTsrMXJKLS4Qg0Y4Pi/8QAGgEBAAIDAQAAAAAAAAAAAAAAAAQFAgMGAf/EADgRAAECAwMJBgYBBQEAAAAAAAABAgMEEQUhMRJBUWFxgZGx0RVSkqHh8BMUIjJCU8ElM0Nicgb/2gAMAwEAAhEDEQA/AO4IiIAiIgCIiAIiIAiIgCIiAIiIAiwzWljfXe1vxOa35rRl0gsrdsw/CHO+QWt8VjPucibVoZshPf8Aa1V2JUlEUIdKLL7bv03/AEWN2lll989jB+5WhZ+WT/I3xIb0kZlf8buCk+igW6WWU+2O1n0K2YdILK7ZKB8QLfMhZNnJdy0bEbxQxdKTDcWO4EqiwwzseKsc1w91wd8lmUlL0qhHwuCIiAIiIAiIgCIiAIiIAiIgCIiAIiIAiIgCIiAIiIAiIgCIiAIiw2m0MjaXSODWjaXGi8VURKqERVuQzLVtluihFZXhvCu09g2lVe9dLSats4p77hn+Fu7vVfihmtBLhV2ebnuNPzbz1DyVVEtPLf8AClm5bvL3wTWWKSCQofxZp6Mb57Nuq9dRZbbpgNkEdeuTLyH1UJJe9snPRe8jhF0G9hcKDxK3rJckbc5PtPiHR7m/WqkwKZDdwW+HZU1HvmoqondZdxXDyXaV8a3ZeDdKQkX/AGffwTHzTZiVO2WOWMNdJh6Zpk8vdsJzypu4rDc8YlcA8mjjIOjQGjS+g2cAFN6R+rGOsnwaB+6hNGnfaQ9Zk/plVZGk4EC0YcJjfpqytb8a6fRCxgz0zMWZEjPd9VIioqXUpk0pSmldd5YW3JB7Lj2ySfsV65og9gfnl/3LfRdaknLphDb4U6HGrNTC4xHeJ3UjnXJDuaR8Mkh+ZKwPuFv3XuHaIyPIA+amEWt9myj/ALoTfCicjbDtGchrVsZ/iVU4Kqp5Fdfc87DVjmupvDjGe4HLzWaHSC2QkCQmmykzSQex+/uKnF8c0EUIBB2gio8FBdYcFt8u90NdS1Tgt/mWUP8A9DM4TDWxE1pReKYcFMtg0shflKDGePrN8do8FPxSNcA5pDgdhaQR4hUi1XHG7OM8meAGJnezd3EKPintNkdUEgE7iXxu6j19oB4KJEiTknfHbls7zcd6XfwmssoESSnVpBdkP7rsF/5dyz6jpaKuXTpRHJRs1I38a9Ant+73+KsamQI8OO3KhrVPeOg1xoESC7JiJRfeAREW41BERAEREAREQBERAEREAREQBERAEREAREQBEVTv7ScNrHAanYX7QOpvE9a0TEzDl2ZcReq7DfAl4kd2SxOibSVvq/I4BT1n7mg7Otx3BUW8rylndikdXc1orQV3BvHzK1HvJNTUknrJLifMkqxXTdYjo+Shk3DIhgO4dfE9w66SE2ZtaIrU+mGmPvOvkmO2ymY8tZMNFX6oi4ddTfNcNmtd1y16Uwy3R1H+sj5DvrsU41oAoBQDIAZADqC9USi62VkocszIhNpzXavvVccTNTkSaifEjOqvkiaETMnPPVT4i90XyilZK6CPVCC0kPSiHxnwLPqoLRk5wn3n+ZeP3U1pL/Ei6hJ5mP6KD0aOUXxjzmIXFz7v6qmp8LkdnINrZC64cbmXpF6olF2dFONuPKL1RKJRRQ8ovtF9olBQ8r49gIIIBByIIBBHAhe6JReDJIC8LkI6UOY3xk0/IT8j3EbF9uXSCSDovq+MZEGoc3jhrs7D5KeouK+mO/pmW0QQkxNbG1z3RksdIXZirhuAAA79uVKGdslGv+PLLkOz91d3S5dFbzo7NtV6p8vMJlspdX7k35996aaXH6FsVsjmYHxuqD4g8CNxWyvyt6O9MrZZbbE1sr3sleI3skc54o40Bz2U25da/SNh0is0jRV4Yd7XmlD1O2FZJMNY74cVUR1K6lS/CvLNrJKwFcivhIqp5ptpz5EwixRTMd6rgfhcD8llUlLyOEREAREQBERAEREAREQBERAEREAWKeVrGlz3BrRmSTQKJvG+sJMcIDnjJzj6jDw953UFAWq2Rh2KZ5lf72YHYzY1V8xPsh1Rt+vNxxXddmVUUnQZB76K67ZevRN+2lBfd+yWirIA4R7CQDid202DqUC+zvG1jh2tIUq+/wB2xrAB1n9gsfPsnst8HfVc5MRIcZ+XEiKq/wDN24v4DHwm5LGIibb95EOaDtFe3NfOSb7LfBSM1tY/14hXiw0P/K0nUrls61Ce1EwWpLaqrilDHybfZb+VOTb7I8FkRYZSnuQ3R5HjC3gPAL13Iiy+I7SefCZoTggaBXYtO6R9g3td/cO9brVpXR/Ab+L+45Zo5VaqrpTk41qxqPa2l1HbMWm9jPF35nfVOUd7Tvzv+q8onzEXvu8S9T35aD3G+FOh75V3tv8A1ZPqvXLv/mSfrSfVYl9XvzMbvu8S9Tz5WX/W3wp0PQtD/wCY/wDWm+q+6xJ/Mk/Wm+qxr6nzUf8AY7xL1Mfkpb9bfC3oZNaf/Mk/Xl+q+63J/Mk/Wl+qxL4vfm5j9jvEvU8+Rlf1M8Dehn1uT+Y/9ST6qC0k0fhttDOX42jC17T0g2tcJrUEVr4lS6LJJ6ZS/wCI7xKvNTz5CVzQmpsaickK7cWh9msr+Ubie8Vo6Qjo1yOEAbVYkArkFJwWONgxTH8O7/leOWLMuynrXWpsakOXbktSmpCPiie49BpJ90EqUghtzfVL2/8AtA8qpJfVBSJgAGyuX+kLUfesx+/Tsa1ZtSBDwc6v+txg5Yz/AMUprvJZl8W+L1gXj32Bw8W/VSFg0vYTSZmH3mdId42jzVYF5Te34hv0WKe04/WaK8W9E9/FSGWjFh/Y9V1Ov88TQ+QhxPvYia23eR1CCdj2hzHBwOwtIIWVcvu68pYX4mOpxafVcOsK93TfcU4FDhfvY7bXqO9X8jaLJn6Vudo6dMdxSTkg+X+pL26dG3rguGJKoiKxIAREQBERAEREAVb0mvgs+yjNHOFXuG1rTuHvHyU5brSIo3SO2MaXdvAeK5faJ3Pe57jUuJce0qotadWCxIbcXcvXDiWllyiRnq92Cc/THgZ5bWQMLMgOC1V5c4AEuIAAqSTQADaSVzrSTT55cY7H0WjIykVcfgadg6zn2LnYEtFmnUYmHBPegvY0xClm1dn4qdEfI1oq4gDi4gDxK0XX3ZAaG1Qg8DPEP3XLbp0fvC8XYo2Pl3GSVxDB+N3yCsDfRJbNjrRZw8/c5R5P9KuW2ClPqicE9SqdbS1+lnFfQvtntMcgrG9rxxY5rx4hZlyK+dC7xsH2jozhbnytneXAdpGbe8KS0b09ewhls6bNgkA6bfiA9Yefao8zYkVjcqGuVqpRd2ZfeJvl7XhvWkRMnXWqeh0tfF5je1zQ5pDmuAcC01BB2EFe1SKlC4PiIi8B9YtK6f4Lfxf3HLdatS7B9i3tf/cKzT7F2pycanf3G7Hc2m0i+r4sDaEREAREQBERAF9XxEBnhkDBXaTs6ljkkLjUmq8rxLI1jS55DWtBcS40AA2klZ5SqlDFGoi1Pa07bednh/jTMZ1Pe1p7htK53pLpzLKTHZiY49mMZPf11+4OzP5KIuTRK3W3pQQOc0nOR5wN6zidt7qq6lrEe9uVFXJ1Z9+jzKiYthjVpCSuvNu9odOGlNgJprLO/EB4kKRslsilFYpGPHGN7X/Jc+/wlvKmRgJ9kT5/0qt3ncVtsLwZopITXovBNK+7I0081JfYLF+x670ryoR220/8mJuWnOp21e4JS11QubaLaduDhFbDVpyEuwg7sdNo69vGq6KDwVLGl40nESty4oqYbi4gx4U1DWl6YKi69PvYXzR++uUoyQ1J9Vx39R61YFy+67RhkbnliHcajNdQXWSM22ZhZWdMU0L0XMcxOSqy8TJzLgurqmcIiKYRAiIgCIiArmm1ow2drR994r2NFfnRUdW7T0GkPDp+PRp+6qFVx1sOVZtyaETlX+Tq7KaiSrdarzp/Bz/0mX6RSyxmlQHykcD6rP3PcoTQm4I53SWi1EtstlGOUitXHaGCnn3cVB3xbDPaJZT997nD4a9EdwoF2HQOwMF1xxuYHiZrnyNIqHCQ7CPhoO5dPJyyS8FrM+fbn6HOTcdY8VXru2ZupJ6I6bWK1O1ezsfEWNqxj2MYCxuRw4SRllkVTL19Hlvktz5WzswvlMgmMjxI0F1R0QK4gMhQ0yGYVvum4bHY3ufBDge4YSXPke4N20GImg2KQktJOzJSiOetINKrLYmM1lxPKVDQ1heXBtMRI2UzHiuW6f3BZzE28LBTkJT02tBAa4kjEGnYMQII3FX687rgtTWttEQlwkltS8OBNK4XNIOdBl1BZLbd7NTfZhGI4zG6NrWtIAyOyu+ufagOd+je/wAtfqsh6L6mInc/aW9hzPb2rpS4BZp3Rva9ho5jg8drTULvVmnD2NeNj2teOxwBHzXLW3LIyKkRv5Y7U6odJZEdXw1hr+OGxeimREX1UhbgLWu8fZjtd/WVshYLH6n4njwkcskwXd/JrX+43YvNpmREWJsCIiAIiIAiIgCIiA+rn3pOvgjDZWHIgSS0359BvlXwXQQuG6S2oy22d53yOA+Fpwt8gFb2LBSJMZS/ild+CFXa0ZWQMlPyWm7OT+hdyWYRut14mlmicGMZQnlZeFBtHzzrkCutXDpPZrbBI2xvLCxuGjmYCzECGOw7CMt3BRlmuSB93x2SVmJjWMqAS04wKl4I2GpPiVluG5rLYmuFnYQX0xOe4vcaVoK7hmdgXWnMFP0a0MvSG8GTSSBoa8OklE/KGRoNXNp6zsQy6Q3q+6TaTXdF/l7a9v2jaljo3yDCcquoDRepLU47DRQ166P2W1va+0Q43tGEEPkYS0EkB2E57T1oDmunujAscrXwnFZ5xjidXFSueEu35EEHeOxWj0bXwZYHQPNXQUwk74jkB3HLsIU1p7ZGyXZIzAG8i1r2ClMIjoKAbhhqFzf0fWksvGMbpA+M9haSPNoUG0oCRZd2lL03elSbZ8ZYUw3Qty7/AFOz2CAvlYwfec1viV1VUXQqxYpjIRlEMvjdkPKvkr0odiQsmCr+8vknrUlWxFyoqM7qea+lAiIroqAiIgCIiA17ZZI5WFkjQ5p3HjxB3FVq8dC2Pa4RSuZiBb0miSlRSo2bFbV8cclHjSsGNfEair58UvN8KZiwrmOVE8uB+ONLriNgt01lL8fIuAx4cGIOaHNOGppk4b1ebrsjrwuiGKOfkXRuwP8AWLXYKgNfhz2Frt+3sK3/APqAuT7eO2sGRaIJabnNqY3HtBLfwt4qi6E6SapKWyVMMtA+lThI2PA39fV2BSDQdUuaxOgs8cL5TK6MEF7gRWriQBUk0ANBXy2LcqqrpbDeE4hdd0pMRbVwgnbE4vxGji7EMTcOEDPKhyU3Yo7ULGGyyN1rkXt5SocBMcXJlxAoSAWVNDmCc94GxeFkdJBJGHuiMrCwSNBq0mmY2VGVD1Eqt3Nc5uuy2l75+UBZjDWNc1gLQaHpHNxqG7PHdpaJXResVrx2l72wgO5XlbQ2UPGE0AbiNTWhruptUTp/pS2b/L2d1YwayPGx7hsDTvaNvWacMwKKu6aNf9lZ6/yY/wCgLmGhlxMtMjjMDyTBQ4ThJedgB6hU+HFdXhnYxrWtGTQGjbsAoFV2pJxJlrUh0uUsrNmocu5yvreiYJU22gbzTuqvWFvtf6StXXGprbVSdjzXdTihb9qy3eXgpt4W+15FY4omtFMR2uds9pxd+6wa41NcbwWSWTNd1PEnU8W05VVrlLwX3mNvC32vJMLfa8lqa43gmtt4fNedjzXdTj6nvast3l4eht4W+15Jhb7XktTXGprjU7Hmu6nEdqS3eXh6G3hb7XkmFvteS1NcamuNTsea7qcTztWW7y8PQ28Lfa8kwt9o+C1NcamuNXvY813U4jtWW7y8PQ3MLfaPgsRWDXGprjeHzXnY00uZOJ72rLaV4Gw1cBtn8V/xu/qK7trrVybTe6hBaS5leTmq8E50dXptr2594VtZUjFlnPWJS+mC1wr1Ky0pyFMI1GVurimmheb2sNqt1ns0lktfIjAHOaXzRgudQ4sUYNXD1aHZTLaVZomuDGNc8vc1jWueRhL3BoDnkbqkVXN/R5pM2IatO4NaTWJxyAcdrSdwJzHWTxU7pSL61r/JYuRo3ByRiDa4Ri5XFvxV9bKlFcFSW6qjtIbvmnszooJuReS04quaHNFasc5uYBqDl7IX2+m2s2N4s5aLSWMzjIaMfR5YRF2wnpU8s6KC0LivKMyut7pBCGEjWpMTuUDh0m4iS1uEOruzCAxXjZ5bFc00don5V7yWtoXuDRJhbga59CdjnbKbaKi6Hg84QUBNJATha5xoNpoOpSOnmkgtUojiP2MRND7b9hd2UyHfxU/6HbHycr7W4UoORjrxNC9w8AO8rCIxHsVi50VOKGTHZLkdoWp33RmzCKztH3ndN3adg7hQKZVaum8cR2qxsOS8hQ2w2IxuCJQ9iRFiPV7sVPSIi2GAREQBERAF4l2Fe15eMkBzjTFjZA+ORuJjwWuB3grgmkOjktlcSAXxV6L6bOp/A+R8l+lL+u/ESqna7p25eSA4bdN+WmzH7CUtBzLTRzT2tOX7qe/xGttPUhPXycn+9Wm8tArNIahhjP8A4jQflNQO5RZ9Gza/x30+BvzqgKle+lFrtIwyynAfuMAY3vA9bvWC57nltDqMFGg9J5GQ+p6l0GxaA2Zhq4OkPvnLwbTzU7HdeEBrWgAZANAAA6gEBD3fZWwxNjjFA3xJ3k9ZWzjKkubzwTm88EBG4ymMqS5vPBObzwQEbjKYypLm88E5vPBARuMpjKkubzwTm88EBG4ymMqS5vPBObzwQEbjKYypLm88E5vPBARuMpjKkubzwTm88EBG4ymMqS5vPBObzwQEbjK1L0sTbREY5N+YO9rtxCnebzwTm88EBxq9brls78Mgy+64eq4dRUjc+l1rszQ1jw9gyDJRjA7DtA6gaLp9ouhr2lr2BzTtDgCFXrZ6O4XGsbnx9Xrt8Dn5oCLd6SrRhygiB4kyEeFf3VevjSW1WrKWTobcDBgZ4Db31VnHo0dXO0ZdUP8A9KVu/QGzxmrw6Q++aN/KNvegKHcNxSWhwNC2MHpPp5N4n5LqF3sEbGsjFGtAAA4Bb0N10AAFAMgAKADqC3rNdZ4ICT0alOMLo0HqhU64ruwkZK5xCgQHpERAEREAREQBERAalpswcoqe7AdysBC8GNAVWS6RwWI3QOCthhC88gEBVOaBwTmgcFa9XCauEBVOaBwTmgcFa9XCauEBVOaBwTmgcFa9XCauEBVOaBwTmgcFa9XCauEBVOaBwTmgcFa9XCauEBVOaBwTmgcFa9XCauEBVOaBwTmgcFa9XCauEBVOaBwTmgcFa9XCauEBVOaBwTmgcFa9XCauEBVOaBwTmgcFa9XCauEBVOaBwTmgcFa9XCauEBVOaBwX0XQOCtWrhOQCArUd0jgtyC7ANymxCF7EaA1bNZQ1boXwBfUAREQBERAEREAREQBERAEREAREQBERAEREAREQBERAEREAREQBERAEREAREQBERAEREARE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6" name="Picture 12" descr="Αυτοκίνητο clipart απεικόνιση αποθεμάτων. εικονογραφία από sportier -  364717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667000"/>
            <a:ext cx="2279702" cy="1724025"/>
          </a:xfrm>
          <a:prstGeom prst="rect">
            <a:avLst/>
          </a:prstGeom>
          <a:noFill/>
        </p:spPr>
      </p:pic>
      <p:sp>
        <p:nvSpPr>
          <p:cNvPr id="1038" name="AutoShape 14" descr="Clip Art Library Download Bike Clipart - Bike Clipart Png, Transparent Png 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40" name="AutoShape 16" descr="Clip Art Library Download Bike Clipart - Bike Clipart Png, Transparent Png 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42" name="Picture 18" descr="Transparent Bike Clip Art - Ride A Bike Clipart, HD Png Download ,  Transparent Png Image - PNGi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9682" y="2590801"/>
            <a:ext cx="2169335" cy="1828800"/>
          </a:xfrm>
          <a:prstGeom prst="rect">
            <a:avLst/>
          </a:prstGeom>
          <a:noFill/>
        </p:spPr>
      </p:pic>
      <p:sp>
        <p:nvSpPr>
          <p:cNvPr id="1044" name="AutoShape 20" descr="Bus Clipart - 71 clipa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46" name="Picture 22" descr="Myōraku-ji School Bus あじさい号 Kuji Station PNG, Clipart, Angle, Blue, Blue  Bus, Bus, B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667000"/>
            <a:ext cx="2376113" cy="1765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34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5324" y="9128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97A4B8E9-723D-4C66-8953-AC5CE01D5C9A}"/>
              </a:ext>
            </a:extLst>
          </p:cNvPr>
          <p:cNvSpPr/>
          <p:nvPr/>
        </p:nvSpPr>
        <p:spPr>
          <a:xfrm>
            <a:off x="5577664" y="912867"/>
            <a:ext cx="3109136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Α. </a:t>
            </a:r>
            <a:r>
              <a:rPr lang="el-GR" dirty="0" smtClean="0"/>
              <a:t>Μικρό Παρίσι</a:t>
            </a:r>
            <a:endParaRPr lang="el-GR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="" xmlns:a16="http://schemas.microsoft.com/office/drawing/2014/main" id="{964797D4-CD02-493E-887A-71DF556C6874}"/>
              </a:ext>
            </a:extLst>
          </p:cNvPr>
          <p:cNvSpPr/>
          <p:nvPr/>
        </p:nvSpPr>
        <p:spPr>
          <a:xfrm>
            <a:off x="5577664" y="2634016"/>
            <a:ext cx="3032936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B. </a:t>
            </a:r>
            <a:r>
              <a:rPr lang="el-GR" dirty="0" smtClean="0"/>
              <a:t>Μικρή Γαλλία</a:t>
            </a:r>
            <a:endParaRPr lang="el-GR" dirty="0"/>
          </a:p>
        </p:txBody>
      </p:sp>
      <p:pic>
        <p:nvPicPr>
          <p:cNvPr id="11" name="Picture 10" descr="zohs-header-logo.png">
            <a:extLst>
              <a:ext uri="{FF2B5EF4-FFF2-40B4-BE49-F238E27FC236}">
                <a16:creationId xmlns="" xmlns:a16="http://schemas.microsoft.com/office/drawing/2014/main" id="{F133BD20-68E2-40DD-91EE-C0B2960178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5928926"/>
            <a:ext cx="1750694" cy="522137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="" xmlns:a16="http://schemas.microsoft.com/office/drawing/2014/main" id="{C4E9B88C-970B-4F3B-954A-6BBCFA53AFCD}"/>
              </a:ext>
            </a:extLst>
          </p:cNvPr>
          <p:cNvSpPr/>
          <p:nvPr/>
        </p:nvSpPr>
        <p:spPr>
          <a:xfrm>
            <a:off x="2057400" y="1143000"/>
            <a:ext cx="2881759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Το ιστορικό κέντρο λέγεται</a:t>
            </a:r>
            <a:endParaRPr lang="el-GR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7DF23221-0474-407A-8E61-197D399FBE80}"/>
              </a:ext>
            </a:extLst>
          </p:cNvPr>
          <p:cNvSpPr/>
          <p:nvPr/>
        </p:nvSpPr>
        <p:spPr>
          <a:xfrm>
            <a:off x="5410200" y="4343400"/>
            <a:ext cx="3372146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</a:t>
            </a:r>
            <a:r>
              <a:rPr lang="el-GR" b="1" dirty="0"/>
              <a:t>. </a:t>
            </a:r>
            <a:r>
              <a:rPr lang="el-GR" dirty="0" smtClean="0"/>
              <a:t>Μικρή Πλατεία</a:t>
            </a:r>
            <a:endParaRPr lang="el-GR" dirty="0"/>
          </a:p>
        </p:txBody>
      </p:sp>
      <p:pic>
        <p:nvPicPr>
          <p:cNvPr id="13" name="Picture 2" descr="Download Free png Clip Art The Little Prince Clipart The Little Prince -  Clip Art ... - DLPNG.c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667000"/>
            <a:ext cx="1990898" cy="2863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92367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365"/>
    </mc:Choice>
    <mc:Fallback>
      <p:transition spd="slow" advTm="1536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10" descr="El síndrome Obelix: de feedback negativo a selfies | Fundación Personas y  empres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95600"/>
            <a:ext cx="2193713" cy="294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Callout 3"/>
          <p:cNvSpPr/>
          <p:nvPr/>
        </p:nvSpPr>
        <p:spPr>
          <a:xfrm>
            <a:off x="1219200" y="381000"/>
            <a:ext cx="2971800" cy="2133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Ποιο γλυκό δοκίμασα στο Στρασβούργο</a:t>
            </a:r>
            <a:r>
              <a:rPr lang="en-US" dirty="0" smtClean="0"/>
              <a:t>;</a:t>
            </a:r>
          </a:p>
          <a:p>
            <a:pPr algn="ctr"/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2209800"/>
            <a:ext cx="388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Α. Κρουασάν</a:t>
            </a:r>
          </a:p>
          <a:p>
            <a:endParaRPr lang="el-GR" dirty="0" smtClean="0">
              <a:solidFill>
                <a:srgbClr val="002060"/>
              </a:solidFill>
            </a:endParaRPr>
          </a:p>
          <a:p>
            <a:endParaRPr lang="el-GR" dirty="0" smtClean="0">
              <a:solidFill>
                <a:srgbClr val="002060"/>
              </a:solidFill>
            </a:endParaRPr>
          </a:p>
          <a:p>
            <a:endParaRPr lang="el-GR" dirty="0" smtClean="0">
              <a:solidFill>
                <a:srgbClr val="002060"/>
              </a:solidFill>
            </a:endParaRPr>
          </a:p>
          <a:p>
            <a:r>
              <a:rPr lang="el-GR" dirty="0" smtClean="0">
                <a:solidFill>
                  <a:srgbClr val="002060"/>
                </a:solidFill>
              </a:rPr>
              <a:t>Β. Μπισκότα </a:t>
            </a:r>
            <a:r>
              <a:rPr lang="fr-FR" dirty="0" smtClean="0">
                <a:solidFill>
                  <a:srgbClr val="002060"/>
                </a:solidFill>
              </a:rPr>
              <a:t>Petit beurre</a:t>
            </a:r>
            <a:endParaRPr lang="el-GR" dirty="0" smtClean="0">
              <a:solidFill>
                <a:srgbClr val="002060"/>
              </a:solidFill>
            </a:endParaRPr>
          </a:p>
          <a:p>
            <a:endParaRPr lang="el-G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C. </a:t>
            </a:r>
            <a:r>
              <a:rPr lang="el-GR" dirty="0" smtClean="0">
                <a:solidFill>
                  <a:srgbClr val="002060"/>
                </a:solidFill>
              </a:rPr>
              <a:t>Κέικ με σταφίδες</a:t>
            </a:r>
          </a:p>
          <a:p>
            <a:endParaRPr lang="el-GR" dirty="0" smtClean="0">
              <a:solidFill>
                <a:srgbClr val="002060"/>
              </a:solidFill>
            </a:endParaRPr>
          </a:p>
          <a:p>
            <a:r>
              <a:rPr lang="el-GR" dirty="0" smtClean="0">
                <a:solidFill>
                  <a:srgbClr val="002060"/>
                </a:solidFill>
              </a:rPr>
              <a:t>  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2" descr="Download Free png Clip Art The Little Prince Clipart The Little Prince -  Clip Art ... - DLPNG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676400"/>
            <a:ext cx="2899332" cy="4171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Callout 5"/>
          <p:cNvSpPr/>
          <p:nvPr/>
        </p:nvSpPr>
        <p:spPr>
          <a:xfrm>
            <a:off x="5486400" y="1219200"/>
            <a:ext cx="2895600" cy="1371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 </a:t>
            </a:r>
            <a:r>
              <a:rPr lang="en-US" dirty="0" err="1" smtClean="0"/>
              <a:t>revoir</a:t>
            </a:r>
            <a:r>
              <a:rPr lang="en-US" dirty="0" smtClean="0"/>
              <a:t> les </a:t>
            </a:r>
            <a:r>
              <a:rPr lang="en-US" dirty="0" err="1" smtClean="0"/>
              <a:t>enfants</a:t>
            </a:r>
            <a:r>
              <a:rPr lang="en-US" dirty="0" smtClean="0"/>
              <a:t>!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hs-header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5951653"/>
            <a:ext cx="1674494" cy="499410"/>
          </a:xfrm>
          <a:prstGeom prst="rect">
            <a:avLst/>
          </a:prstGeom>
        </p:spPr>
      </p:pic>
      <p:pic>
        <p:nvPicPr>
          <p:cNvPr id="32770" name="Picture 2" descr="Asterix Cartoon (370x644) | Cartoon caracters, Classic cartoon characters,  Cartoon craz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2265190" cy="397192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754876" y="17736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Το Στρασβούργο είναι</a:t>
            </a:r>
          </a:p>
          <a:p>
            <a:endParaRPr lang="el-GR" dirty="0" smtClean="0">
              <a:solidFill>
                <a:srgbClr val="002060"/>
              </a:solidFill>
            </a:endParaRPr>
          </a:p>
          <a:p>
            <a:endParaRPr lang="el-GR" dirty="0" smtClean="0">
              <a:solidFill>
                <a:srgbClr val="002060"/>
              </a:solidFill>
            </a:endParaRPr>
          </a:p>
          <a:p>
            <a:endParaRPr lang="el-GR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002060"/>
                </a:solidFill>
              </a:rPr>
              <a:t>A: </a:t>
            </a:r>
            <a:r>
              <a:rPr lang="el-GR" dirty="0" smtClean="0">
                <a:solidFill>
                  <a:srgbClr val="002060"/>
                </a:solidFill>
              </a:rPr>
              <a:t>Στη Γερμανία</a:t>
            </a:r>
          </a:p>
          <a:p>
            <a:pPr marL="342900" indent="-342900">
              <a:buFont typeface="+mj-lt"/>
              <a:buAutoNum type="alphaLcPeriod"/>
            </a:pPr>
            <a:endParaRPr lang="el-GR" dirty="0" smtClean="0">
              <a:solidFill>
                <a:srgbClr val="002060"/>
              </a:solidFill>
            </a:endParaRPr>
          </a:p>
          <a:p>
            <a:pPr marL="342900" indent="-342900"/>
            <a:endParaRPr lang="en-GB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fr-FR" dirty="0" smtClean="0">
                <a:solidFill>
                  <a:srgbClr val="002060"/>
                </a:solidFill>
              </a:rPr>
              <a:t>B: </a:t>
            </a:r>
            <a:r>
              <a:rPr lang="el-GR" dirty="0" smtClean="0">
                <a:solidFill>
                  <a:srgbClr val="002060"/>
                </a:solidFill>
              </a:rPr>
              <a:t>Στη Γαλλία 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159"/>
    </mc:Choice>
    <mc:Fallback>
      <p:transition spd="slow" advTm="915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183880" cy="4187952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Picture 4" descr="France Travel Map Illustration 68370916 - Megapixl">
            <a:extLst>
              <a:ext uri="{FF2B5EF4-FFF2-40B4-BE49-F238E27FC236}">
                <a16:creationId xmlns:a16="http://schemas.microsoft.com/office/drawing/2014/main" xmlns="" id="{8B2E3FDC-62F0-4BC9-9C55-2921E673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77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Free png Clip Art The Little Prince Clipart The Little Prince -  Clip Art ... - DLPNG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1991311" cy="2864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86000" y="57912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Μπορείτε να βρείτε πού είναι το Στρασβούργο στο χάρτη</a:t>
            </a:r>
            <a:r>
              <a:rPr lang="en-US" b="1" dirty="0" smtClean="0">
                <a:solidFill>
                  <a:srgbClr val="002060"/>
                </a:solidFill>
              </a:rPr>
              <a:t>;</a:t>
            </a:r>
            <a:endParaRPr lang="el-G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Μια βόλτα στο όμορφο Στρασβούργο </a:t>
            </a:r>
            <a:endParaRPr lang="el-GR" sz="2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953000" y="1219200"/>
            <a:ext cx="2362200" cy="1447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Vous</a:t>
            </a:r>
            <a:r>
              <a:rPr lang="en-GB" dirty="0" smtClean="0"/>
              <a:t> </a:t>
            </a:r>
            <a:r>
              <a:rPr lang="fr-FR" dirty="0" smtClean="0"/>
              <a:t>ê</a:t>
            </a:r>
            <a:r>
              <a:rPr lang="en-GB" dirty="0" err="1" smtClean="0"/>
              <a:t>tes</a:t>
            </a:r>
            <a:r>
              <a:rPr lang="en-GB" dirty="0" smtClean="0"/>
              <a:t> pr</a:t>
            </a:r>
            <a:r>
              <a:rPr lang="fr-FR" dirty="0" smtClean="0"/>
              <a:t>ê</a:t>
            </a:r>
            <a:r>
              <a:rPr lang="en-GB" dirty="0" smtClean="0"/>
              <a:t>t</a:t>
            </a:r>
            <a:r>
              <a:rPr lang="fr-FR" dirty="0" smtClean="0"/>
              <a:t>s</a:t>
            </a:r>
            <a:r>
              <a:rPr lang="en-GB" dirty="0" smtClean="0"/>
              <a:t>? </a:t>
            </a:r>
            <a:endParaRPr lang="el-GR" dirty="0"/>
          </a:p>
        </p:txBody>
      </p:sp>
      <p:pic>
        <p:nvPicPr>
          <p:cNvPr id="29698" name="Picture 2" descr="Asterix And Obelix Png, Transparent Png , Transparent Png Image - PNGi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590800"/>
            <a:ext cx="2667000" cy="331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stach\OneDrive\Εικόνες\Screenshot 2021-04-09 1838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5791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67000" y="5334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Στρασβούργο από ψηλά!</a:t>
            </a:r>
            <a:endParaRPr lang="el-G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El principito bebe png 6 » PNG Image">
            <a:extLst>
              <a:ext uri="{FF2B5EF4-FFF2-40B4-BE49-F238E27FC236}">
                <a16:creationId xmlns="" xmlns:a16="http://schemas.microsoft.com/office/drawing/2014/main" id="{C44D03B2-874F-403A-AC72-422BE068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23">
            <a:off x="619375" y="314575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4264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62400" y="4495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Ο ΠΟΤΑΜΟΣ  ΙΛΛ 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l-G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stach\OneDrive\Εικόνες\Screenshot 2021-04-10 09172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16944" cy="6123634"/>
          </a:xfrm>
          <a:prstGeom prst="rect">
            <a:avLst/>
          </a:prstGeom>
          <a:noFill/>
        </p:spPr>
      </p:pic>
      <p:pic>
        <p:nvPicPr>
          <p:cNvPr id="5" name="Picture 2" descr="Asterix Cartoon (370x644) | Cartoon caracters, Classic cartoon characters,  Cartoon craz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2265190" cy="397192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990600" y="1143000"/>
            <a:ext cx="3886200" cy="19080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M</a:t>
            </a:r>
            <a:r>
              <a:rPr lang="el-GR" dirty="0" smtClean="0">
                <a:solidFill>
                  <a:srgbClr val="002060"/>
                </a:solidFill>
              </a:rPr>
              <a:t>ε το καραβάκι θα περάσουμε μπροστά από ιστορικά κτίρια, μουσεία και το Ευρωπαϊκό. Κοινοβούλιο.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4859</TotalTime>
  <Words>505</Words>
  <Application>Microsoft Office PowerPoint</Application>
  <PresentationFormat>On-screen Show (4:3)</PresentationFormat>
  <Paragraphs>93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Aspect</vt:lpstr>
      <vt:lpstr>Μάθημα ΓΑΛΛΙΚΑ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Το Ευρωπαϊκό Κοινοβούλιο</vt:lpstr>
      <vt:lpstr>Slide 11</vt:lpstr>
      <vt:lpstr>Slide 12</vt:lpstr>
      <vt:lpstr>                 Α.                         B.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H πόλη έχει ένα όμορφο μεγάλο πάρκο και ένα μικρό ζωολογικό κήπο με σπάνια είδη ζώων, όπου συναντάμε το σύμβολο της Αλσατίας, τον πελαργό. Συμβολίζει την καλή τύχη!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 Ιστορία</dc:title>
  <dc:creator>Μαργαρίτα Κιούκα</dc:creator>
  <cp:lastModifiedBy>ΚΑΤΕΡΙΝΑ</cp:lastModifiedBy>
  <cp:revision>398</cp:revision>
  <dcterms:created xsi:type="dcterms:W3CDTF">2020-03-12T18:09:25Z</dcterms:created>
  <dcterms:modified xsi:type="dcterms:W3CDTF">2021-04-13T11:36:48Z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CEBD27D8-1F57-4BEA-AAA1-7D89E88E1104</vt:lpwstr>
  </property>
  <property fmtid="{D5CDD505-2E9C-101B-9397-08002B2CF9AE}" pid="3" name="ArticulatePath">
    <vt:lpwstr>Presentation1</vt:lpwstr>
  </property>
</Properties>
</file>