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329" r:id="rId4"/>
    <p:sldId id="328" r:id="rId5"/>
    <p:sldId id="327" r:id="rId6"/>
    <p:sldId id="326" r:id="rId7"/>
    <p:sldId id="330" r:id="rId8"/>
    <p:sldId id="331" r:id="rId9"/>
    <p:sldId id="332" r:id="rId10"/>
    <p:sldId id="283" r:id="rId11"/>
    <p:sldId id="286" r:id="rId12"/>
    <p:sldId id="285" r:id="rId13"/>
    <p:sldId id="291" r:id="rId14"/>
    <p:sldId id="289" r:id="rId15"/>
    <p:sldId id="284" r:id="rId16"/>
    <p:sldId id="288" r:id="rId17"/>
    <p:sldId id="290" r:id="rId18"/>
    <p:sldId id="299" r:id="rId19"/>
    <p:sldId id="300" r:id="rId20"/>
    <p:sldId id="287" r:id="rId21"/>
    <p:sldId id="292" r:id="rId22"/>
    <p:sldId id="301" r:id="rId23"/>
    <p:sldId id="302" r:id="rId24"/>
    <p:sldId id="316" r:id="rId25"/>
    <p:sldId id="317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FFFF66"/>
    <a:srgbClr val="00FF00"/>
    <a:srgbClr val="333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718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87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71472" y="1052737"/>
            <a:ext cx="7886728" cy="2592287"/>
          </a:xfrm>
        </p:spPr>
        <p:txBody>
          <a:bodyPr>
            <a:normAutofit/>
          </a:bodyPr>
          <a:lstStyle/>
          <a:p>
            <a:r>
              <a:rPr lang="el-GR" sz="60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ΠΟΛΙΤΙΚΗ ΠΑΙΔΕΙΑ</a:t>
            </a:r>
            <a:endParaRPr lang="el-GR" sz="60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928662" y="3000372"/>
            <a:ext cx="7358114" cy="200026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l-GR" sz="3600" b="1" dirty="0" smtClean="0"/>
              <a:t/>
            </a:r>
            <a:br>
              <a:rPr lang="el-GR" sz="3600" b="1" dirty="0" smtClean="0"/>
            </a:br>
            <a:r>
              <a:rPr lang="el-GR" sz="3600" b="1" dirty="0" smtClean="0">
                <a:solidFill>
                  <a:schemeClr val="bg1"/>
                </a:solidFill>
              </a:rPr>
              <a:t>ΚΕΦΑΛΑΙΟ </a:t>
            </a:r>
            <a:r>
              <a:rPr lang="en-US" sz="3600" b="1" dirty="0" smtClean="0">
                <a:solidFill>
                  <a:schemeClr val="bg1"/>
                </a:solidFill>
              </a:rPr>
              <a:t>2</a:t>
            </a:r>
            <a:r>
              <a:rPr lang="el-GR" sz="3600" b="1" baseline="30000" dirty="0" smtClean="0">
                <a:solidFill>
                  <a:schemeClr val="bg1"/>
                </a:solidFill>
              </a:rPr>
              <a:t>ο</a:t>
            </a:r>
            <a:r>
              <a:rPr lang="el-GR" sz="3600" b="1" dirty="0" smtClean="0">
                <a:solidFill>
                  <a:schemeClr val="bg1"/>
                </a:solidFill>
              </a:rPr>
              <a:t> -  </a:t>
            </a:r>
            <a:r>
              <a:rPr lang="el-GR" sz="3500" b="1" dirty="0" smtClean="0">
                <a:solidFill>
                  <a:schemeClr val="bg1">
                    <a:lumMod val="95000"/>
                  </a:schemeClr>
                </a:solidFill>
              </a:rPr>
              <a:t>Η ΚΟΙΝΩΝΙΑ</a:t>
            </a:r>
            <a:endParaRPr lang="en-US" sz="35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r>
              <a:rPr lang="el-GR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2.2 Βασικά χαρακτηριστικά της ελληνικής κοινωνίας</a:t>
            </a:r>
            <a:endParaRPr lang="el-GR" sz="3500" b="1" u="sng" dirty="0"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4" name="3 - TextBox"/>
          <p:cNvSpPr txBox="1"/>
          <p:nvPr/>
        </p:nvSpPr>
        <p:spPr>
          <a:xfrm rot="10800000" flipV="1">
            <a:off x="323528" y="5229200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2800" b="1" dirty="0" smtClean="0">
                <a:solidFill>
                  <a:schemeClr val="bg1"/>
                </a:solidFill>
                <a:latin typeface="+mj-lt"/>
              </a:rPr>
              <a:t>Θ. Παπαντωνόπουλος</a:t>
            </a:r>
            <a:endParaRPr lang="el-GR" sz="2800" b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1. Ο όρος πελατειακό </a:t>
            </a:r>
            <a:r>
              <a:rPr lang="el-GR" dirty="0" smtClean="0">
                <a:solidFill>
                  <a:schemeClr val="bg1"/>
                </a:solidFill>
              </a:rPr>
              <a:t>παραπέμπει στην μεταχείριση του </a:t>
            </a:r>
            <a:r>
              <a:rPr lang="el-GR" dirty="0" smtClean="0">
                <a:solidFill>
                  <a:schemeClr val="bg1"/>
                </a:solidFill>
              </a:rPr>
              <a:t>πολίτη σαν «πελάτη</a:t>
            </a:r>
            <a:r>
              <a:rPr lang="el-GR" dirty="0" smtClean="0">
                <a:solidFill>
                  <a:schemeClr val="bg1"/>
                </a:solidFill>
              </a:rPr>
              <a:t>» του </a:t>
            </a:r>
            <a:r>
              <a:rPr lang="el-GR" dirty="0" smtClean="0">
                <a:solidFill>
                  <a:schemeClr val="bg1"/>
                </a:solidFill>
              </a:rPr>
              <a:t>κάθε πολιτικού</a:t>
            </a:r>
            <a:r>
              <a:rPr lang="el-GR" dirty="0" smtClean="0">
                <a:solidFill>
                  <a:schemeClr val="bg1"/>
                </a:solidFill>
              </a:rPr>
              <a:t>.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C000"/>
                </a:solidFill>
              </a:rPr>
              <a:t>ΛΑΘΟΣ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Του ψηφοφόρου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2. Όταν αναφερόμαστε στην </a:t>
            </a:r>
            <a:r>
              <a:rPr lang="el-GR" sz="2800" dirty="0" smtClean="0">
                <a:solidFill>
                  <a:schemeClr val="bg1"/>
                </a:solidFill>
              </a:rPr>
              <a:t>παρασιτική νοοτροπία, </a:t>
            </a:r>
            <a:r>
              <a:rPr lang="el-GR" sz="2800" dirty="0" smtClean="0">
                <a:solidFill>
                  <a:schemeClr val="bg1"/>
                </a:solidFill>
              </a:rPr>
              <a:t>εννοούμε ότι ο πολίτης αναζητεί τρόπους:</a:t>
            </a:r>
            <a:endParaRPr lang="el-GR" sz="2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α. διορισμού  στο δημόσιο για να εξασφαλιστεί οικονομικά</a:t>
            </a:r>
          </a:p>
          <a:p>
            <a:pPr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β. εκλογής του σε δημόσια αξιώματα για να αποκτήσει άκοπα κύρος και οικονομική ισχύ</a:t>
            </a:r>
          </a:p>
          <a:p>
            <a:pPr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γ</a:t>
            </a:r>
            <a:r>
              <a:rPr lang="el-GR" sz="2800" dirty="0" smtClean="0">
                <a:solidFill>
                  <a:schemeClr val="bg1"/>
                </a:solidFill>
              </a:rPr>
              <a:t>. </a:t>
            </a:r>
            <a:r>
              <a:rPr lang="el-GR" sz="2800" dirty="0" smtClean="0">
                <a:solidFill>
                  <a:schemeClr val="bg1"/>
                </a:solidFill>
              </a:rPr>
              <a:t>απόκτησης </a:t>
            </a:r>
            <a:r>
              <a:rPr lang="el-GR" sz="2800" dirty="0" smtClean="0">
                <a:solidFill>
                  <a:schemeClr val="bg1"/>
                </a:solidFill>
              </a:rPr>
              <a:t>εισοδήματος χωρίς να προσφέρει το ανάλογο προϊόν ή υπηρεσία.</a:t>
            </a:r>
            <a:endParaRPr lang="el-GR" sz="2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δ. διαβίωσης εις βάρος του κοινωνικού συνόλου</a:t>
            </a:r>
            <a:endParaRPr lang="el-GR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accent6"/>
                </a:solidFill>
              </a:rPr>
              <a:t>γ</a:t>
            </a:r>
            <a:r>
              <a:rPr lang="el-GR" dirty="0" smtClean="0">
                <a:solidFill>
                  <a:schemeClr val="accent6"/>
                </a:solidFill>
              </a:rPr>
              <a:t>. απόκτησης εισοδήματος χωρίς να προσφέρει το ανάλογο προϊόν ή υπηρεσία.</a:t>
            </a:r>
            <a:endParaRPr lang="el-GR" dirty="0" smtClean="0">
              <a:solidFill>
                <a:schemeClr val="accent6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40171"/>
          </a:xfrm>
        </p:spPr>
        <p:txBody>
          <a:bodyPr/>
          <a:lstStyle/>
          <a:p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3. </a:t>
            </a:r>
            <a:r>
              <a:rPr lang="el-GR" dirty="0" smtClean="0">
                <a:solidFill>
                  <a:schemeClr val="bg1"/>
                </a:solidFill>
              </a:rPr>
              <a:t>Στην Ελλάδα, πλην </a:t>
            </a:r>
            <a:r>
              <a:rPr lang="el-GR" dirty="0" smtClean="0">
                <a:solidFill>
                  <a:schemeClr val="bg1"/>
                </a:solidFill>
              </a:rPr>
              <a:t>της περιοχής </a:t>
            </a:r>
            <a:r>
              <a:rPr lang="el-GR" dirty="0" smtClean="0">
                <a:solidFill>
                  <a:schemeClr val="bg1"/>
                </a:solidFill>
              </a:rPr>
              <a:t>της </a:t>
            </a:r>
            <a:r>
              <a:rPr lang="el-GR" dirty="0" smtClean="0">
                <a:solidFill>
                  <a:schemeClr val="bg1"/>
                </a:solidFill>
              </a:rPr>
              <a:t>Θεσσαλίας κυριάρχησ</a:t>
            </a:r>
            <a:r>
              <a:rPr lang="el-GR" dirty="0" smtClean="0">
                <a:solidFill>
                  <a:schemeClr val="bg1"/>
                </a:solidFill>
              </a:rPr>
              <a:t>ε</a:t>
            </a:r>
            <a:r>
              <a:rPr lang="el-GR" dirty="0" smtClean="0">
                <a:solidFill>
                  <a:schemeClr val="bg1"/>
                </a:solidFill>
              </a:rPr>
              <a:t>: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α. </a:t>
            </a:r>
            <a:r>
              <a:rPr lang="el-GR" dirty="0" smtClean="0">
                <a:solidFill>
                  <a:schemeClr val="bg1"/>
                </a:solidFill>
              </a:rPr>
              <a:t>η μεγάλη ιδιοκτησία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β</a:t>
            </a:r>
            <a:r>
              <a:rPr lang="el-GR" dirty="0" smtClean="0">
                <a:solidFill>
                  <a:schemeClr val="bg1"/>
                </a:solidFill>
              </a:rPr>
              <a:t>. </a:t>
            </a:r>
            <a:r>
              <a:rPr lang="el-GR" dirty="0" smtClean="0">
                <a:solidFill>
                  <a:schemeClr val="bg1"/>
                </a:solidFill>
              </a:rPr>
              <a:t>η </a:t>
            </a:r>
            <a:r>
              <a:rPr lang="el-GR" dirty="0" smtClean="0">
                <a:solidFill>
                  <a:schemeClr val="bg1"/>
                </a:solidFill>
              </a:rPr>
              <a:t>μεσαία </a:t>
            </a:r>
            <a:r>
              <a:rPr lang="el-GR" dirty="0" smtClean="0">
                <a:solidFill>
                  <a:schemeClr val="bg1"/>
                </a:solidFill>
              </a:rPr>
              <a:t>ιδιοκτησία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γ. </a:t>
            </a:r>
            <a:r>
              <a:rPr lang="el-GR" dirty="0" smtClean="0">
                <a:solidFill>
                  <a:schemeClr val="bg1"/>
                </a:solidFill>
              </a:rPr>
              <a:t>η μικρή ιδιοκτησία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δ. </a:t>
            </a:r>
            <a:r>
              <a:rPr lang="el-GR" dirty="0" smtClean="0">
                <a:solidFill>
                  <a:schemeClr val="bg1"/>
                </a:solidFill>
              </a:rPr>
              <a:t>η δημόσια ιδιοκτησία</a:t>
            </a:r>
            <a:endParaRPr lang="el-GR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accent6"/>
                </a:solidFill>
              </a:rPr>
              <a:t>γ. η μικρή ιδιοκτησία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4. </a:t>
            </a:r>
            <a:r>
              <a:rPr lang="el-GR" dirty="0" smtClean="0">
                <a:solidFill>
                  <a:schemeClr val="bg1"/>
                </a:solidFill>
              </a:rPr>
              <a:t>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οικονομική ανάπτυξη </a:t>
            </a:r>
            <a:r>
              <a:rPr lang="el-GR" dirty="0" smtClean="0">
                <a:solidFill>
                  <a:schemeClr val="bg1"/>
                </a:solidFill>
              </a:rPr>
              <a:t>στην Ελλάδα  μεταξύ άλλων στηρίχθηκε και :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α. στις πελατειακές σχέσεις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β</a:t>
            </a:r>
            <a:r>
              <a:rPr lang="el-GR" dirty="0" smtClean="0">
                <a:solidFill>
                  <a:schemeClr val="bg1"/>
                </a:solidFill>
              </a:rPr>
              <a:t>. στις εξαγωγές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γ</a:t>
            </a:r>
            <a:r>
              <a:rPr lang="el-GR" dirty="0" smtClean="0">
                <a:solidFill>
                  <a:schemeClr val="bg1"/>
                </a:solidFill>
              </a:rPr>
              <a:t>. στη μετανάστευση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δ</a:t>
            </a:r>
            <a:r>
              <a:rPr lang="el-GR" dirty="0" smtClean="0">
                <a:solidFill>
                  <a:schemeClr val="bg1"/>
                </a:solidFill>
              </a:rPr>
              <a:t>. στη βιομηχανία</a:t>
            </a:r>
          </a:p>
          <a:p>
            <a:pPr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6"/>
                </a:solidFill>
              </a:rPr>
              <a:t/>
            </a:r>
            <a:br>
              <a:rPr lang="el-GR" dirty="0" smtClean="0">
                <a:solidFill>
                  <a:schemeClr val="accent6"/>
                </a:solidFill>
              </a:rPr>
            </a:br>
            <a:r>
              <a:rPr lang="el-GR" dirty="0" smtClean="0">
                <a:solidFill>
                  <a:schemeClr val="accent6"/>
                </a:solidFill>
              </a:rPr>
              <a:t>γ</a:t>
            </a:r>
            <a:r>
              <a:rPr lang="el-GR" dirty="0" smtClean="0">
                <a:solidFill>
                  <a:schemeClr val="accent6"/>
                </a:solidFill>
              </a:rPr>
              <a:t>. στη μετανάστευση</a:t>
            </a: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endParaRPr lang="el-GR" dirty="0" smtClean="0">
              <a:solidFill>
                <a:schemeClr val="accent6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5. Η</a:t>
            </a:r>
            <a:r>
              <a:rPr lang="el-GR" dirty="0" smtClean="0"/>
              <a:t> </a:t>
            </a:r>
            <a:r>
              <a:rPr lang="el-GR" dirty="0" smtClean="0">
                <a:solidFill>
                  <a:schemeClr val="bg1"/>
                </a:solidFill>
              </a:rPr>
              <a:t>αστικοποίηση στη χώρα μας ήταν αποτέλεσμα:</a:t>
            </a:r>
            <a:endParaRPr lang="el-GR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α. της διόγκωσης του τομέα των υπηρεσιών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β. της αργής αλλά σταθερής εκβιομηχάνισης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γ</a:t>
            </a:r>
            <a:r>
              <a:rPr lang="el-GR" dirty="0" smtClean="0">
                <a:solidFill>
                  <a:schemeClr val="bg1"/>
                </a:solidFill>
              </a:rPr>
              <a:t>. της ανάπτυξης της βιοτεχνίας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δ</a:t>
            </a:r>
            <a:r>
              <a:rPr lang="el-GR" dirty="0" smtClean="0">
                <a:solidFill>
                  <a:schemeClr val="bg1"/>
                </a:solidFill>
              </a:rPr>
              <a:t>. όλα τα παραπάνω  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6"/>
                </a:solidFill>
              </a:rPr>
              <a:t>α. της διόγκωσης του τομέα των υπηρεσιών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2.2 Βασικά χαρακτηριστικά της ελληνικής κοινωνίας</a:t>
            </a: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Τα χαρακτηριστικά της ελληνικής κοινωνίας προσδιορίζονται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από :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800" b="1" dirty="0" smtClean="0">
                <a:solidFill>
                  <a:srgbClr val="33CCFF"/>
                </a:solidFill>
              </a:rPr>
              <a:t>τον χρόνο </a:t>
            </a:r>
            <a:r>
              <a:rPr lang="en-US" sz="2800" dirty="0" smtClean="0">
                <a:solidFill>
                  <a:schemeClr val="bg1"/>
                </a:solidFill>
              </a:rPr>
              <a:t>(</a:t>
            </a:r>
            <a:r>
              <a:rPr lang="el-GR" sz="2800" dirty="0" smtClean="0">
                <a:solidFill>
                  <a:schemeClr val="bg1"/>
                </a:solidFill>
              </a:rPr>
              <a:t>ιστορική συνέχεια</a:t>
            </a:r>
            <a:r>
              <a:rPr lang="en-US" sz="2800" dirty="0" smtClean="0">
                <a:solidFill>
                  <a:schemeClr val="bg1"/>
                </a:solidFill>
              </a:rPr>
              <a:t>)</a:t>
            </a:r>
            <a:r>
              <a:rPr lang="el-GR" sz="2800" dirty="0" smtClean="0">
                <a:solidFill>
                  <a:schemeClr val="bg1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800" b="1" dirty="0" smtClean="0">
                <a:solidFill>
                  <a:srgbClr val="00FF00"/>
                </a:solidFill>
              </a:rPr>
              <a:t>τον χώρο</a:t>
            </a:r>
            <a:r>
              <a:rPr lang="el-GR" sz="2800" b="1" dirty="0" smtClean="0">
                <a:solidFill>
                  <a:schemeClr val="bg1"/>
                </a:solidFill>
              </a:rPr>
              <a:t>  </a:t>
            </a:r>
            <a:r>
              <a:rPr lang="el-GR" sz="2800" dirty="0" smtClean="0">
                <a:solidFill>
                  <a:schemeClr val="bg1"/>
                </a:solidFill>
              </a:rPr>
              <a:t>(γεωγραφική θέση)</a:t>
            </a:r>
            <a:r>
              <a:rPr lang="el-GR" sz="2800" b="1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και</a:t>
            </a:r>
            <a:r>
              <a:rPr lang="el-GR" sz="2800" b="1" dirty="0" smtClean="0">
                <a:solidFill>
                  <a:schemeClr val="bg1"/>
                </a:solidFill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8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τις πράξεις </a:t>
            </a:r>
            <a:r>
              <a:rPr lang="el-GR" sz="2800" dirty="0" smtClean="0">
                <a:solidFill>
                  <a:schemeClr val="bg1"/>
                </a:solidFill>
              </a:rPr>
              <a:t>(συνήθειες - συμπεριφορές)</a:t>
            </a:r>
          </a:p>
          <a:p>
            <a:pPr algn="just">
              <a:buFont typeface="Wingdings" pitchFamily="2" charset="2"/>
              <a:buChar char="ü"/>
            </a:pPr>
            <a:endParaRPr lang="el-GR" sz="2800" dirty="0" smtClean="0">
              <a:solidFill>
                <a:schemeClr val="bg1"/>
              </a:solidFill>
            </a:endParaRPr>
          </a:p>
          <a:p>
            <a:pPr algn="just"/>
            <a:endParaRPr lang="el-GR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 6. </a:t>
            </a:r>
            <a:r>
              <a:rPr lang="el-GR" dirty="0" smtClean="0">
                <a:solidFill>
                  <a:schemeClr val="bg1"/>
                </a:solidFill>
              </a:rPr>
              <a:t>Η κυριαρχία της οικονομίας </a:t>
            </a:r>
            <a:r>
              <a:rPr lang="el-GR" dirty="0" smtClean="0">
                <a:solidFill>
                  <a:schemeClr val="bg1"/>
                </a:solidFill>
              </a:rPr>
              <a:t>επί της </a:t>
            </a:r>
            <a:r>
              <a:rPr lang="el-GR" dirty="0" smtClean="0">
                <a:solidFill>
                  <a:schemeClr val="bg1"/>
                </a:solidFill>
              </a:rPr>
              <a:t>πολιτικής είναι ένα από τα σημαντικότερα προβλήματα </a:t>
            </a:r>
            <a:r>
              <a:rPr lang="el-GR" dirty="0" smtClean="0">
                <a:solidFill>
                  <a:schemeClr val="bg1"/>
                </a:solidFill>
              </a:rPr>
              <a:t>της σύγχρονης </a:t>
            </a:r>
            <a:r>
              <a:rPr lang="el-GR" dirty="0" smtClean="0">
                <a:solidFill>
                  <a:schemeClr val="bg1"/>
                </a:solidFill>
              </a:rPr>
              <a:t>δημοκρατίας.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accent6"/>
                </a:solidFill>
              </a:rPr>
              <a:t>ΣΩΣΤΟ</a:t>
            </a: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sz="4800" dirty="0" smtClean="0">
                <a:solidFill>
                  <a:schemeClr val="bg1"/>
                </a:solidFill>
              </a:rPr>
              <a:t/>
            </a:r>
            <a:br>
              <a:rPr lang="el-GR" sz="4800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rgbClr val="FFC000"/>
                </a:solidFill>
              </a:rPr>
              <a:t/>
            </a:r>
            <a:br>
              <a:rPr lang="el-GR" dirty="0" smtClean="0">
                <a:solidFill>
                  <a:srgbClr val="FFC000"/>
                </a:solidFill>
              </a:rPr>
            </a:b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7. </a:t>
            </a:r>
            <a:r>
              <a:rPr lang="el-GR" dirty="0" smtClean="0">
                <a:solidFill>
                  <a:schemeClr val="bg1"/>
                </a:solidFill>
              </a:rPr>
              <a:t>Η βιομηχανική ανάπτυξη στη χώρα μας ήταν καθυστερημένη με αποτέλεσμα η οικονομική ανάπτυξη να στηριχθεί :</a:t>
            </a:r>
            <a:endParaRPr lang="el-GR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α. </a:t>
            </a:r>
            <a:r>
              <a:rPr lang="el-GR" dirty="0" smtClean="0">
                <a:solidFill>
                  <a:schemeClr val="bg1"/>
                </a:solidFill>
              </a:rPr>
              <a:t>στην κτηνοτροφία</a:t>
            </a:r>
            <a:endParaRPr lang="el-GR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β. </a:t>
            </a:r>
            <a:r>
              <a:rPr lang="el-GR" dirty="0" smtClean="0">
                <a:solidFill>
                  <a:schemeClr val="bg1"/>
                </a:solidFill>
              </a:rPr>
              <a:t>στη γεωργία</a:t>
            </a:r>
            <a:endParaRPr lang="el-GR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γ.  </a:t>
            </a:r>
            <a:r>
              <a:rPr lang="el-GR" dirty="0" smtClean="0">
                <a:solidFill>
                  <a:schemeClr val="bg1"/>
                </a:solidFill>
              </a:rPr>
              <a:t>στ</a:t>
            </a:r>
            <a:r>
              <a:rPr lang="el-GR" dirty="0" smtClean="0">
                <a:solidFill>
                  <a:schemeClr val="bg1"/>
                </a:solidFill>
              </a:rPr>
              <a:t>η ναυτιλία</a:t>
            </a:r>
            <a:endParaRPr lang="el-GR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δ. </a:t>
            </a:r>
            <a:r>
              <a:rPr lang="el-GR" dirty="0" smtClean="0">
                <a:solidFill>
                  <a:schemeClr val="bg1"/>
                </a:solidFill>
              </a:rPr>
              <a:t>στην αλιεία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accent6"/>
                </a:solidFill>
              </a:rPr>
              <a:t>γ</a:t>
            </a:r>
            <a:r>
              <a:rPr lang="el-GR" dirty="0" smtClean="0">
                <a:solidFill>
                  <a:schemeClr val="accent6"/>
                </a:solidFill>
              </a:rPr>
              <a:t>.  στη ναυτιλία</a:t>
            </a: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sz="4800" dirty="0" smtClean="0">
                <a:solidFill>
                  <a:schemeClr val="bg1"/>
                </a:solidFill>
              </a:rPr>
              <a:t/>
            </a:r>
            <a:br>
              <a:rPr lang="el-GR" sz="4800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rgbClr val="FFC000"/>
                </a:solidFill>
              </a:rPr>
              <a:t/>
            </a:r>
            <a:br>
              <a:rPr lang="el-GR" dirty="0" smtClean="0">
                <a:solidFill>
                  <a:srgbClr val="FFC000"/>
                </a:solidFill>
              </a:rPr>
            </a:b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8. </a:t>
            </a:r>
            <a:r>
              <a:rPr lang="el-GR" dirty="0" smtClean="0">
                <a:solidFill>
                  <a:schemeClr val="bg1"/>
                </a:solidFill>
              </a:rPr>
              <a:t>Η προβληματική λειτουργία των </a:t>
            </a:r>
            <a:r>
              <a:rPr lang="el-GR" dirty="0" smtClean="0">
                <a:solidFill>
                  <a:schemeClr val="bg1"/>
                </a:solidFill>
              </a:rPr>
              <a:t>θεσμών στη χώρα μας φαίνεται από την αίσθηση των πολιτών ,ότι </a:t>
            </a:r>
            <a:r>
              <a:rPr lang="el-GR" dirty="0" smtClean="0">
                <a:solidFill>
                  <a:schemeClr val="bg1"/>
                </a:solidFill>
              </a:rPr>
              <a:t>οι νόμοι υπάρχουν μόνο για τους </a:t>
            </a:r>
            <a:r>
              <a:rPr lang="el-GR" dirty="0" smtClean="0">
                <a:solidFill>
                  <a:schemeClr val="bg1"/>
                </a:solidFill>
              </a:rPr>
              <a:t>οικονομικά και </a:t>
            </a:r>
            <a:r>
              <a:rPr lang="el-GR" dirty="0" smtClean="0">
                <a:solidFill>
                  <a:schemeClr val="bg1"/>
                </a:solidFill>
              </a:rPr>
              <a:t>κοινωνικά αδύναμους, ενώ οι οικονομικά και πολιτικά </a:t>
            </a:r>
            <a:r>
              <a:rPr lang="el-GR" dirty="0" smtClean="0">
                <a:solidFill>
                  <a:schemeClr val="bg1"/>
                </a:solidFill>
              </a:rPr>
              <a:t>ισχυροί κατορθώνουν </a:t>
            </a:r>
            <a:r>
              <a:rPr lang="el-GR" dirty="0" smtClean="0">
                <a:solidFill>
                  <a:schemeClr val="bg1"/>
                </a:solidFill>
              </a:rPr>
              <a:t>να ξεφεύγουν.</a:t>
            </a:r>
            <a:endParaRPr lang="el-GR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accent6"/>
                </a:solidFill>
              </a:rPr>
              <a:t>ΣΩΣΤΟ</a:t>
            </a:r>
            <a:endParaRPr lang="el-GR" dirty="0" smtClean="0">
              <a:solidFill>
                <a:schemeClr val="accent6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2.2 Βασικά χαρακτηριστικά της ελληνικής κοινωνίας</a:t>
            </a: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/>
            <a:r>
              <a:rPr lang="el-GR" sz="2800" dirty="0" smtClean="0">
                <a:solidFill>
                  <a:schemeClr val="bg1"/>
                </a:solidFill>
              </a:rPr>
              <a:t>Ειδικότερα, τα χαρακτηριστικά της είναι:</a:t>
            </a:r>
          </a:p>
          <a:p>
            <a:pPr algn="just"/>
            <a:endParaRPr lang="el-GR" sz="2800" b="1" dirty="0" smtClean="0">
              <a:solidFill>
                <a:schemeClr val="bg1"/>
              </a:solidFill>
            </a:endParaRPr>
          </a:p>
          <a:p>
            <a:pPr algn="just"/>
            <a:r>
              <a:rPr lang="el-GR" sz="2800" b="1" dirty="0" smtClean="0">
                <a:solidFill>
                  <a:schemeClr val="accent2">
                    <a:lumMod val="75000"/>
                  </a:schemeClr>
                </a:solidFill>
              </a:rPr>
              <a:t>α) Η εξάρτηση και υποτέλεια</a:t>
            </a:r>
            <a:r>
              <a:rPr lang="el-GR" sz="2800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l-GR" sz="2800" dirty="0" smtClean="0">
                <a:solidFill>
                  <a:schemeClr val="bg1"/>
                </a:solidFill>
              </a:rPr>
              <a:t>Το ελληνικό κράτος δημιουργήθηκε με σχέσεις υποτέλειας και εξάρτησης (οικονομική – πολιτική) από τις Μεγάλες Δυνάμεις του 19ου αιώνα και διαμόρφωσαν καθοριστικά την ελληνική κοινωνία.</a:t>
            </a:r>
          </a:p>
          <a:p>
            <a:pPr algn="just"/>
            <a:endParaRPr lang="el-GR" sz="2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2.2 Βασικά χαρακτηριστικά της ελληνικής κοινωνίας</a:t>
            </a: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/>
            <a:r>
              <a:rPr lang="el-GR" sz="2800" b="1" dirty="0" smtClean="0">
                <a:solidFill>
                  <a:srgbClr val="002060"/>
                </a:solidFill>
              </a:rPr>
              <a:t>β) Η καθυστερημένη βιομηχανική ανάπτυξη </a:t>
            </a:r>
            <a:r>
              <a:rPr lang="el-GR" sz="2800" dirty="0" smtClean="0">
                <a:solidFill>
                  <a:schemeClr val="bg1"/>
                </a:solidFill>
              </a:rPr>
              <a:t>με αποτέλεσμα να εισάγει βιομηχανικά προϊόντα (αυτοκίνητα, τρακτέρ, μηχανές), χωρίς η ίδια να μπορεί να εξάγει αντίστοιχα. Αυτό επιβάρυνε, σε μεγάλο βαθμό, την ελληνική οικονομία. Έτσι, η οικονομική ανάπτυξη στην Ελλάδα στηρίχθηκε αναγκαστικά, στη </a:t>
            </a:r>
            <a:r>
              <a:rPr lang="el-GR" sz="2800" b="1" dirty="0" smtClean="0">
                <a:solidFill>
                  <a:schemeClr val="bg1"/>
                </a:solidFill>
              </a:rPr>
              <a:t>ναυτιλία, τη μετανάστευση </a:t>
            </a:r>
            <a:r>
              <a:rPr lang="el-GR" sz="2800" dirty="0" smtClean="0">
                <a:solidFill>
                  <a:schemeClr val="bg1"/>
                </a:solidFill>
              </a:rPr>
              <a:t>και τον </a:t>
            </a:r>
            <a:r>
              <a:rPr lang="el-GR" sz="2800" b="1" dirty="0" smtClean="0">
                <a:solidFill>
                  <a:schemeClr val="bg1"/>
                </a:solidFill>
              </a:rPr>
              <a:t>τουρισμό.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ü"/>
            </a:pPr>
            <a:endParaRPr lang="en-US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2.2 Βασικά χαρακτηριστικά της ελληνικής κοινωνίας</a:t>
            </a: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/>
            <a:endParaRPr lang="el-GR" sz="2800" b="1" dirty="0" smtClean="0">
              <a:solidFill>
                <a:schemeClr val="bg1"/>
              </a:solidFill>
            </a:endParaRPr>
          </a:p>
          <a:p>
            <a:pPr algn="just"/>
            <a:r>
              <a:rPr lang="el-GR" sz="2800" b="1" dirty="0" smtClean="0">
                <a:solidFill>
                  <a:srgbClr val="33CCFF"/>
                </a:solidFill>
              </a:rPr>
              <a:t>γ) Η αστικοποίηση. </a:t>
            </a:r>
            <a:r>
              <a:rPr lang="el-GR" sz="2800" dirty="0" smtClean="0">
                <a:solidFill>
                  <a:schemeClr val="bg1"/>
                </a:solidFill>
              </a:rPr>
              <a:t>Η αστικοποίηση δεν ήταν αποτέλεσμα της εκβιομηχάνισης, αλλά της </a:t>
            </a:r>
            <a:r>
              <a:rPr lang="el-GR" sz="2800" dirty="0" smtClean="0">
                <a:solidFill>
                  <a:srgbClr val="33CCFF"/>
                </a:solidFill>
              </a:rPr>
              <a:t>διόγκωσης</a:t>
            </a:r>
            <a:r>
              <a:rPr lang="el-GR" sz="2800" dirty="0" smtClean="0">
                <a:solidFill>
                  <a:schemeClr val="bg1"/>
                </a:solidFill>
              </a:rPr>
              <a:t> του </a:t>
            </a:r>
            <a:r>
              <a:rPr lang="el-GR" sz="2800" dirty="0" smtClean="0">
                <a:solidFill>
                  <a:srgbClr val="33CCFF"/>
                </a:solidFill>
              </a:rPr>
              <a:t>τομέα των υπηρεσιών</a:t>
            </a:r>
            <a:r>
              <a:rPr lang="el-GR" sz="2800" dirty="0" smtClean="0">
                <a:solidFill>
                  <a:schemeClr val="bg1"/>
                </a:solidFill>
              </a:rPr>
              <a:t>. Τεράστιοι πληθυσμοί εισέρρευσαν στην Αθήνα και σε άλλα αστικά κέντρα για να εργαστούν, κυρίως, στον </a:t>
            </a:r>
            <a:r>
              <a:rPr lang="el-GR" sz="2800" dirty="0" smtClean="0">
                <a:solidFill>
                  <a:srgbClr val="33CCFF"/>
                </a:solidFill>
              </a:rPr>
              <a:t>δημόσιο τομέα </a:t>
            </a:r>
            <a:r>
              <a:rPr lang="el-GR" sz="2800" dirty="0" smtClean="0">
                <a:solidFill>
                  <a:schemeClr val="bg1"/>
                </a:solidFill>
              </a:rPr>
              <a:t>και στον τομέα των υπηρεσιών.</a:t>
            </a:r>
            <a:endParaRPr lang="en-US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2.2 Βασικά χαρακτηριστικά της ελληνικής κοινωνίας</a:t>
            </a: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/>
            <a:r>
              <a:rPr lang="el-GR" sz="2800" b="1" dirty="0" smtClean="0">
                <a:solidFill>
                  <a:srgbClr val="7030A0"/>
                </a:solidFill>
              </a:rPr>
              <a:t>δ) Η κυριαρχία της μικρής ιδιοκτησίας. </a:t>
            </a:r>
            <a:r>
              <a:rPr lang="el-GR" sz="2800" dirty="0" smtClean="0">
                <a:solidFill>
                  <a:schemeClr val="bg1"/>
                </a:solidFill>
              </a:rPr>
              <a:t>Στην Ελλάδα, πλην της</a:t>
            </a:r>
            <a:r>
              <a:rPr lang="el-GR" sz="2800" b="1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περιοχής της Θεσσαλίας, δεν υπήρχε σημαντική μεγάλη ιδιοκτησία της γης. Αυτό καθήλωνε τον αγροτικό πληθυσμό στη φτώχεια, με αποτέλεσμα την εσωτερική μετανάστευση ή την εξωτερική μετανάστευση. Συνέπεια αυτού ήταν και η χαμηλή εκβιομηχάνιση της γεωργίας, αφού δεν υπήρχε η βάση για μεγάλες επενδύσεις σε αυτόν τον</a:t>
            </a:r>
            <a:r>
              <a:rPr lang="el-GR" sz="2800" dirty="0" smtClean="0"/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τομέα.</a:t>
            </a:r>
            <a:endParaRPr lang="en-US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chemeClr val="accent6"/>
                </a:solidFill>
              </a:rPr>
              <a:t>2.2 Βασικά χαρακτηριστικά της ελληνικής κοινωνίας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b="1" dirty="0" smtClean="0">
                <a:solidFill>
                  <a:schemeClr val="bg1"/>
                </a:solidFill>
              </a:rPr>
              <a:t>ε) </a:t>
            </a:r>
            <a:r>
              <a:rPr lang="el-GR" b="1" dirty="0" smtClean="0">
                <a:solidFill>
                  <a:srgbClr val="92D050"/>
                </a:solidFill>
              </a:rPr>
              <a:t>Οι πελατειακές σχέσεις. </a:t>
            </a:r>
            <a:r>
              <a:rPr lang="el-GR" dirty="0" smtClean="0">
                <a:solidFill>
                  <a:schemeClr val="bg1"/>
                </a:solidFill>
              </a:rPr>
              <a:t>Το κράτος ήταν σχεδόν ο μοναδικός</a:t>
            </a:r>
            <a:r>
              <a:rPr lang="el-GR" b="1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σταθερός εργοδότης. Αναπτύχθηκε έτσι μια σημαντική πίεση, η οποία τροφοδότησε το </a:t>
            </a:r>
            <a:r>
              <a:rPr lang="el-GR" b="1" dirty="0" smtClean="0">
                <a:solidFill>
                  <a:srgbClr val="FFFF00"/>
                </a:solidFill>
              </a:rPr>
              <a:t>πελατειακό σύστημα. </a:t>
            </a:r>
            <a:r>
              <a:rPr lang="el-GR" dirty="0" smtClean="0">
                <a:solidFill>
                  <a:schemeClr val="bg1"/>
                </a:solidFill>
              </a:rPr>
              <a:t>Πολλοί πολιτικοί «εξαγόραζαν» ουσιαστικά τις ψήφους των συμπολιτών τους μέσω του διορισμού μελών της οικογενείας του στο δημόσιο.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chemeClr val="accent6"/>
                </a:solidFill>
              </a:rPr>
              <a:t>2.2 Βασικά χαρακτηριστικά της ελληνικής κοινωνίας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b="1" dirty="0" smtClean="0">
                <a:solidFill>
                  <a:srgbClr val="33CCFF"/>
                </a:solidFill>
              </a:rPr>
              <a:t>στ) Παρασιτική νοοτροπία.</a:t>
            </a:r>
            <a:r>
              <a:rPr lang="el-GR" b="1" dirty="0" smtClean="0">
                <a:solidFill>
                  <a:schemeClr val="bg1"/>
                </a:solidFill>
              </a:rPr>
              <a:t> Σ</a:t>
            </a:r>
            <a:r>
              <a:rPr lang="el-GR" dirty="0" smtClean="0">
                <a:solidFill>
                  <a:schemeClr val="bg1"/>
                </a:solidFill>
              </a:rPr>
              <a:t>ε ένα μεγάλο τμήμα του πληθυσμού αναπτύχθηκε μια γενικευμένη </a:t>
            </a:r>
            <a:r>
              <a:rPr lang="el-GR" b="1" dirty="0" smtClean="0">
                <a:solidFill>
                  <a:schemeClr val="bg1"/>
                </a:solidFill>
              </a:rPr>
              <a:t>αντιπαραγωγική και παρασιτική νοοτροπία, </a:t>
            </a:r>
            <a:r>
              <a:rPr lang="el-GR" dirty="0" smtClean="0">
                <a:solidFill>
                  <a:schemeClr val="bg1"/>
                </a:solidFill>
              </a:rPr>
              <a:t>δηλαδή να αναζητεί τρόπους απόκτησης</a:t>
            </a:r>
            <a:r>
              <a:rPr lang="el-GR" b="1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εισοδήματος χωρίς να προσφέρει το ανάλογο προϊόν ή υπηρεσία.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chemeClr val="accent6"/>
                </a:solidFill>
              </a:rPr>
              <a:t>2.2 Βασικά χαρακτηριστικά της ελληνικής κοινωνίας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el-GR" dirty="0" smtClean="0">
                <a:solidFill>
                  <a:schemeClr val="bg1"/>
                </a:solidFill>
              </a:rPr>
              <a:t>Όλα τα παραπάνω χαρακτηριστικά έχουν οδηγήσει σε φαινόμενα όπως:</a:t>
            </a:r>
          </a:p>
          <a:p>
            <a:pPr algn="just">
              <a:buNone/>
            </a:pPr>
            <a:r>
              <a:rPr lang="el-GR" dirty="0" smtClean="0">
                <a:solidFill>
                  <a:srgbClr val="00FF00"/>
                </a:solidFill>
              </a:rPr>
              <a:t>1. Η </a:t>
            </a:r>
            <a:r>
              <a:rPr lang="el-GR" dirty="0" err="1" smtClean="0">
                <a:solidFill>
                  <a:srgbClr val="00FF00"/>
                </a:solidFill>
              </a:rPr>
              <a:t>παρα</a:t>
            </a:r>
            <a:r>
              <a:rPr lang="el-GR" dirty="0" smtClean="0">
                <a:solidFill>
                  <a:srgbClr val="00FF00"/>
                </a:solidFill>
              </a:rPr>
              <a:t>-οικονομία.</a:t>
            </a:r>
          </a:p>
          <a:p>
            <a:pPr algn="just">
              <a:buNone/>
            </a:pPr>
            <a:r>
              <a:rPr lang="el-GR" dirty="0" smtClean="0">
                <a:solidFill>
                  <a:srgbClr val="FFFF66"/>
                </a:solidFill>
              </a:rPr>
              <a:t>2. Η υποβάθμιση της πολιτικής.</a:t>
            </a:r>
          </a:p>
          <a:p>
            <a:pPr>
              <a:buNone/>
            </a:pPr>
            <a:r>
              <a:rPr lang="el-GR" dirty="0" smtClean="0">
                <a:solidFill>
                  <a:srgbClr val="33CCFF"/>
                </a:solidFill>
              </a:rPr>
              <a:t>3. Η προβληματική λειτουργία  θεσμών. </a:t>
            </a:r>
            <a:r>
              <a:rPr lang="el-GR" dirty="0" smtClean="0">
                <a:solidFill>
                  <a:schemeClr val="bg1"/>
                </a:solidFill>
              </a:rPr>
              <a:t>(</a:t>
            </a:r>
            <a:r>
              <a:rPr lang="el-GR" dirty="0" err="1" smtClean="0">
                <a:solidFill>
                  <a:schemeClr val="bg1"/>
                </a:solidFill>
              </a:rPr>
              <a:t>τυπολατρεία</a:t>
            </a:r>
            <a:r>
              <a:rPr lang="el-GR" dirty="0" smtClean="0">
                <a:solidFill>
                  <a:schemeClr val="bg1"/>
                </a:solidFill>
              </a:rPr>
              <a:t> – </a:t>
            </a:r>
            <a:r>
              <a:rPr lang="el-GR" dirty="0" err="1" smtClean="0">
                <a:solidFill>
                  <a:schemeClr val="bg1"/>
                </a:solidFill>
              </a:rPr>
              <a:t>νομολατρεία</a:t>
            </a:r>
            <a:r>
              <a:rPr lang="el-GR" dirty="0" smtClean="0">
                <a:solidFill>
                  <a:schemeClr val="bg1"/>
                </a:solidFill>
              </a:rPr>
              <a:t> – πολυνομία – έλλειψη προγραμματισμού)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960</TotalTime>
  <Words>697</Words>
  <Application>Microsoft Office PowerPoint</Application>
  <PresentationFormat>Προβολή στην οθόνη (4:3)</PresentationFormat>
  <Paragraphs>74</Paragraphs>
  <Slides>25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Θέμα του Office</vt:lpstr>
      <vt:lpstr>ΠΟΛΙΤΙΚΗ ΠΑΙΔΕΙΑ</vt:lpstr>
      <vt:lpstr>  2.2 Βασικά χαρακτηριστικά της ελληνικής κοινωνίας   </vt:lpstr>
      <vt:lpstr>  2.2 Βασικά χαρακτηριστικά της ελληνικής κοινωνίας   </vt:lpstr>
      <vt:lpstr>  2.2 Βασικά χαρακτηριστικά της ελληνικής κοινωνίας   </vt:lpstr>
      <vt:lpstr>  2.2 Βασικά χαρακτηριστικά της ελληνικής κοινωνίας   </vt:lpstr>
      <vt:lpstr>  2.2 Βασικά χαρακτηριστικά της ελληνικής κοινωνίας   </vt:lpstr>
      <vt:lpstr>2.2 Βασικά χαρακτηριστικά της ελληνικής κοινωνίας</vt:lpstr>
      <vt:lpstr>2.2 Βασικά χαρακτηριστικά της ελληνικής κοινωνίας</vt:lpstr>
      <vt:lpstr>2.2 Βασικά χαρακτηριστικά της ελληνικής κοινωνίας</vt:lpstr>
      <vt:lpstr>ΕΡΩΤΗΣΕΙΣ ΚΛΕΙΣΤΟΥ ΤΥΠΟΥ</vt:lpstr>
      <vt:lpstr>ΛΑΘΟΣ</vt:lpstr>
      <vt:lpstr>ΕΡΩΤΗΣΕΙΣ ΚΛΕΙΣΤΟΥ ΤΥΠΟΥ</vt:lpstr>
      <vt:lpstr> γ. απόκτησης εισοδήματος χωρίς να προσφέρει το ανάλογο προϊόν ή υπηρεσία.</vt:lpstr>
      <vt:lpstr>ΕΡΩΤΗΣΕΙΣ ΚΛΕΙΣΤΟΥ ΤΥΠΟΥ</vt:lpstr>
      <vt:lpstr>γ. η μικρή ιδιοκτησία</vt:lpstr>
      <vt:lpstr>ΕΡΩΤΗΣΕΙΣ ΚΛΕΙΣΤΟΥ ΤΥΠΟΥ</vt:lpstr>
      <vt:lpstr> γ. στη μετανάστευση </vt:lpstr>
      <vt:lpstr>ΕΡΩΤΗΣΕΙΣ ΚΛΕΙΣΤΟΥ ΤΥΠΟΥ</vt:lpstr>
      <vt:lpstr>α. της διόγκωσης του τομέα των υπηρεσιών</vt:lpstr>
      <vt:lpstr>ΕΡΩΤΗΣΕΙΣ ΚΛΕΙΣΤΟΥ ΤΥΠΟΥ</vt:lpstr>
      <vt:lpstr>   ΣΩΣΤΟ   </vt:lpstr>
      <vt:lpstr>ΕΡΩΤΗΣΕΙΣ ΚΛΕΙΣΤΟΥ ΤΥΠΟΥ</vt:lpstr>
      <vt:lpstr>       γ.  στη ναυτιλία       </vt:lpstr>
      <vt:lpstr>ΕΡΩΤΗΣΕΙΣ ΚΛΕΙΣΤΟΥ ΤΥΠΟΥ</vt:lpstr>
      <vt:lpstr>ΣΩΣΤΟ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ΠΟΛΙΤΙΚΗ ΠΑΙΔΕΙΑ</dc:title>
  <dc:creator>METAVASI</dc:creator>
  <cp:lastModifiedBy>Allettante</cp:lastModifiedBy>
  <cp:revision>184</cp:revision>
  <dcterms:created xsi:type="dcterms:W3CDTF">2017-01-27T15:47:54Z</dcterms:created>
  <dcterms:modified xsi:type="dcterms:W3CDTF">2020-12-17T21:58:57Z</dcterms:modified>
</cp:coreProperties>
</file>