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3" r:id="rId5"/>
    <p:sldId id="294" r:id="rId6"/>
    <p:sldId id="256" r:id="rId7"/>
    <p:sldId id="289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58" r:id="rId17"/>
    <p:sldId id="259" r:id="rId18"/>
    <p:sldId id="26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E69-9BCE-4F9D-9602-435A27A7013A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7D73-B46D-41FF-859F-CEB60473FA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407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E69-9BCE-4F9D-9602-435A27A7013A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7D73-B46D-41FF-859F-CEB60473FA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97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E69-9BCE-4F9D-9602-435A27A7013A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7D73-B46D-41FF-859F-CEB60473FA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15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E69-9BCE-4F9D-9602-435A27A7013A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7D73-B46D-41FF-859F-CEB60473FA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73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E69-9BCE-4F9D-9602-435A27A7013A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7D73-B46D-41FF-859F-CEB60473FA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91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E69-9BCE-4F9D-9602-435A27A7013A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7D73-B46D-41FF-859F-CEB60473FA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18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E69-9BCE-4F9D-9602-435A27A7013A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7D73-B46D-41FF-859F-CEB60473FA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0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E69-9BCE-4F9D-9602-435A27A7013A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7D73-B46D-41FF-859F-CEB60473FA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791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E69-9BCE-4F9D-9602-435A27A7013A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7D73-B46D-41FF-859F-CEB60473FA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723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E69-9BCE-4F9D-9602-435A27A7013A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7D73-B46D-41FF-859F-CEB60473FA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17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E69-9BCE-4F9D-9602-435A27A7013A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7D73-B46D-41FF-859F-CEB60473FA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18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CE69-9BCE-4F9D-9602-435A27A7013A}" type="datetimeFigureOut">
              <a:rPr lang="el-GR" smtClean="0"/>
              <a:t>12/11/2020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7D73-B46D-41FF-859F-CEB60473FA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45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4740" y="365126"/>
            <a:ext cx="11485548" cy="831286"/>
          </a:xfrm>
        </p:spPr>
        <p:txBody>
          <a:bodyPr/>
          <a:lstStyle/>
          <a:p>
            <a:pPr algn="ctr"/>
            <a:r>
              <a:rPr lang="el-GR" b="1" dirty="0" smtClean="0"/>
              <a:t>717- 1025: η μεγάλη ακμή του Βυζαντίου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4740" y="1452785"/>
            <a:ext cx="11485548" cy="5059110"/>
          </a:xfrm>
        </p:spPr>
        <p:txBody>
          <a:bodyPr/>
          <a:lstStyle/>
          <a:p>
            <a:r>
              <a:rPr lang="el-GR" dirty="0" smtClean="0"/>
              <a:t>Στα χρόνια των Ισαύρων το Βυζάντιο αντιμετώπισε το πρόβλημα της εικονομαχίας καθώς και τον Βουλγαρικό κίνδυνο.</a:t>
            </a:r>
          </a:p>
          <a:p>
            <a:r>
              <a:rPr lang="el-GR" dirty="0" smtClean="0"/>
              <a:t>Επί Μιχαήλ Γ΄ τερματίστηκε η εικονομαχία και άρχισε η ισχυροποίηση του κράτους καθώς και η πολιτιστική του ακτινοβολία.</a:t>
            </a:r>
          </a:p>
          <a:p>
            <a:r>
              <a:rPr lang="el-GR" dirty="0" smtClean="0"/>
              <a:t>Στην οικονομία αναπτύχθηκε το εμπόριο και η βιοτεχνία και αυξήθηκε η αγροτική παραγωγή, παράλληλα με την αύξηση του πληθυσμού.</a:t>
            </a:r>
          </a:p>
          <a:p>
            <a:r>
              <a:rPr lang="el-GR" dirty="0" smtClean="0"/>
              <a:t>Το κράτος πήρε κοινωνικά μέτρα προστασίας των αγροτών από του μεγαλογαιοκτήμονες.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634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6" y="365124"/>
            <a:ext cx="10759155" cy="6206591"/>
          </a:xfrm>
        </p:spPr>
      </p:pic>
    </p:spTree>
    <p:extLst>
      <p:ext uri="{BB962C8B-B14F-4D97-AF65-F5344CB8AC3E}">
        <p14:creationId xmlns:p14="http://schemas.microsoft.com/office/powerpoint/2010/main" val="58914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8" y="290558"/>
            <a:ext cx="11015528" cy="6264066"/>
          </a:xfrm>
        </p:spPr>
      </p:pic>
    </p:spTree>
    <p:extLst>
      <p:ext uri="{BB962C8B-B14F-4D97-AF65-F5344CB8AC3E}">
        <p14:creationId xmlns:p14="http://schemas.microsoft.com/office/powerpoint/2010/main" val="299177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8" y="273464"/>
            <a:ext cx="11536822" cy="6306797"/>
          </a:xfrm>
        </p:spPr>
      </p:pic>
    </p:spTree>
    <p:extLst>
      <p:ext uri="{BB962C8B-B14F-4D97-AF65-F5344CB8AC3E}">
        <p14:creationId xmlns:p14="http://schemas.microsoft.com/office/powerpoint/2010/main" val="325870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8" y="365125"/>
            <a:ext cx="11494093" cy="6223681"/>
          </a:xfrm>
        </p:spPr>
      </p:pic>
    </p:spTree>
    <p:extLst>
      <p:ext uri="{BB962C8B-B14F-4D97-AF65-F5344CB8AC3E}">
        <p14:creationId xmlns:p14="http://schemas.microsoft.com/office/powerpoint/2010/main" val="279326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8" y="264921"/>
            <a:ext cx="11391542" cy="6409344"/>
          </a:xfrm>
        </p:spPr>
      </p:pic>
    </p:spTree>
    <p:extLst>
      <p:ext uri="{BB962C8B-B14F-4D97-AF65-F5344CB8AC3E}">
        <p14:creationId xmlns:p14="http://schemas.microsoft.com/office/powerpoint/2010/main" val="48093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1" y="299103"/>
            <a:ext cx="11485547" cy="6176963"/>
          </a:xfrm>
        </p:spPr>
      </p:pic>
    </p:spTree>
    <p:extLst>
      <p:ext uri="{BB962C8B-B14F-4D97-AF65-F5344CB8AC3E}">
        <p14:creationId xmlns:p14="http://schemas.microsoft.com/office/powerpoint/2010/main" val="99977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1" y="290682"/>
            <a:ext cx="11442817" cy="6281034"/>
          </a:xfrm>
        </p:spPr>
      </p:pic>
    </p:spTree>
    <p:extLst>
      <p:ext uri="{BB962C8B-B14F-4D97-AF65-F5344CB8AC3E}">
        <p14:creationId xmlns:p14="http://schemas.microsoft.com/office/powerpoint/2010/main" val="374522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0" y="200858"/>
            <a:ext cx="11194989" cy="6473407"/>
          </a:xfrm>
        </p:spPr>
      </p:pic>
    </p:spTree>
    <p:extLst>
      <p:ext uri="{BB962C8B-B14F-4D97-AF65-F5344CB8AC3E}">
        <p14:creationId xmlns:p14="http://schemas.microsoft.com/office/powerpoint/2010/main" val="2269075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79" y="365124"/>
            <a:ext cx="11092441" cy="6189499"/>
          </a:xfrm>
        </p:spPr>
      </p:pic>
    </p:spTree>
    <p:extLst>
      <p:ext uri="{BB962C8B-B14F-4D97-AF65-F5344CB8AC3E}">
        <p14:creationId xmlns:p14="http://schemas.microsoft.com/office/powerpoint/2010/main" val="3568883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4" y="179462"/>
            <a:ext cx="10919517" cy="6580261"/>
          </a:xfrm>
        </p:spPr>
      </p:pic>
    </p:spTree>
    <p:extLst>
      <p:ext uri="{BB962C8B-B14F-4D97-AF65-F5344CB8AC3E}">
        <p14:creationId xmlns:p14="http://schemas.microsoft.com/office/powerpoint/2010/main" val="326702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Το μεσαιωνικό Ελληνικ</a:t>
            </a:r>
            <a:r>
              <a:rPr lang="el-GR" dirty="0"/>
              <a:t>ό</a:t>
            </a:r>
            <a:r>
              <a:rPr lang="el-GR" dirty="0" smtClean="0"/>
              <a:t> Βυζάντιο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αλλαγές του 7</a:t>
            </a:r>
            <a:r>
              <a:rPr lang="el-GR" baseline="30000" dirty="0" smtClean="0"/>
              <a:t>ου</a:t>
            </a:r>
            <a:r>
              <a:rPr lang="el-GR" dirty="0" smtClean="0"/>
              <a:t> αι. αποκρυσταλλώθηκαν στα χρόνια των Ισαύρων και της δυναστείας του </a:t>
            </a:r>
            <a:r>
              <a:rPr lang="el-GR" dirty="0" err="1" smtClean="0"/>
              <a:t>Αμορίου</a:t>
            </a:r>
            <a:r>
              <a:rPr lang="el-GR" dirty="0" smtClean="0"/>
              <a:t>, τον 8</a:t>
            </a:r>
            <a:r>
              <a:rPr lang="el-GR" baseline="30000" dirty="0" smtClean="0"/>
              <a:t>ο</a:t>
            </a:r>
            <a:r>
              <a:rPr lang="el-GR" dirty="0" smtClean="0"/>
              <a:t> και τον 9</a:t>
            </a:r>
            <a:r>
              <a:rPr lang="el-GR" baseline="30000" dirty="0" smtClean="0"/>
              <a:t>ο</a:t>
            </a:r>
            <a:r>
              <a:rPr lang="el-GR" dirty="0" smtClean="0"/>
              <a:t> αιώνα.</a:t>
            </a:r>
          </a:p>
          <a:p>
            <a:r>
              <a:rPr lang="el-GR" dirty="0" smtClean="0"/>
              <a:t>Έτσι διαμορφώθηκε το μεσαιωνικό Ελληνικό Βυζάντιο.</a:t>
            </a:r>
          </a:p>
          <a:p>
            <a:r>
              <a:rPr lang="el-GR" dirty="0" smtClean="0"/>
              <a:t>Στις εξωτερικές σχέσεις τα σύνορα μεταξύ Βυζαντίου και Αράβων (χαλιφάτο) σταθεροποιήθηκαν, ενώ στα μέσα του 9</a:t>
            </a:r>
            <a:r>
              <a:rPr lang="el-GR" baseline="30000" dirty="0" smtClean="0"/>
              <a:t>ου</a:t>
            </a:r>
            <a:r>
              <a:rPr lang="el-GR" dirty="0" smtClean="0"/>
              <a:t> αι. άρχισε η βυζαντινή αντεπίθεση στη Μικρασία. Παράλληλα στα βαλκάνια αντιμετωπίστηκε επιτυχώς η βουλγαρική απειλή.</a:t>
            </a:r>
          </a:p>
          <a:p>
            <a:r>
              <a:rPr lang="el-GR" dirty="0" smtClean="0"/>
              <a:t>Στο εσωτερικό, ενισχύθηκε ο ελληνικός χαρακτήρας ενώ περιορίστηκε η χρήση της λατινικής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1638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2" y="365125"/>
            <a:ext cx="11434272" cy="6232228"/>
          </a:xfrm>
        </p:spPr>
      </p:pic>
    </p:spTree>
    <p:extLst>
      <p:ext uri="{BB962C8B-B14F-4D97-AF65-F5344CB8AC3E}">
        <p14:creationId xmlns:p14="http://schemas.microsoft.com/office/powerpoint/2010/main" val="330029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59" y="85459"/>
            <a:ext cx="11323177" cy="6503348"/>
          </a:xfrm>
        </p:spPr>
      </p:pic>
    </p:spTree>
    <p:extLst>
      <p:ext uri="{BB962C8B-B14F-4D97-AF65-F5344CB8AC3E}">
        <p14:creationId xmlns:p14="http://schemas.microsoft.com/office/powerpoint/2010/main" val="428305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6" y="290556"/>
            <a:ext cx="11622281" cy="6375163"/>
          </a:xfrm>
        </p:spPr>
      </p:pic>
    </p:spTree>
    <p:extLst>
      <p:ext uri="{BB962C8B-B14F-4D97-AF65-F5344CB8AC3E}">
        <p14:creationId xmlns:p14="http://schemas.microsoft.com/office/powerpoint/2010/main" val="1062899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3" y="273465"/>
            <a:ext cx="11408636" cy="6494804"/>
          </a:xfrm>
        </p:spPr>
      </p:pic>
    </p:spTree>
    <p:extLst>
      <p:ext uri="{BB962C8B-B14F-4D97-AF65-F5344CB8AC3E}">
        <p14:creationId xmlns:p14="http://schemas.microsoft.com/office/powerpoint/2010/main" val="2439302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2" y="365125"/>
            <a:ext cx="11502638" cy="6411689"/>
          </a:xfrm>
        </p:spPr>
      </p:pic>
    </p:spTree>
    <p:extLst>
      <p:ext uri="{BB962C8B-B14F-4D97-AF65-F5344CB8AC3E}">
        <p14:creationId xmlns:p14="http://schemas.microsoft.com/office/powerpoint/2010/main" val="3465278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1" y="170916"/>
            <a:ext cx="11784651" cy="6176963"/>
          </a:xfrm>
        </p:spPr>
      </p:pic>
    </p:spTree>
    <p:extLst>
      <p:ext uri="{BB962C8B-B14F-4D97-AF65-F5344CB8AC3E}">
        <p14:creationId xmlns:p14="http://schemas.microsoft.com/office/powerpoint/2010/main" val="3523860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7" y="365125"/>
            <a:ext cx="11904292" cy="6394598"/>
          </a:xfrm>
        </p:spPr>
      </p:pic>
    </p:spTree>
    <p:extLst>
      <p:ext uri="{BB962C8B-B14F-4D97-AF65-F5344CB8AC3E}">
        <p14:creationId xmlns:p14="http://schemas.microsoft.com/office/powerpoint/2010/main" val="1053016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2" y="365126"/>
            <a:ext cx="11647916" cy="6292048"/>
          </a:xfrm>
        </p:spPr>
      </p:pic>
    </p:spTree>
    <p:extLst>
      <p:ext uri="{BB962C8B-B14F-4D97-AF65-F5344CB8AC3E}">
        <p14:creationId xmlns:p14="http://schemas.microsoft.com/office/powerpoint/2010/main" val="1027149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5" y="222192"/>
            <a:ext cx="11203536" cy="6264066"/>
          </a:xfrm>
        </p:spPr>
      </p:pic>
    </p:spTree>
    <p:extLst>
      <p:ext uri="{BB962C8B-B14F-4D97-AF65-F5344CB8AC3E}">
        <p14:creationId xmlns:p14="http://schemas.microsoft.com/office/powerpoint/2010/main" val="3813919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5" y="196553"/>
            <a:ext cx="11665009" cy="6503349"/>
          </a:xfrm>
        </p:spPr>
      </p:pic>
    </p:spTree>
    <p:extLst>
      <p:ext uri="{BB962C8B-B14F-4D97-AF65-F5344CB8AC3E}">
        <p14:creationId xmlns:p14="http://schemas.microsoft.com/office/powerpoint/2010/main" val="338383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6374" y="365125"/>
            <a:ext cx="11630826" cy="968019"/>
          </a:xfrm>
        </p:spPr>
        <p:txBody>
          <a:bodyPr/>
          <a:lstStyle/>
          <a:p>
            <a:pPr algn="ctr"/>
            <a:r>
              <a:rPr lang="el-GR" dirty="0" smtClean="0"/>
              <a:t>Διοικητική μεταρρύθμιση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1831" y="1452784"/>
            <a:ext cx="11425727" cy="5195843"/>
          </a:xfrm>
        </p:spPr>
        <p:txBody>
          <a:bodyPr/>
          <a:lstStyle/>
          <a:p>
            <a:r>
              <a:rPr lang="el-GR" dirty="0" smtClean="0"/>
              <a:t>Οργανώθηκε καλύτερα η κεντρική διοίκηση, με σημαντικότερη μεταβολή την αναδιοργάνωση της υπηρεσίας για την εξωτερική πολιτική.</a:t>
            </a:r>
          </a:p>
          <a:p>
            <a:r>
              <a:rPr lang="el-GR" dirty="0" smtClean="0"/>
              <a:t>Γενικεύτηκε και επεκτάθηκε ο θεσμός των θεμάτων. Ωστόσο, ο στρατηγός- διοικητής κάθε θέματος μερικές φορές, γινόταν επικίνδυνος για την κεντρική εξουσία.</a:t>
            </a:r>
          </a:p>
          <a:p>
            <a:r>
              <a:rPr lang="el-GR" dirty="0" smtClean="0"/>
              <a:t>Ο στρατός του θέματος αποτελούνταν από στρατιώτες- αγρότες που σε περίπτωση ανάγκης ήταν υποχρεωμένοι να παρέχουν στρατιωτικές υπηρεσίες. </a:t>
            </a:r>
          </a:p>
          <a:p>
            <a:r>
              <a:rPr lang="el-GR" dirty="0" smtClean="0"/>
              <a:t>Έτσι περιορίστηκαν οι μισθοφόροι, ενώ στην ύπαιθρο κυριάρχησε η μικρή και μεσαία ιδιοκτησία.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2573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7" y="365125"/>
            <a:ext cx="11297539" cy="6309140"/>
          </a:xfrm>
        </p:spPr>
      </p:pic>
    </p:spTree>
    <p:extLst>
      <p:ext uri="{BB962C8B-B14F-4D97-AF65-F5344CB8AC3E}">
        <p14:creationId xmlns:p14="http://schemas.microsoft.com/office/powerpoint/2010/main" val="419566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1" y="188007"/>
            <a:ext cx="11502640" cy="6409346"/>
          </a:xfrm>
        </p:spPr>
      </p:pic>
    </p:spTree>
    <p:extLst>
      <p:ext uri="{BB962C8B-B14F-4D97-AF65-F5344CB8AC3E}">
        <p14:creationId xmlns:p14="http://schemas.microsoft.com/office/powerpoint/2010/main" val="1085621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4" y="365125"/>
            <a:ext cx="11254811" cy="6006047"/>
          </a:xfrm>
        </p:spPr>
      </p:pic>
    </p:spTree>
    <p:extLst>
      <p:ext uri="{BB962C8B-B14F-4D97-AF65-F5344CB8AC3E}">
        <p14:creationId xmlns:p14="http://schemas.microsoft.com/office/powerpoint/2010/main" val="2942906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5" y="247828"/>
            <a:ext cx="11477001" cy="6400800"/>
          </a:xfrm>
        </p:spPr>
      </p:pic>
    </p:spTree>
    <p:extLst>
      <p:ext uri="{BB962C8B-B14F-4D97-AF65-F5344CB8AC3E}">
        <p14:creationId xmlns:p14="http://schemas.microsoft.com/office/powerpoint/2010/main" val="510685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8" y="213644"/>
            <a:ext cx="11126624" cy="6358072"/>
          </a:xfrm>
        </p:spPr>
      </p:pic>
    </p:spTree>
    <p:extLst>
      <p:ext uri="{BB962C8B-B14F-4D97-AF65-F5344CB8AC3E}">
        <p14:creationId xmlns:p14="http://schemas.microsoft.com/office/powerpoint/2010/main" val="3320498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162370"/>
            <a:ext cx="11528277" cy="6409346"/>
          </a:xfrm>
        </p:spPr>
      </p:pic>
    </p:spTree>
    <p:extLst>
      <p:ext uri="{BB962C8B-B14F-4D97-AF65-F5344CB8AC3E}">
        <p14:creationId xmlns:p14="http://schemas.microsoft.com/office/powerpoint/2010/main" val="1680201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6" y="222192"/>
            <a:ext cx="11348815" cy="6358070"/>
          </a:xfrm>
        </p:spPr>
      </p:pic>
    </p:spTree>
    <p:extLst>
      <p:ext uri="{BB962C8B-B14F-4D97-AF65-F5344CB8AC3E}">
        <p14:creationId xmlns:p14="http://schemas.microsoft.com/office/powerpoint/2010/main" val="3474643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4" y="119641"/>
            <a:ext cx="11220629" cy="6657174"/>
          </a:xfrm>
        </p:spPr>
      </p:pic>
    </p:spTree>
    <p:extLst>
      <p:ext uri="{BB962C8B-B14F-4D97-AF65-F5344CB8AC3E}">
        <p14:creationId xmlns:p14="http://schemas.microsoft.com/office/powerpoint/2010/main" val="2853438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4" y="230736"/>
            <a:ext cx="11622280" cy="6627264"/>
          </a:xfrm>
        </p:spPr>
      </p:pic>
    </p:spTree>
    <p:extLst>
      <p:ext uri="{BB962C8B-B14F-4D97-AF65-F5344CB8AC3E}">
        <p14:creationId xmlns:p14="http://schemas.microsoft.com/office/powerpoint/2010/main" val="227292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2011" y="365125"/>
            <a:ext cx="11605189" cy="1053477"/>
          </a:xfrm>
        </p:spPr>
        <p:txBody>
          <a:bodyPr/>
          <a:lstStyle/>
          <a:p>
            <a:pPr algn="ctr"/>
            <a:r>
              <a:rPr lang="el-GR" dirty="0" smtClean="0"/>
              <a:t>Οικονομικές Εξελίξεις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2011" y="1264778"/>
            <a:ext cx="11071789" cy="5332575"/>
          </a:xfrm>
        </p:spPr>
        <p:txBody>
          <a:bodyPr>
            <a:normAutofit/>
          </a:bodyPr>
          <a:lstStyle/>
          <a:p>
            <a:r>
              <a:rPr lang="el-GR" dirty="0" smtClean="0"/>
              <a:t>Επί Κωνσταντίνου Ε΄ τον 8</a:t>
            </a:r>
            <a:r>
              <a:rPr lang="el-GR" baseline="30000" dirty="0" smtClean="0"/>
              <a:t>ο</a:t>
            </a:r>
            <a:r>
              <a:rPr lang="el-GR" dirty="0" smtClean="0"/>
              <a:t> αιώνα, άρχισε η οικονομική ανάκαμψη του εμπορίου και της βιοτεχνίας και συνοδεύτηκε από αύξηση του πληθυσμού. </a:t>
            </a:r>
          </a:p>
          <a:p>
            <a:r>
              <a:rPr lang="el-GR" dirty="0" smtClean="0"/>
              <a:t>Ο χαρακτήρας όμως της οικονομίας παρέμενε αγροτικός γιατί η εμπορευματοποίηση της παραγωγής, η εξειδίκευση της εργασίας και η προσφορά υπηρεσιών αποτελούν βασικές πτυχές του εμπορίου, σε </a:t>
            </a:r>
            <a:r>
              <a:rPr lang="el-GR" dirty="0"/>
              <a:t>α</a:t>
            </a:r>
            <a:r>
              <a:rPr lang="el-GR" dirty="0" smtClean="0"/>
              <a:t>ντιδιαστολή με το σύστημα αυτάρκειας της αγροτικής κοινωνίας. </a:t>
            </a:r>
          </a:p>
          <a:p>
            <a:r>
              <a:rPr lang="el-GR" dirty="0" smtClean="0"/>
              <a:t>Η κατάσταση της οικονομίας στις αρχές του 9</a:t>
            </a:r>
            <a:r>
              <a:rPr lang="el-GR" baseline="30000" dirty="0" smtClean="0"/>
              <a:t>ου</a:t>
            </a:r>
            <a:r>
              <a:rPr lang="el-GR" dirty="0" smtClean="0"/>
              <a:t> αιώνα αποτυπώνεται στα οικονομικά μέτρα του Νικηφόρου Α΄,</a:t>
            </a:r>
            <a:r>
              <a:rPr lang="el-GR" b="1" dirty="0" smtClean="0"/>
              <a:t> τις Κακώσεις, </a:t>
            </a:r>
            <a:r>
              <a:rPr lang="el-GR" dirty="0" smtClean="0"/>
              <a:t>όπως τις ονόμασαν υποτιμητικά οι αντίθετοί τους, ο χρονογράφος Θεοφάνης κυρίως.</a:t>
            </a:r>
          </a:p>
          <a:p>
            <a:r>
              <a:rPr lang="el-GR" dirty="0" smtClean="0"/>
              <a:t>Απέβλεπαν στην ενίσχυση του εμπορίου και στην βελτίωση των οικονομικών του κράτους.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474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μεταβατική εποχή: οι έριδες για το ζήτημα των εικόνων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συνθήκες εκδήλωσης, οι πρωτεργάτες, τα αίτια</a:t>
            </a:r>
          </a:p>
          <a:p>
            <a:r>
              <a:rPr lang="el-GR" dirty="0" smtClean="0"/>
              <a:t>Η 1</a:t>
            </a:r>
            <a:r>
              <a:rPr lang="el-GR" baseline="30000" dirty="0" smtClean="0"/>
              <a:t>η</a:t>
            </a:r>
            <a:r>
              <a:rPr lang="el-GR" dirty="0" smtClean="0"/>
              <a:t> φάση και η Ζ’ Οικουμενική Σύνοδος</a:t>
            </a:r>
          </a:p>
          <a:p>
            <a:r>
              <a:rPr lang="el-GR" dirty="0" smtClean="0"/>
              <a:t>Η 2</a:t>
            </a:r>
            <a:r>
              <a:rPr lang="el-GR" baseline="30000" dirty="0" smtClean="0"/>
              <a:t>η</a:t>
            </a:r>
            <a:r>
              <a:rPr lang="el-GR" dirty="0" smtClean="0"/>
              <a:t> φάση και ο τερματισμός της διαμάχης</a:t>
            </a:r>
          </a:p>
          <a:p>
            <a:r>
              <a:rPr lang="el-GR" dirty="0" smtClean="0"/>
              <a:t>Η σημασία της ήττας των εικονοκλαστών</a:t>
            </a:r>
          </a:p>
          <a:p>
            <a:r>
              <a:rPr lang="el-GR" dirty="0" smtClean="0"/>
              <a:t>Τι γιορτάζουμε την Κυριακή της Ορθοδοξίας;</a:t>
            </a:r>
          </a:p>
          <a:p>
            <a:r>
              <a:rPr lang="el-GR" dirty="0" smtClean="0"/>
              <a:t>Οι συνέπειες της διαμάχης στην Εξωτερική </a:t>
            </a:r>
            <a:r>
              <a:rPr lang="el-GR" dirty="0"/>
              <a:t>π</a:t>
            </a:r>
            <a:r>
              <a:rPr lang="el-GR" dirty="0" smtClean="0"/>
              <a:t>ολιτική και στην Τέχνη</a:t>
            </a:r>
          </a:p>
          <a:p>
            <a:endParaRPr lang="el-GR" dirty="0"/>
          </a:p>
          <a:p>
            <a:r>
              <a:rPr lang="el-GR" dirty="0" smtClean="0"/>
              <a:t>Η βασιλεία του Μιχαήλ Γ’ και η αυγή της </a:t>
            </a:r>
            <a:r>
              <a:rPr lang="el-GR" smtClean="0"/>
              <a:t>Νέας Εποχής.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966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Εικονομαχία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Ο 1</a:t>
            </a:r>
            <a:r>
              <a:rPr lang="el-GR" baseline="30000" dirty="0" smtClean="0"/>
              <a:t>ος</a:t>
            </a:r>
            <a:r>
              <a:rPr lang="el-GR" dirty="0" smtClean="0"/>
              <a:t> εμφύλιος, το Σχίσμα που άρχισε από το Βυζάντιο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341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4" y="230736"/>
            <a:ext cx="11622280" cy="6627264"/>
          </a:xfrm>
        </p:spPr>
      </p:pic>
    </p:spTree>
    <p:extLst>
      <p:ext uri="{BB962C8B-B14F-4D97-AF65-F5344CB8AC3E}">
        <p14:creationId xmlns:p14="http://schemas.microsoft.com/office/powerpoint/2010/main" val="392867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0" y="143113"/>
            <a:ext cx="10704320" cy="6471332"/>
          </a:xfrm>
        </p:spPr>
      </p:pic>
    </p:spTree>
    <p:extLst>
      <p:ext uri="{BB962C8B-B14F-4D97-AF65-F5344CB8AC3E}">
        <p14:creationId xmlns:p14="http://schemas.microsoft.com/office/powerpoint/2010/main" val="118604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0557"/>
            <a:ext cx="10515600" cy="6298249"/>
          </a:xfrm>
        </p:spPr>
      </p:pic>
    </p:spTree>
    <p:extLst>
      <p:ext uri="{BB962C8B-B14F-4D97-AF65-F5344CB8AC3E}">
        <p14:creationId xmlns:p14="http://schemas.microsoft.com/office/powerpoint/2010/main" val="339283694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437</Words>
  <Application>Microsoft Office PowerPoint</Application>
  <PresentationFormat>Ευρεία οθόνη</PresentationFormat>
  <Paragraphs>31</Paragraphs>
  <Slides>38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Θέμα του Office</vt:lpstr>
      <vt:lpstr>717- 1025: η μεγάλη ακμή του Βυζαντίου</vt:lpstr>
      <vt:lpstr>Το μεσαιωνικό Ελληνικό Βυζάντιο</vt:lpstr>
      <vt:lpstr>Διοικητική μεταρρύθμιση</vt:lpstr>
      <vt:lpstr>Οικονομικές Εξελίξεις</vt:lpstr>
      <vt:lpstr>Η μεταβατική εποχή: οι έριδες για το ζήτημα των εικόνων</vt:lpstr>
      <vt:lpstr>Εικονομαχία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Εικονομαχία</dc:title>
  <dc:creator>Windows User</dc:creator>
  <cp:lastModifiedBy>Windows User</cp:lastModifiedBy>
  <cp:revision>7</cp:revision>
  <dcterms:created xsi:type="dcterms:W3CDTF">2020-08-22T00:42:02Z</dcterms:created>
  <dcterms:modified xsi:type="dcterms:W3CDTF">2020-11-12T14:47:07Z</dcterms:modified>
</cp:coreProperties>
</file>