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4" r:id="rId3"/>
    <p:sldId id="272" r:id="rId4"/>
    <p:sldId id="275" r:id="rId5"/>
    <p:sldId id="285" r:id="rId6"/>
    <p:sldId id="278" r:id="rId7"/>
    <p:sldId id="279" r:id="rId8"/>
    <p:sldId id="274" r:id="rId9"/>
    <p:sldId id="280" r:id="rId10"/>
    <p:sldId id="289" r:id="rId11"/>
    <p:sldId id="290" r:id="rId12"/>
    <p:sldId id="291" r:id="rId13"/>
    <p:sldId id="281" r:id="rId14"/>
    <p:sldId id="294" r:id="rId15"/>
    <p:sldId id="286" r:id="rId16"/>
    <p:sldId id="287" r:id="rId17"/>
    <p:sldId id="288" r:id="rId18"/>
    <p:sldId id="292" r:id="rId19"/>
    <p:sldId id="29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2" d="100"/>
          <a:sy n="82" d="100"/>
        </p:scale>
        <p:origin x="1056" y="-2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5DCC8A04-585A-4D10-9C3F-C6D638BA87CA}" type="datetimeFigureOut">
              <a:rPr lang="en-US" smtClean="0"/>
              <a:t>3/20/2020</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DCC8A04-585A-4D10-9C3F-C6D638BA87CA}"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DCC8A04-585A-4D10-9C3F-C6D638BA87CA}" type="datetimeFigureOut">
              <a:rPr lang="en-US" smtClean="0"/>
              <a:t>3/20/2020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CC8A04-585A-4D10-9C3F-C6D638BA87CA}" type="datetimeFigureOut">
              <a:rPr lang="en-US" smtClean="0"/>
              <a:t>3/20/2020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5DCC8A04-585A-4D10-9C3F-C6D638BA87CA}" type="datetimeFigureOut">
              <a:rPr lang="en-US" smtClean="0"/>
              <a:t>3/20/2020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DCC8A04-585A-4D10-9C3F-C6D638BA87CA}" type="datetimeFigureOut">
              <a:rPr lang="en-US" smtClean="0"/>
              <a:t>3/20/2020</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B4F2B8E-12AB-4845-8030-B0EBDD8292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76400"/>
            <a:ext cx="7772400" cy="1828800"/>
          </a:xfrm>
        </p:spPr>
        <p:txBody>
          <a:bodyPr/>
          <a:lstStyle/>
          <a:p>
            <a:r>
              <a:rPr lang="el-GR" dirty="0"/>
              <a:t>Νεοελληνική Γλώσσα</a:t>
            </a:r>
            <a:endParaRPr lang="en-US" dirty="0"/>
          </a:p>
        </p:txBody>
      </p:sp>
      <p:sp>
        <p:nvSpPr>
          <p:cNvPr id="3" name="Subtitle 2"/>
          <p:cNvSpPr>
            <a:spLocks noGrp="1"/>
          </p:cNvSpPr>
          <p:nvPr>
            <p:ph type="subTitle" idx="1"/>
          </p:nvPr>
        </p:nvSpPr>
        <p:spPr/>
        <p:txBody>
          <a:bodyPr>
            <a:normAutofit/>
          </a:bodyPr>
          <a:lstStyle/>
          <a:p>
            <a:r>
              <a:rPr lang="el-GR" sz="2400" b="1" dirty="0"/>
              <a:t>Γ΄ Λυκείου</a:t>
            </a:r>
            <a:endParaRPr lang="en-US" sz="2400" b="1" dirty="0"/>
          </a:p>
        </p:txBody>
      </p:sp>
      <p:pic>
        <p:nvPicPr>
          <p:cNvPr id="4" name="Picture 3" descr="zohs-header-logo.png"/>
          <p:cNvPicPr>
            <a:picLocks noChangeAspect="1"/>
          </p:cNvPicPr>
          <p:nvPr/>
        </p:nvPicPr>
        <p:blipFill>
          <a:blip r:embed="rId4"/>
          <a:stretch>
            <a:fillRect/>
          </a:stretch>
        </p:blipFill>
        <p:spPr>
          <a:xfrm>
            <a:off x="457201" y="457200"/>
            <a:ext cx="3124200" cy="931779"/>
          </a:xfrm>
          <a:prstGeom prst="rect">
            <a:avLst/>
          </a:prstGeom>
        </p:spPr>
      </p:pic>
      <p:pic>
        <p:nvPicPr>
          <p:cNvPr id="5" name="Εγγεγραμμένος ήχος">
            <a:hlinkClick r:id="" action="ppaction://media"/>
            <a:extLst>
              <a:ext uri="{FF2B5EF4-FFF2-40B4-BE49-F238E27FC236}">
                <a16:creationId xmlns:a16="http://schemas.microsoft.com/office/drawing/2014/main" id="{AABFD826-A0C8-42B5-98C0-FC941D599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CEAF269-6985-4F03-87B8-25F885D5F251}"/>
              </a:ext>
            </a:extLst>
          </p:cNvPr>
          <p:cNvSpPr>
            <a:spLocks noGrp="1"/>
          </p:cNvSpPr>
          <p:nvPr>
            <p:ph idx="1"/>
          </p:nvPr>
        </p:nvSpPr>
        <p:spPr>
          <a:xfrm>
            <a:off x="457200" y="685800"/>
            <a:ext cx="8153400" cy="5257800"/>
          </a:xfrm>
        </p:spPr>
        <p:txBody>
          <a:bodyPr>
            <a:normAutofit/>
          </a:bodyPr>
          <a:lstStyle/>
          <a:p>
            <a:pPr marL="0" indent="0" algn="ctr">
              <a:spcAft>
                <a:spcPts val="1200"/>
              </a:spcAft>
              <a:buNone/>
            </a:pPr>
            <a:r>
              <a:rPr lang="el-GR" sz="2000" b="1" dirty="0"/>
              <a:t>ΤΡΟΠΟΙ ΑΝΑΠΤΥΞΗΣ ΠΑΡΑΓΡΑΦΟΥ</a:t>
            </a:r>
          </a:p>
          <a:p>
            <a:pPr algn="just">
              <a:buClrTx/>
              <a:buSzPct val="101000"/>
              <a:buFont typeface="Arial" panose="020B0604020202020204" pitchFamily="34" charset="0"/>
              <a:buChar char="•"/>
            </a:pPr>
            <a:r>
              <a:rPr lang="el-GR" sz="1800" b="1" dirty="0"/>
              <a:t>Παραδείγματα</a:t>
            </a:r>
            <a:r>
              <a:rPr lang="el-GR" sz="1800" dirty="0"/>
              <a:t>: Ο πομπός, για να κάνει πιο συγκεκριμένα τα λεγόμενά του, αναφέρει παραδείγματα που διευκρινίζουν είτε τη θεματική περίοδο είτε μια επιμέρους ιδέα. Χρησιμοποιούνται λέξεις/φράσεις : </a:t>
            </a:r>
            <a:r>
              <a:rPr lang="el-GR" sz="1800" i="1" dirty="0"/>
              <a:t>π.χ., λ.χ., όπως, για παράδειγμα, </a:t>
            </a:r>
            <a:r>
              <a:rPr lang="el-GR" sz="1800" dirty="0"/>
              <a:t>κ.ά.</a:t>
            </a:r>
          </a:p>
          <a:p>
            <a:pPr algn="just">
              <a:spcBef>
                <a:spcPts val="600"/>
              </a:spcBef>
              <a:buClrTx/>
              <a:buSzPct val="101000"/>
              <a:buFont typeface="Arial" panose="020B0604020202020204" pitchFamily="34" charset="0"/>
              <a:buChar char="•"/>
            </a:pPr>
            <a:r>
              <a:rPr lang="el-GR" sz="1800" b="1" dirty="0"/>
              <a:t>Αιτιολόγηση</a:t>
            </a:r>
            <a:r>
              <a:rPr lang="el-GR" sz="1800" dirty="0"/>
              <a:t>: Τα σχόλια που ακολουθούν τη θεματική πρόταση απαντούν στο νοητό ερώτημα «γιατί συμβαίνει αυτό;». Υπάρχουν λέξεις ή φράσεις που εκφράζουν αποδεικτικότητα, όπως: </a:t>
            </a:r>
            <a:r>
              <a:rPr lang="el-GR" sz="1800" i="1" dirty="0"/>
              <a:t>επειδή, διότι, αφού, εφόσον, γιατί, καθώς, καθότι </a:t>
            </a:r>
            <a:r>
              <a:rPr lang="el-GR" sz="1800" dirty="0"/>
              <a:t>κ.ά.</a:t>
            </a:r>
          </a:p>
          <a:p>
            <a:pPr algn="just">
              <a:spcBef>
                <a:spcPts val="600"/>
              </a:spcBef>
              <a:buClrTx/>
              <a:buSzPct val="101000"/>
              <a:buFont typeface="Arial" panose="020B0604020202020204" pitchFamily="34" charset="0"/>
              <a:buChar char="•"/>
            </a:pPr>
            <a:r>
              <a:rPr lang="el-GR" sz="1800" b="1" dirty="0"/>
              <a:t>Αίτιο – αποτέλεσμα</a:t>
            </a:r>
            <a:r>
              <a:rPr lang="el-GR" sz="1800" dirty="0"/>
              <a:t>: Συνήθως, στη θεματική περίοδο υπάρχει κάποια αιτία, ενώ στις λεπτομέρειες/σχόλια δίνονται τα αποτελέσματά της. Για να εντοπίσουμε τη σχέση αιτίου–αποτελέσματος</a:t>
            </a:r>
            <a:r>
              <a:rPr lang="en-US" sz="1800" dirty="0"/>
              <a:t>,</a:t>
            </a:r>
            <a:r>
              <a:rPr lang="el-GR" sz="1800" dirty="0"/>
              <a:t> χρειάζεται να λάβουμε υπόψη συνδετικούς όρους, όπως: </a:t>
            </a:r>
            <a:r>
              <a:rPr lang="el-GR" sz="1800" i="1" dirty="0"/>
              <a:t>με αποτέλεσμα να…, έτσι ώστε να… </a:t>
            </a:r>
            <a:r>
              <a:rPr lang="el-GR" sz="1800" dirty="0"/>
              <a:t>ή ρήματα όπως: </a:t>
            </a:r>
            <a:r>
              <a:rPr lang="el-GR" sz="1800" i="1" dirty="0"/>
              <a:t>οδηγεί, προκαλεί, επιφέρει, δημιουργεί </a:t>
            </a:r>
            <a:r>
              <a:rPr lang="el-GR" sz="1800" dirty="0"/>
              <a:t>κ.ά.</a:t>
            </a:r>
            <a:endParaRPr lang="el-GR" sz="1800" b="1" i="1" dirty="0"/>
          </a:p>
        </p:txBody>
      </p:sp>
      <p:pic>
        <p:nvPicPr>
          <p:cNvPr id="2" name="Εγγεγραμμένος ήχος">
            <a:hlinkClick r:id="" action="ppaction://media"/>
            <a:extLst>
              <a:ext uri="{FF2B5EF4-FFF2-40B4-BE49-F238E27FC236}">
                <a16:creationId xmlns:a16="http://schemas.microsoft.com/office/drawing/2014/main" id="{9D6AD6F6-0731-4C75-8C27-CE201F3F02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861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BE4DD9C-BEFE-40E2-A394-E8565156612C}"/>
              </a:ext>
            </a:extLst>
          </p:cNvPr>
          <p:cNvSpPr>
            <a:spLocks noGrp="1"/>
          </p:cNvSpPr>
          <p:nvPr>
            <p:ph idx="1"/>
          </p:nvPr>
        </p:nvSpPr>
        <p:spPr>
          <a:xfrm>
            <a:off x="457200" y="838200"/>
            <a:ext cx="8001000" cy="5410200"/>
          </a:xfrm>
        </p:spPr>
        <p:txBody>
          <a:bodyPr>
            <a:normAutofit/>
          </a:bodyPr>
          <a:lstStyle/>
          <a:p>
            <a:pPr algn="just">
              <a:spcAft>
                <a:spcPts val="600"/>
              </a:spcAft>
              <a:buClrTx/>
              <a:buSzPct val="100000"/>
              <a:buFont typeface="Arial" panose="020B0604020202020204" pitchFamily="34" charset="0"/>
              <a:buChar char="•"/>
            </a:pPr>
            <a:r>
              <a:rPr lang="el-GR" sz="1800" b="1" dirty="0"/>
              <a:t>Αναλογία</a:t>
            </a:r>
            <a:r>
              <a:rPr lang="el-GR" sz="1800" dirty="0"/>
              <a:t>: Παρομοιάζω και παραλληλίζω κάτι που δεν γίνεται εύκολα αντιληπτό με κάτι που είναι πιο οικείο και άμεσα εμπειρικό σε μένα. Λέξεις/δείκτες είναι: </a:t>
            </a:r>
            <a:r>
              <a:rPr lang="el-GR" sz="1800" i="1" dirty="0"/>
              <a:t>όπως … έτσι, παρομοίως, αναλόγως …</a:t>
            </a:r>
          </a:p>
          <a:p>
            <a:pPr algn="just">
              <a:buClrTx/>
              <a:buSzPct val="100000"/>
              <a:buFont typeface="Arial" panose="020B0604020202020204" pitchFamily="34" charset="0"/>
              <a:buChar char="•"/>
            </a:pPr>
            <a:r>
              <a:rPr lang="el-GR" sz="1800" b="1" dirty="0"/>
              <a:t>Σύγκριση – αντίθεση</a:t>
            </a:r>
            <a:r>
              <a:rPr lang="el-GR" sz="1800" dirty="0"/>
              <a:t>: Συγκρίνω και αντιπαραθέτω δύο έννοιες, αναφέροντας ομοιότητες και διαφορές. Λέξεις και φράσεις δηλωτικές είναι: </a:t>
            </a:r>
            <a:r>
              <a:rPr lang="el-GR" sz="1800" i="1" dirty="0"/>
              <a:t>αντιθέτως, απεναντίας, ωστόσο, εντούτοις, όμως, σε αντίθεση με…, σε αντιδιαστολή με…</a:t>
            </a:r>
          </a:p>
          <a:p>
            <a:pPr algn="just">
              <a:spcBef>
                <a:spcPts val="600"/>
              </a:spcBef>
              <a:buClrTx/>
              <a:buSzPct val="100000"/>
              <a:buFont typeface="Arial" panose="020B0604020202020204" pitchFamily="34" charset="0"/>
              <a:buChar char="•"/>
            </a:pPr>
            <a:r>
              <a:rPr lang="el-GR" sz="1800" b="1" dirty="0"/>
              <a:t>Ορισμός</a:t>
            </a:r>
            <a:r>
              <a:rPr lang="el-GR" sz="1800" dirty="0"/>
              <a:t>: Ορίζουμε μία έννοια, που την ονομάζουμε </a:t>
            </a:r>
            <a:r>
              <a:rPr lang="el-GR" sz="1800" u="sng" dirty="0"/>
              <a:t>οριστέα έννοια</a:t>
            </a:r>
            <a:r>
              <a:rPr lang="el-GR" sz="1800" dirty="0"/>
              <a:t>, ενώ η ευρύτερη κατηγορία στην οποία εντάσσεται η οριστέα έννοια ονομάζεται </a:t>
            </a:r>
            <a:r>
              <a:rPr lang="el-GR" sz="1800" u="sng" dirty="0"/>
              <a:t>γένος</a:t>
            </a:r>
            <a:r>
              <a:rPr lang="el-GR" sz="1800" dirty="0"/>
              <a:t>. </a:t>
            </a:r>
            <a:r>
              <a:rPr lang="el-GR" sz="1800" u="sng" dirty="0"/>
              <a:t>Ειδοποιός διαφορά</a:t>
            </a:r>
            <a:r>
              <a:rPr lang="el-GR" sz="1800" dirty="0"/>
              <a:t> είναι το ιδιαίτερο γνώρισμα που διακρίνει την οριστέα έννοια από άλλες έννοιες του ίδιου γένους. Λέξεις δηλωτικές είναι: </a:t>
            </a:r>
            <a:r>
              <a:rPr lang="el-GR" sz="1800" i="1" dirty="0"/>
              <a:t>εννοείται, ορίζεται, αποτελεί, συνιστά …</a:t>
            </a:r>
          </a:p>
        </p:txBody>
      </p:sp>
      <p:pic>
        <p:nvPicPr>
          <p:cNvPr id="2" name="Εγγεγραμμένος ήχος">
            <a:hlinkClick r:id="" action="ppaction://media"/>
            <a:extLst>
              <a:ext uri="{FF2B5EF4-FFF2-40B4-BE49-F238E27FC236}">
                <a16:creationId xmlns:a16="http://schemas.microsoft.com/office/drawing/2014/main" id="{F951D307-3044-401C-8F46-0101D447DC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740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5E42E87-B854-47EB-B73B-BDEB6C991214}"/>
              </a:ext>
            </a:extLst>
          </p:cNvPr>
          <p:cNvSpPr>
            <a:spLocks noGrp="1"/>
          </p:cNvSpPr>
          <p:nvPr>
            <p:ph idx="1"/>
          </p:nvPr>
        </p:nvSpPr>
        <p:spPr>
          <a:xfrm>
            <a:off x="502920" y="914400"/>
            <a:ext cx="7879080" cy="5181600"/>
          </a:xfrm>
        </p:spPr>
        <p:txBody>
          <a:bodyPr/>
          <a:lstStyle/>
          <a:p>
            <a:pPr algn="just">
              <a:buClrTx/>
              <a:buSzPct val="100000"/>
              <a:buFont typeface="Arial" panose="020B0604020202020204" pitchFamily="34" charset="0"/>
              <a:buChar char="•"/>
            </a:pPr>
            <a:r>
              <a:rPr lang="el-GR" sz="1800" b="1" dirty="0"/>
              <a:t>Διαίρεση</a:t>
            </a:r>
            <a:r>
              <a:rPr lang="el-GR" sz="1800" dirty="0"/>
              <a:t>: Εδώ υπάρχει μία έννοια που διαιρείται σε επιμέρους κατηγορίες. Η έννοια που διαιρείται λέγεται </a:t>
            </a:r>
            <a:r>
              <a:rPr lang="el-GR" sz="1800" u="sng" dirty="0"/>
              <a:t>διαιρετέα έννοια</a:t>
            </a:r>
            <a:r>
              <a:rPr lang="el-GR" sz="1800" dirty="0"/>
              <a:t>, το κριτήριο με το οποίο γίνεται η διαίρεση ονομάζεται </a:t>
            </a:r>
            <a:r>
              <a:rPr lang="el-GR" sz="1800" u="sng" dirty="0"/>
              <a:t>διαιρετική βάση</a:t>
            </a:r>
            <a:r>
              <a:rPr lang="el-GR" sz="1800" dirty="0"/>
              <a:t>, ενώ οι επιμέρους κατηγορίες, στις οποίες διακρίνεται η διαιρετέα έννοια, είναι τα </a:t>
            </a:r>
            <a:r>
              <a:rPr lang="el-GR" sz="1800" u="sng" dirty="0"/>
              <a:t>μέλη της διαίρεσης</a:t>
            </a:r>
            <a:r>
              <a:rPr lang="el-GR" sz="1800" dirty="0"/>
              <a:t>.</a:t>
            </a:r>
          </a:p>
          <a:p>
            <a:pPr algn="just">
              <a:spcBef>
                <a:spcPts val="600"/>
              </a:spcBef>
              <a:buClrTx/>
              <a:buSzPct val="100000"/>
              <a:buFont typeface="Arial" panose="020B0604020202020204" pitchFamily="34" charset="0"/>
              <a:buChar char="•"/>
            </a:pPr>
            <a:r>
              <a:rPr lang="el-GR" sz="1800" b="1" dirty="0"/>
              <a:t>Συνδυασμός μεθόδων</a:t>
            </a:r>
            <a:r>
              <a:rPr lang="el-GR" sz="1800" dirty="0"/>
              <a:t>: στην περίπτωση αυτή συνδυάζονται δύο ή και περισσότεροι από τους προαναφερθέντες τρόπους.</a:t>
            </a:r>
          </a:p>
          <a:p>
            <a:pPr algn="just">
              <a:spcBef>
                <a:spcPts val="600"/>
              </a:spcBef>
              <a:buClrTx/>
              <a:buSzPct val="100000"/>
              <a:buFont typeface="Arial" panose="020B0604020202020204" pitchFamily="34" charset="0"/>
              <a:buChar char="•"/>
            </a:pPr>
            <a:endParaRPr lang="el-GR" sz="1800" b="1" dirty="0"/>
          </a:p>
          <a:p>
            <a:pPr marL="0" indent="0" algn="just">
              <a:spcBef>
                <a:spcPts val="600"/>
              </a:spcBef>
              <a:buClrTx/>
              <a:buSzPct val="100000"/>
              <a:buNone/>
            </a:pPr>
            <a:endParaRPr lang="el-GR" sz="1800" b="1" dirty="0"/>
          </a:p>
          <a:p>
            <a:pPr marL="0" indent="0">
              <a:buNone/>
            </a:pPr>
            <a:endParaRPr lang="el-GR" dirty="0"/>
          </a:p>
        </p:txBody>
      </p:sp>
      <p:pic>
        <p:nvPicPr>
          <p:cNvPr id="2" name="Εγγεγραμμένος ήχος">
            <a:hlinkClick r:id="" action="ppaction://media"/>
            <a:extLst>
              <a:ext uri="{FF2B5EF4-FFF2-40B4-BE49-F238E27FC236}">
                <a16:creationId xmlns:a16="http://schemas.microsoft.com/office/drawing/2014/main" id="{7E152AB7-0725-4F54-8FDD-172367E92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431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0EE332D-058B-4BEC-BB84-05593B53E12A}"/>
              </a:ext>
            </a:extLst>
          </p:cNvPr>
          <p:cNvSpPr>
            <a:spLocks noGrp="1"/>
          </p:cNvSpPr>
          <p:nvPr>
            <p:ph idx="1"/>
          </p:nvPr>
        </p:nvSpPr>
        <p:spPr>
          <a:xfrm>
            <a:off x="502920" y="685800"/>
            <a:ext cx="7955280" cy="5410200"/>
          </a:xfrm>
        </p:spPr>
        <p:txBody>
          <a:bodyPr>
            <a:normAutofit fontScale="25000" lnSpcReduction="20000"/>
          </a:bodyPr>
          <a:lstStyle/>
          <a:p>
            <a:pPr marL="0" indent="0" algn="ctr">
              <a:spcAft>
                <a:spcPts val="1800"/>
              </a:spcAft>
              <a:buNone/>
            </a:pPr>
            <a:r>
              <a:rPr lang="el-GR" sz="7200" b="1" u="sng" dirty="0"/>
              <a:t>ΤΡΟΠΟΙ ΠΕΙΘΟΥΣ</a:t>
            </a:r>
          </a:p>
          <a:p>
            <a:pPr marL="0" indent="0" algn="ctr">
              <a:spcAft>
                <a:spcPts val="600"/>
              </a:spcAft>
              <a:buNone/>
            </a:pPr>
            <a:r>
              <a:rPr lang="el-GR" sz="7200" b="1" u="sng" dirty="0"/>
              <a:t>Επίκληση στη λογική</a:t>
            </a:r>
            <a:r>
              <a:rPr lang="el-GR" sz="7200" b="1" dirty="0"/>
              <a:t>: </a:t>
            </a:r>
            <a:r>
              <a:rPr lang="el-GR" sz="7200" dirty="0"/>
              <a:t>Υλοποιείται με επιχειρήματα και τεκμήρια.</a:t>
            </a:r>
          </a:p>
          <a:p>
            <a:pPr marL="841248" lvl="3" indent="0" algn="just">
              <a:spcBef>
                <a:spcPts val="1200"/>
              </a:spcBef>
              <a:spcAft>
                <a:spcPts val="600"/>
              </a:spcAft>
              <a:buClrTx/>
              <a:buNone/>
            </a:pPr>
            <a:r>
              <a:rPr lang="el-GR" sz="6300" b="1" dirty="0"/>
              <a:t>                            </a:t>
            </a:r>
            <a:r>
              <a:rPr lang="el-GR" sz="7200" b="1" dirty="0"/>
              <a:t>Επιχειρήματα</a:t>
            </a:r>
          </a:p>
          <a:p>
            <a:pPr algn="just">
              <a:spcAft>
                <a:spcPts val="1200"/>
              </a:spcAft>
              <a:buClrTx/>
            </a:pPr>
            <a:r>
              <a:rPr lang="el-GR" sz="7200" dirty="0"/>
              <a:t>Τα επιχειρήματα είναι συλλογισμοί με αιτιολόγηση, λογικές προτάσεις που διευθετούνται σε ορθή σειρά για την απόδειξη μιας θέσης. Οι διαρθρωτικές/συνδετικές λέξεις και φράσεις αιτιολόγησης (όπως: </a:t>
            </a:r>
            <a:r>
              <a:rPr lang="el-GR" sz="7200" i="1" dirty="0"/>
              <a:t>γιατί, επειδή, αφού, διότι, δεδομένου ότι, καθότι, καθώς, εφόσον </a:t>
            </a:r>
            <a:r>
              <a:rPr lang="el-GR" sz="7200" dirty="0"/>
              <a:t>κ.ά.) δείχνουν την ύπαρξη επιχειρήματος με την έννοια ότι υπάρχουν προκείμενες-διαπιστώσεις που καταλήγουν σ’ ένα συμπέρασμα.</a:t>
            </a:r>
          </a:p>
          <a:p>
            <a:pPr algn="just">
              <a:spcAft>
                <a:spcPts val="600"/>
              </a:spcAft>
              <a:buClrTx/>
              <a:buFont typeface="Wingdings" panose="05000000000000000000" pitchFamily="2" charset="2"/>
              <a:buChar char="ü"/>
            </a:pPr>
            <a:r>
              <a:rPr lang="el-GR" sz="7200" dirty="0"/>
              <a:t>Αξιολογώντας ένα επιχείρημα, έναν συλλογισμό, ως ορθό ή μη ορθό, λαμβάνουμε υπόψη α. την </a:t>
            </a:r>
            <a:r>
              <a:rPr lang="el-GR" sz="7200" b="1" dirty="0"/>
              <a:t>εγκυρότητα</a:t>
            </a:r>
            <a:r>
              <a:rPr lang="el-GR" sz="7200" dirty="0"/>
              <a:t>, αν δηλαδή οι προκείμενες/οι διαπιστώσεις οδηγούν με λογική αναγκαιότητα στο συμπέρασμα και β. την </a:t>
            </a:r>
            <a:r>
              <a:rPr lang="el-GR" sz="7200" b="1" dirty="0"/>
              <a:t>αλήθεια</a:t>
            </a:r>
            <a:r>
              <a:rPr lang="el-GR" sz="7200" dirty="0"/>
              <a:t>, αν δηλαδή οι προκείμενες και το συμπέρασμα ανταποκρίνονται στην αντικειμενική πραγματικότητα.</a:t>
            </a:r>
          </a:p>
          <a:p>
            <a:endParaRPr lang="el-GR" sz="6400" dirty="0"/>
          </a:p>
          <a:p>
            <a:pPr marL="0" indent="0">
              <a:buNone/>
            </a:pPr>
            <a:endParaRPr lang="el-GR" sz="2000" dirty="0"/>
          </a:p>
        </p:txBody>
      </p:sp>
      <p:pic>
        <p:nvPicPr>
          <p:cNvPr id="2" name="Εγγεγραμμένος ήχος">
            <a:hlinkClick r:id="" action="ppaction://media"/>
            <a:extLst>
              <a:ext uri="{FF2B5EF4-FFF2-40B4-BE49-F238E27FC236}">
                <a16:creationId xmlns:a16="http://schemas.microsoft.com/office/drawing/2014/main" id="{BC7EA1D2-A9D2-4DD1-A065-AA3967150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6280" y="2438400"/>
            <a:ext cx="609600" cy="609600"/>
          </a:xfrm>
          <a:prstGeom prst="rect">
            <a:avLst/>
          </a:prstGeom>
        </p:spPr>
      </p:pic>
    </p:spTree>
    <p:extLst>
      <p:ext uri="{BB962C8B-B14F-4D97-AF65-F5344CB8AC3E}">
        <p14:creationId xmlns:p14="http://schemas.microsoft.com/office/powerpoint/2010/main" val="29167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C5B265F-0BD1-43FB-ADC7-6CF3AE79AEC9}"/>
              </a:ext>
            </a:extLst>
          </p:cNvPr>
          <p:cNvSpPr>
            <a:spLocks noGrp="1"/>
          </p:cNvSpPr>
          <p:nvPr>
            <p:ph idx="1"/>
          </p:nvPr>
        </p:nvSpPr>
        <p:spPr>
          <a:xfrm>
            <a:off x="502920" y="914400"/>
            <a:ext cx="7879080" cy="4495800"/>
          </a:xfrm>
        </p:spPr>
        <p:txBody>
          <a:bodyPr>
            <a:normAutofit/>
          </a:bodyPr>
          <a:lstStyle/>
          <a:p>
            <a:pPr marL="0" indent="0" algn="ctr">
              <a:spcAft>
                <a:spcPts val="1200"/>
              </a:spcAft>
              <a:buClrTx/>
              <a:buNone/>
            </a:pPr>
            <a:r>
              <a:rPr lang="el-GR" sz="1800" b="1" dirty="0"/>
              <a:t>Τεκμήρια</a:t>
            </a:r>
            <a:endParaRPr lang="el-GR" sz="1800" dirty="0"/>
          </a:p>
          <a:p>
            <a:pPr marL="0" lvl="0" indent="0" algn="just">
              <a:spcAft>
                <a:spcPts val="600"/>
              </a:spcAft>
              <a:buClrTx/>
              <a:buNone/>
            </a:pPr>
            <a:r>
              <a:rPr lang="el-GR" sz="1800" dirty="0">
                <a:solidFill>
                  <a:prstClr val="black"/>
                </a:solidFill>
              </a:rPr>
              <a:t>Τα τεκμήρια είναι συγκεκριμένα, αποδεικτικά στοιχεία που αναφέρονται σε μια ορισμένη εμπειρία και χρησιμοποιούνται από τον πομπό για να ενισχύσει και να υποστηρίξει τη θέση του.</a:t>
            </a:r>
          </a:p>
          <a:p>
            <a:pPr marL="0" indent="0">
              <a:buClrTx/>
              <a:buNone/>
            </a:pPr>
            <a:r>
              <a:rPr lang="el-GR" sz="1800" dirty="0"/>
              <a:t>Ως τεκμήρια θεωρούνται:</a:t>
            </a:r>
          </a:p>
          <a:p>
            <a:pPr>
              <a:buClrTx/>
            </a:pPr>
            <a:r>
              <a:rPr lang="el-GR" sz="1800" dirty="0"/>
              <a:t>Στατιστικά στοιχεία και αριθμητικά δεδομένα.</a:t>
            </a:r>
          </a:p>
          <a:p>
            <a:pPr>
              <a:buClrTx/>
            </a:pPr>
            <a:r>
              <a:rPr lang="el-GR" sz="1800" dirty="0"/>
              <a:t>Αποτελέσματα και πορίσματα μιας επιστημονικής έρευνας, έκθεσης ή μελέτης.</a:t>
            </a:r>
          </a:p>
          <a:p>
            <a:pPr>
              <a:buClrTx/>
            </a:pPr>
            <a:r>
              <a:rPr lang="el-GR" sz="1800" dirty="0"/>
              <a:t>Γεγονότα, συμβάντα ευρύτερα γνωστά.</a:t>
            </a:r>
          </a:p>
          <a:p>
            <a:pPr>
              <a:buClrTx/>
            </a:pPr>
            <a:r>
              <a:rPr lang="el-GR" sz="1800" dirty="0"/>
              <a:t>Γενικά αποδεκτές αλήθειες, που τις συμμερίζεται η κοινή γνώμη με βάση την κοινή λογική.</a:t>
            </a:r>
          </a:p>
          <a:p>
            <a:pPr algn="just">
              <a:buClrTx/>
            </a:pPr>
            <a:r>
              <a:rPr lang="el-GR" sz="1800" dirty="0"/>
              <a:t>Παραδείγματα. </a:t>
            </a:r>
          </a:p>
          <a:p>
            <a:pPr>
              <a:buClrTx/>
            </a:pPr>
            <a:r>
              <a:rPr lang="el-GR" sz="1800" dirty="0"/>
              <a:t>Αυθεντίες.</a:t>
            </a:r>
          </a:p>
          <a:p>
            <a:pPr lvl="8"/>
            <a:endParaRPr lang="el-GR" dirty="0"/>
          </a:p>
        </p:txBody>
      </p:sp>
      <p:pic>
        <p:nvPicPr>
          <p:cNvPr id="4" name="Εγγεγραμμένος ήχος">
            <a:hlinkClick r:id="" action="ppaction://media"/>
            <a:extLst>
              <a:ext uri="{FF2B5EF4-FFF2-40B4-BE49-F238E27FC236}">
                <a16:creationId xmlns:a16="http://schemas.microsoft.com/office/drawing/2014/main" id="{229F8BB6-B4CC-4500-A0F3-B6BE35EC3E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491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520A391-7ED3-4595-89A1-2C0B6A916FE1}"/>
              </a:ext>
            </a:extLst>
          </p:cNvPr>
          <p:cNvSpPr>
            <a:spLocks noGrp="1"/>
          </p:cNvSpPr>
          <p:nvPr>
            <p:ph idx="1"/>
          </p:nvPr>
        </p:nvSpPr>
        <p:spPr>
          <a:xfrm>
            <a:off x="502920" y="838200"/>
            <a:ext cx="8183880" cy="4953000"/>
          </a:xfrm>
        </p:spPr>
        <p:txBody>
          <a:bodyPr/>
          <a:lstStyle/>
          <a:p>
            <a:pPr marL="0" indent="0" algn="ctr">
              <a:buNone/>
            </a:pPr>
            <a:r>
              <a:rPr lang="el-GR" sz="1800" b="1" u="sng" dirty="0"/>
              <a:t>Επίκληση στο συναίσθημα</a:t>
            </a:r>
          </a:p>
          <a:p>
            <a:pPr marL="0" indent="0">
              <a:spcBef>
                <a:spcPts val="1200"/>
              </a:spcBef>
              <a:spcAft>
                <a:spcPts val="600"/>
              </a:spcAft>
              <a:buNone/>
            </a:pPr>
            <a:r>
              <a:rPr lang="el-GR" sz="1800" b="1" dirty="0"/>
              <a:t>   </a:t>
            </a:r>
            <a:r>
              <a:rPr lang="el-GR" sz="1800" u="sng" dirty="0"/>
              <a:t>Μέσα με τα οποία υλοποιείται:</a:t>
            </a:r>
          </a:p>
          <a:p>
            <a:pPr>
              <a:buClrTx/>
            </a:pPr>
            <a:r>
              <a:rPr lang="el-GR" sz="1800" dirty="0"/>
              <a:t>Περιγραφή, Αφήγηση.</a:t>
            </a:r>
          </a:p>
          <a:p>
            <a:pPr>
              <a:buClrTx/>
            </a:pPr>
            <a:r>
              <a:rPr lang="el-GR" sz="1800" dirty="0"/>
              <a:t>Συγκινησιακά φορτισμένες λέξεις ή φράσεις.</a:t>
            </a:r>
          </a:p>
          <a:p>
            <a:pPr>
              <a:buClrTx/>
            </a:pPr>
            <a:r>
              <a:rPr lang="el-GR" sz="1800" dirty="0"/>
              <a:t>Χρήση α’, β’ προσώπου.</a:t>
            </a:r>
          </a:p>
          <a:p>
            <a:pPr>
              <a:buClrTx/>
            </a:pPr>
            <a:r>
              <a:rPr lang="el-GR" sz="1800" dirty="0"/>
              <a:t>Χιούμορ, ειρωνεία.</a:t>
            </a:r>
          </a:p>
          <a:p>
            <a:pPr>
              <a:buClrTx/>
            </a:pPr>
            <a:r>
              <a:rPr lang="el-GR" sz="1800" dirty="0"/>
              <a:t>Σημεία στίξης ως σχόλιο.</a:t>
            </a:r>
          </a:p>
          <a:p>
            <a:pPr>
              <a:buClrTx/>
            </a:pPr>
            <a:r>
              <a:rPr lang="el-GR" sz="1800" dirty="0"/>
              <a:t>Ρητορικά ερωτήματα.</a:t>
            </a:r>
          </a:p>
          <a:p>
            <a:pPr>
              <a:buClrTx/>
            </a:pPr>
            <a:r>
              <a:rPr lang="el-GR" sz="1800" dirty="0"/>
              <a:t>Συνυποδηλωτική / Μεταφορική χρήση της γλώσσας.</a:t>
            </a:r>
          </a:p>
          <a:p>
            <a:pPr>
              <a:buClrTx/>
            </a:pPr>
            <a:r>
              <a:rPr lang="el-GR" sz="1800" dirty="0"/>
              <a:t>Επανάληψη λέξεων ή φράσεων.</a:t>
            </a:r>
          </a:p>
          <a:p>
            <a:pPr>
              <a:buClrTx/>
            </a:pPr>
            <a:r>
              <a:rPr lang="el-GR" sz="1800" dirty="0"/>
              <a:t>Σχήματα λόγου.</a:t>
            </a:r>
          </a:p>
        </p:txBody>
      </p:sp>
      <p:pic>
        <p:nvPicPr>
          <p:cNvPr id="2" name="Εγγεγραμμένος ήχος">
            <a:hlinkClick r:id="" action="ppaction://media"/>
            <a:extLst>
              <a:ext uri="{FF2B5EF4-FFF2-40B4-BE49-F238E27FC236}">
                <a16:creationId xmlns:a16="http://schemas.microsoft.com/office/drawing/2014/main" id="{A514CE7E-DB69-4742-A25C-75886C14B2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88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9F9B91C-9F23-4785-9033-D4CD4BB4EDBC}"/>
              </a:ext>
            </a:extLst>
          </p:cNvPr>
          <p:cNvSpPr>
            <a:spLocks noGrp="1"/>
          </p:cNvSpPr>
          <p:nvPr>
            <p:ph idx="1"/>
          </p:nvPr>
        </p:nvSpPr>
        <p:spPr>
          <a:xfrm>
            <a:off x="685800" y="990600"/>
            <a:ext cx="7696200" cy="5105400"/>
          </a:xfrm>
        </p:spPr>
        <p:txBody>
          <a:bodyPr>
            <a:normAutofit/>
          </a:bodyPr>
          <a:lstStyle/>
          <a:p>
            <a:pPr marL="0" indent="0" algn="ctr">
              <a:spcAft>
                <a:spcPts val="1200"/>
              </a:spcAft>
              <a:buNone/>
            </a:pPr>
            <a:r>
              <a:rPr lang="el-GR" sz="1800" b="1" u="sng" dirty="0"/>
              <a:t>Επίκληση στο ήθος του πομπού</a:t>
            </a:r>
          </a:p>
          <a:p>
            <a:pPr marL="0" indent="0" algn="just">
              <a:buClrTx/>
              <a:buNone/>
            </a:pPr>
            <a:r>
              <a:rPr lang="el-GR" sz="1800" dirty="0"/>
              <a:t>Ο πομπός κάνει αναφορά στα πεπραγμένα του, τις επιλογές του, τη στάση του σε πλευρές της ιδιωτικής και κοινωνικής του ζωής, που αποδεικνύουν το ήθος του, την επιτυχή παρέμβασή του και την πίστη του σε αρχές και αξίες. Κατ΄αυτόν τον τρόπο, προσπαθεί να κερδίσει την εμπιστοσύνη του δέκτη, ενώ μπορεί να κάνει συγχρόνως και επίκληση στο ήθος του δέκτη. Η χρήση του α’ προσώπου καταδεικνύει την επίκληση στο ήθος του πομπού και αρκετά συχνά, ιδιαίτερα στον πολιτικό λόγο, ο πομπός περιαυτολογεί για να πείσει τον δέκτη.</a:t>
            </a:r>
          </a:p>
        </p:txBody>
      </p:sp>
      <p:pic>
        <p:nvPicPr>
          <p:cNvPr id="2" name="Εγγεγραμμένος ήχος">
            <a:hlinkClick r:id="" action="ppaction://media"/>
            <a:extLst>
              <a:ext uri="{FF2B5EF4-FFF2-40B4-BE49-F238E27FC236}">
                <a16:creationId xmlns:a16="http://schemas.microsoft.com/office/drawing/2014/main" id="{799EEE47-6D82-41EE-8186-5631B11FA6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05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5FE2901-445C-4C57-960E-8D6FAAB2943B}"/>
              </a:ext>
            </a:extLst>
          </p:cNvPr>
          <p:cNvSpPr>
            <a:spLocks noGrp="1"/>
          </p:cNvSpPr>
          <p:nvPr>
            <p:ph idx="1"/>
          </p:nvPr>
        </p:nvSpPr>
        <p:spPr>
          <a:xfrm>
            <a:off x="502920" y="838200"/>
            <a:ext cx="7955280" cy="5181600"/>
          </a:xfrm>
        </p:spPr>
        <p:txBody>
          <a:bodyPr>
            <a:normAutofit/>
          </a:bodyPr>
          <a:lstStyle/>
          <a:p>
            <a:pPr marL="0" indent="0" algn="ctr">
              <a:spcAft>
                <a:spcPts val="600"/>
              </a:spcAft>
              <a:buNone/>
            </a:pPr>
            <a:r>
              <a:rPr lang="el-GR" sz="1800" b="1" u="sng" dirty="0"/>
              <a:t>Επίθεση στο ήθος του αντιπάλου</a:t>
            </a:r>
          </a:p>
          <a:p>
            <a:pPr marL="0" indent="0" algn="just">
              <a:buNone/>
            </a:pPr>
            <a:r>
              <a:rPr lang="el-GR" sz="1800" dirty="0"/>
              <a:t>Ο πομπός, στοιχείο σύνηθες στον πολιτικό λόγο, ασκεί κριτική στον χαρακτήρα και τη στάση ζωής του αντιπάλου, του επιτίθεται προσωπικά και στηλιτεύει τις ενέργειές του για να τον πλήξει, αντί να αντικρούσει και να ανασκευάσει τα επιχειρήματά του. Η χρήση του β’ και γ’ προσώπου δείχνει ότι ο πομπός επιδιώκει να στοχοποιήσει και να υπονομεύσει τον δέκτη-αντίπαλό του.</a:t>
            </a:r>
          </a:p>
          <a:p>
            <a:pPr marL="0" indent="0" algn="ctr">
              <a:spcBef>
                <a:spcPts val="1800"/>
              </a:spcBef>
              <a:spcAft>
                <a:spcPts val="600"/>
              </a:spcAft>
              <a:buNone/>
            </a:pPr>
            <a:r>
              <a:rPr lang="el-GR" sz="1800" b="1" u="sng" dirty="0"/>
              <a:t>Επίκληση στην αυθεντία</a:t>
            </a:r>
          </a:p>
          <a:p>
            <a:pPr marL="0" indent="0" algn="just">
              <a:buNone/>
            </a:pPr>
            <a:r>
              <a:rPr lang="el-GR" sz="1800" dirty="0"/>
              <a:t>Ο πομπός προκειμένου να ενισχύσει την αξιοπιστία των επιχειρημάτων του και να δηλώσει την ευρυμάθειά του, επικαλείται κάποια αυθεντία, η οποία ταυτίζεται με τη θέση του. Τα λόγια της αυθεντίας, σε αντιδιαστολή με το τεκμήριο της αυθεντίας, τίθενται, συνήθως, σε εισαγωγικά.</a:t>
            </a:r>
          </a:p>
        </p:txBody>
      </p:sp>
      <p:pic>
        <p:nvPicPr>
          <p:cNvPr id="2" name="Εγγεγραμμένος ήχος">
            <a:hlinkClick r:id="" action="ppaction://media"/>
            <a:extLst>
              <a:ext uri="{FF2B5EF4-FFF2-40B4-BE49-F238E27FC236}">
                <a16:creationId xmlns:a16="http://schemas.microsoft.com/office/drawing/2014/main" id="{9FA53026-13FE-45FC-8AAF-ECA2F54843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934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B3C1E14-54F2-489B-9B62-D3351B93AF75}"/>
              </a:ext>
            </a:extLst>
          </p:cNvPr>
          <p:cNvSpPr>
            <a:spLocks noGrp="1"/>
          </p:cNvSpPr>
          <p:nvPr>
            <p:ph idx="1"/>
          </p:nvPr>
        </p:nvSpPr>
        <p:spPr>
          <a:xfrm>
            <a:off x="502920" y="609600"/>
            <a:ext cx="7955280" cy="5638800"/>
          </a:xfrm>
        </p:spPr>
        <p:txBody>
          <a:bodyPr>
            <a:normAutofit/>
          </a:bodyPr>
          <a:lstStyle/>
          <a:p>
            <a:pPr marL="0" indent="0" algn="ctr">
              <a:spcAft>
                <a:spcPts val="600"/>
              </a:spcAft>
              <a:buNone/>
            </a:pPr>
            <a:r>
              <a:rPr lang="el-GR" sz="1700" b="1" cap="all" dirty="0"/>
              <a:t>Η πειθω στον επιστημονικο λογο</a:t>
            </a:r>
          </a:p>
          <a:p>
            <a:pPr algn="just">
              <a:spcBef>
                <a:spcPts val="600"/>
              </a:spcBef>
              <a:buClrTx/>
              <a:buSzPct val="100000"/>
              <a:buFont typeface="Arial" panose="020B0604020202020204" pitchFamily="34" charset="0"/>
              <a:buChar char="•"/>
            </a:pPr>
            <a:r>
              <a:rPr lang="el-GR" sz="1700" dirty="0"/>
              <a:t>Ο επιστημονικός λόγος είναι περιγραφικός, ερμηνευτικός και αποδεικτικός. Αυτό μπορούμε να το καταλάβουμε, αν σκεφτούμε το πόσο περιγραφικός και αναλυτικός είναι ο επιστήμονας που κάνει ένα πείραμα, στηριζόμενος και σε αποδεικτικά στοιχεία – τεκμήρια.</a:t>
            </a:r>
          </a:p>
          <a:p>
            <a:pPr algn="just">
              <a:spcBef>
                <a:spcPts val="600"/>
              </a:spcBef>
              <a:spcAft>
                <a:spcPts val="600"/>
              </a:spcAft>
              <a:buClrTx/>
              <a:buSzPct val="100000"/>
              <a:buFont typeface="Arial" panose="020B0604020202020204" pitchFamily="34" charset="0"/>
              <a:buChar char="•"/>
            </a:pPr>
            <a:r>
              <a:rPr lang="el-GR" sz="1700" dirty="0"/>
              <a:t>Οι κυρίαρχοι τρόποι πειθούς είναι η επίκληση στη λογική και η επίκληση στην αυθεντία.</a:t>
            </a:r>
          </a:p>
          <a:p>
            <a:pPr marL="0" indent="0" algn="ctr">
              <a:spcBef>
                <a:spcPts val="1800"/>
              </a:spcBef>
              <a:spcAft>
                <a:spcPts val="600"/>
              </a:spcAft>
              <a:buClrTx/>
              <a:buSzPct val="100000"/>
              <a:buNone/>
            </a:pPr>
            <a:r>
              <a:rPr lang="el-GR" sz="1700" b="1" dirty="0"/>
              <a:t>ΧΑΡΑΚΤΗΡΙΣΤΙΚΑ ΤΟΥ ΕΠΙΣΤΗΜΟΝΙΚΟΥ ΛΟΓΟΥ</a:t>
            </a:r>
          </a:p>
          <a:p>
            <a:pPr>
              <a:spcBef>
                <a:spcPts val="600"/>
              </a:spcBef>
              <a:buClrTx/>
              <a:buSzPct val="100000"/>
              <a:buFont typeface="Wingdings" panose="05000000000000000000" pitchFamily="2" charset="2"/>
              <a:buChar char="v"/>
            </a:pPr>
            <a:r>
              <a:rPr lang="el-GR" sz="1700" dirty="0"/>
              <a:t>Σαφήνεια και ακρίβεια.</a:t>
            </a:r>
          </a:p>
          <a:p>
            <a:pPr>
              <a:spcBef>
                <a:spcPts val="300"/>
              </a:spcBef>
              <a:buClrTx/>
              <a:buSzPct val="100000"/>
              <a:buFont typeface="Wingdings" panose="05000000000000000000" pitchFamily="2" charset="2"/>
              <a:buChar char="v"/>
            </a:pPr>
            <a:r>
              <a:rPr lang="el-GR" sz="1700" dirty="0"/>
              <a:t>Ειδική επιστημονική ορολογία.</a:t>
            </a:r>
          </a:p>
          <a:p>
            <a:pPr>
              <a:spcBef>
                <a:spcPts val="300"/>
              </a:spcBef>
              <a:buClrTx/>
              <a:buSzPct val="100000"/>
              <a:buFont typeface="Wingdings" panose="05000000000000000000" pitchFamily="2" charset="2"/>
              <a:buChar char="v"/>
            </a:pPr>
            <a:r>
              <a:rPr lang="el-GR" sz="1700" dirty="0"/>
              <a:t>Αποδεικτική μέθοδος με επιχειρήματα και τεκμήρια.</a:t>
            </a:r>
          </a:p>
          <a:p>
            <a:pPr>
              <a:spcBef>
                <a:spcPts val="300"/>
              </a:spcBef>
              <a:buClrTx/>
              <a:buSzPct val="100000"/>
              <a:buFont typeface="Wingdings" panose="05000000000000000000" pitchFamily="2" charset="2"/>
              <a:buChar char="v"/>
            </a:pPr>
            <a:r>
              <a:rPr lang="el-GR" sz="1700" dirty="0"/>
              <a:t>Παραπομπές σε βιβλιογραφία, γνώμες ειδικών.</a:t>
            </a:r>
          </a:p>
          <a:p>
            <a:pPr>
              <a:spcBef>
                <a:spcPts val="300"/>
              </a:spcBef>
              <a:buClrTx/>
              <a:buSzPct val="100000"/>
              <a:buFont typeface="Wingdings" panose="05000000000000000000" pitchFamily="2" charset="2"/>
              <a:buChar char="v"/>
            </a:pPr>
            <a:r>
              <a:rPr lang="el-GR" sz="1700" dirty="0"/>
              <a:t>Αντικειμενικότητα και απρόσωπο ύφος.</a:t>
            </a:r>
          </a:p>
          <a:p>
            <a:pPr>
              <a:spcBef>
                <a:spcPts val="300"/>
              </a:spcBef>
              <a:buClrTx/>
              <a:buSzPct val="100000"/>
              <a:buFont typeface="Wingdings" panose="05000000000000000000" pitchFamily="2" charset="2"/>
              <a:buChar char="v"/>
            </a:pPr>
            <a:r>
              <a:rPr lang="el-GR" sz="1700" dirty="0"/>
              <a:t>Αναφορική, κυριολεκτική χρήση της γλώσσας.</a:t>
            </a:r>
          </a:p>
          <a:p>
            <a:pPr>
              <a:spcBef>
                <a:spcPts val="300"/>
              </a:spcBef>
              <a:buClrTx/>
              <a:buSzPct val="100000"/>
              <a:buFont typeface="Wingdings" panose="05000000000000000000" pitchFamily="2" charset="2"/>
              <a:buChar char="v"/>
            </a:pPr>
            <a:r>
              <a:rPr lang="el-GR" sz="1700" dirty="0"/>
              <a:t>Αυστηρή δομή και λογική αλληλουχία νοημάτων.</a:t>
            </a:r>
          </a:p>
        </p:txBody>
      </p:sp>
      <p:pic>
        <p:nvPicPr>
          <p:cNvPr id="2" name="Εγγεγραμμένος ήχος">
            <a:hlinkClick r:id="" action="ppaction://media"/>
            <a:extLst>
              <a:ext uri="{FF2B5EF4-FFF2-40B4-BE49-F238E27FC236}">
                <a16:creationId xmlns:a16="http://schemas.microsoft.com/office/drawing/2014/main" id="{E3F81077-4AC3-468C-9375-12053586E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1730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B12C151-84A9-4C44-BB45-07A6F4EE83A7}"/>
              </a:ext>
            </a:extLst>
          </p:cNvPr>
          <p:cNvSpPr>
            <a:spLocks noGrp="1"/>
          </p:cNvSpPr>
          <p:nvPr>
            <p:ph idx="1"/>
          </p:nvPr>
        </p:nvSpPr>
        <p:spPr>
          <a:xfrm>
            <a:off x="502920" y="1828800"/>
            <a:ext cx="8183880" cy="3505200"/>
          </a:xfrm>
        </p:spPr>
        <p:txBody>
          <a:bodyPr>
            <a:normAutofit/>
          </a:bodyPr>
          <a:lstStyle/>
          <a:p>
            <a:pPr marL="0" indent="0" algn="ctr">
              <a:lnSpc>
                <a:spcPct val="150000"/>
              </a:lnSpc>
              <a:buNone/>
            </a:pPr>
            <a:r>
              <a:rPr lang="el-GR" sz="2000" dirty="0"/>
              <a:t>Σας ευχαριστώ για την παρακολούθηση</a:t>
            </a:r>
            <a:br>
              <a:rPr lang="el-GR" sz="2000" dirty="0"/>
            </a:br>
            <a:r>
              <a:rPr lang="el-GR" sz="2000" dirty="0"/>
              <a:t>Κώστας Στεφ. Ιωαννίδης</a:t>
            </a:r>
          </a:p>
          <a:p>
            <a:pPr marL="0" indent="0" algn="ctr">
              <a:lnSpc>
                <a:spcPct val="150000"/>
              </a:lnSpc>
              <a:buNone/>
            </a:pPr>
            <a:endParaRPr lang="el-GR" sz="2400" dirty="0"/>
          </a:p>
          <a:p>
            <a:pPr marL="0" indent="0" algn="ctr">
              <a:lnSpc>
                <a:spcPct val="150000"/>
              </a:lnSpc>
              <a:buNone/>
            </a:pPr>
            <a:endParaRPr lang="el-GR" sz="2400" dirty="0"/>
          </a:p>
          <a:p>
            <a:pPr algn="just">
              <a:lnSpc>
                <a:spcPct val="150000"/>
              </a:lnSpc>
              <a:buClrTx/>
              <a:buSzPct val="93000"/>
              <a:buFont typeface="Wingdings" panose="05000000000000000000" pitchFamily="2" charset="2"/>
              <a:buChar char="ü"/>
            </a:pPr>
            <a:r>
              <a:rPr lang="el-GR" sz="2000" dirty="0"/>
              <a:t>Εύχομαι καλή και αφομοιωτική μελέτη όλης της θεωρίας!</a:t>
            </a:r>
          </a:p>
        </p:txBody>
      </p:sp>
      <p:pic>
        <p:nvPicPr>
          <p:cNvPr id="2" name="Εγγεγραμμένος ήχος">
            <a:hlinkClick r:id="" action="ppaction://media"/>
            <a:extLst>
              <a:ext uri="{FF2B5EF4-FFF2-40B4-BE49-F238E27FC236}">
                <a16:creationId xmlns:a16="http://schemas.microsoft.com/office/drawing/2014/main" id="{7E3C05AE-AAE5-402F-99B8-2FDDC3CF31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2442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F1A4FBC-C33D-45EE-BC13-643E46B86F93}"/>
              </a:ext>
            </a:extLst>
          </p:cNvPr>
          <p:cNvSpPr>
            <a:spLocks noGrp="1"/>
          </p:cNvSpPr>
          <p:nvPr>
            <p:ph idx="1"/>
          </p:nvPr>
        </p:nvSpPr>
        <p:spPr>
          <a:xfrm>
            <a:off x="609600" y="530352"/>
            <a:ext cx="7772400" cy="5565648"/>
          </a:xfrm>
        </p:spPr>
        <p:txBody>
          <a:bodyPr/>
          <a:lstStyle/>
          <a:p>
            <a:pPr marL="0" indent="0" algn="ctr">
              <a:buNone/>
            </a:pPr>
            <a:endParaRPr lang="el-GR" b="1" dirty="0"/>
          </a:p>
          <a:p>
            <a:pPr marL="0" indent="0" algn="ctr">
              <a:buNone/>
            </a:pPr>
            <a:r>
              <a:rPr lang="el-GR" sz="2400" b="1" dirty="0"/>
              <a:t>Στόχος</a:t>
            </a:r>
            <a:endParaRPr lang="en-US" sz="2400" b="1" dirty="0"/>
          </a:p>
          <a:p>
            <a:pPr marL="0" indent="0">
              <a:buNone/>
            </a:pPr>
            <a:endParaRPr lang="en-US" sz="2400" dirty="0"/>
          </a:p>
          <a:p>
            <a:pPr marL="0" indent="0" algn="just">
              <a:buNone/>
            </a:pPr>
            <a:r>
              <a:rPr lang="el-GR" sz="2400" dirty="0"/>
              <a:t>Να κάνουμε επανάληψη σε καίρια σημεία της θεωρίας ώστε να τα εμπεδώσουμε καλά.</a:t>
            </a:r>
          </a:p>
        </p:txBody>
      </p:sp>
      <p:pic>
        <p:nvPicPr>
          <p:cNvPr id="2" name="Εγγεγραμμένος ήχος">
            <a:hlinkClick r:id="" action="ppaction://media"/>
            <a:extLst>
              <a:ext uri="{FF2B5EF4-FFF2-40B4-BE49-F238E27FC236}">
                <a16:creationId xmlns:a16="http://schemas.microsoft.com/office/drawing/2014/main" id="{8C02CB30-3AC3-489A-A5A7-0F7BACA124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398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3BC2358-A583-4CAB-9D2E-0D3AFCDE85BD}"/>
              </a:ext>
            </a:extLst>
          </p:cNvPr>
          <p:cNvSpPr>
            <a:spLocks noGrp="1"/>
          </p:cNvSpPr>
          <p:nvPr>
            <p:ph idx="1"/>
          </p:nvPr>
        </p:nvSpPr>
        <p:spPr>
          <a:xfrm>
            <a:off x="502920" y="685800"/>
            <a:ext cx="7955280" cy="5257800"/>
          </a:xfrm>
        </p:spPr>
        <p:txBody>
          <a:bodyPr>
            <a:normAutofit/>
          </a:bodyPr>
          <a:lstStyle/>
          <a:p>
            <a:pPr marL="0" indent="0" algn="ctr">
              <a:spcAft>
                <a:spcPts val="1200"/>
              </a:spcAft>
              <a:buNone/>
            </a:pPr>
            <a:r>
              <a:rPr lang="el-GR" sz="2400" b="1" dirty="0"/>
              <a:t>ΚΕΙΜΕΝΙΚΑ ΕΙΔΗ</a:t>
            </a:r>
          </a:p>
          <a:p>
            <a:pPr marL="0" indent="0" algn="ctr">
              <a:spcAft>
                <a:spcPts val="600"/>
              </a:spcAft>
              <a:buNone/>
            </a:pPr>
            <a:r>
              <a:rPr lang="el-GR" sz="1800" b="1" dirty="0"/>
              <a:t>ΑΡΘΡΟ</a:t>
            </a:r>
          </a:p>
          <a:p>
            <a:pPr algn="just"/>
            <a:r>
              <a:rPr lang="el-GR" sz="1800" dirty="0"/>
              <a:t>Δημοσιεύεται σε εφημερίδες, περιοδικά και ιστοσελίδες, πράγμα που δηλώνεται και στο τέλος του κειμένου.</a:t>
            </a:r>
          </a:p>
          <a:p>
            <a:pPr algn="just"/>
            <a:r>
              <a:rPr lang="el-GR" sz="1800" dirty="0"/>
              <a:t>Έχει τίτλο και συνήθως περιορισμένη έκταση.</a:t>
            </a:r>
          </a:p>
          <a:p>
            <a:pPr algn="just"/>
            <a:r>
              <a:rPr lang="el-GR" sz="1800" dirty="0"/>
              <a:t>Έχει επικαιρικό χαρακτήρα, αφορμάται από την επικαιρότητα, την ερμηνεύει και τη σχολιάζει.</a:t>
            </a:r>
          </a:p>
          <a:p>
            <a:pPr algn="just"/>
            <a:r>
              <a:rPr lang="el-GR" sz="1800" dirty="0"/>
              <a:t>Αναπτύσσει θέματα γενικού ενδιαφέροντος, συνήθως με απλό και εύληπτο τρόπο, αποσκοπώντας στην πληροφόρηση του αναγνώστη.</a:t>
            </a:r>
          </a:p>
          <a:p>
            <a:pPr algn="just"/>
            <a:r>
              <a:rPr lang="el-GR" sz="1800" dirty="0"/>
              <a:t>Κυριαρχεί η αναφορική λειτουργία της γλώσσας.</a:t>
            </a:r>
          </a:p>
          <a:p>
            <a:pPr algn="just"/>
            <a:r>
              <a:rPr lang="el-GR" sz="1800" dirty="0"/>
              <a:t>Συνήθως υπάρχουν τεκμήρια, όπως παραδείγματα ή στατιστικά στοιχεία, στο πλαίσιο της επίκλησης στη λογική.</a:t>
            </a:r>
          </a:p>
        </p:txBody>
      </p:sp>
      <p:pic>
        <p:nvPicPr>
          <p:cNvPr id="2" name="Εγγεγραμμένος ήχος">
            <a:hlinkClick r:id="" action="ppaction://media"/>
            <a:extLst>
              <a:ext uri="{FF2B5EF4-FFF2-40B4-BE49-F238E27FC236}">
                <a16:creationId xmlns:a16="http://schemas.microsoft.com/office/drawing/2014/main" id="{3B153F14-7C38-403C-A8DF-625848C682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1800" y="3009900"/>
            <a:ext cx="609600" cy="609600"/>
          </a:xfrm>
          <a:prstGeom prst="rect">
            <a:avLst/>
          </a:prstGeom>
        </p:spPr>
      </p:pic>
    </p:spTree>
    <p:extLst>
      <p:ext uri="{BB962C8B-B14F-4D97-AF65-F5344CB8AC3E}">
        <p14:creationId xmlns:p14="http://schemas.microsoft.com/office/powerpoint/2010/main" val="197892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8226B05-A2CD-459C-89AC-DAC99F32DB28}"/>
              </a:ext>
            </a:extLst>
          </p:cNvPr>
          <p:cNvSpPr>
            <a:spLocks noGrp="1"/>
          </p:cNvSpPr>
          <p:nvPr>
            <p:ph idx="1"/>
          </p:nvPr>
        </p:nvSpPr>
        <p:spPr>
          <a:xfrm>
            <a:off x="502920" y="533400"/>
            <a:ext cx="8031480" cy="5614182"/>
          </a:xfrm>
        </p:spPr>
        <p:txBody>
          <a:bodyPr>
            <a:noAutofit/>
          </a:bodyPr>
          <a:lstStyle/>
          <a:p>
            <a:pPr marL="0" indent="0" algn="ctr">
              <a:spcAft>
                <a:spcPts val="1200"/>
              </a:spcAft>
              <a:buNone/>
            </a:pPr>
            <a:r>
              <a:rPr lang="el-GR" sz="2000" b="1" u="sng" dirty="0"/>
              <a:t>ΔΟΚΙΜΙΟ</a:t>
            </a:r>
          </a:p>
          <a:p>
            <a:pPr>
              <a:buSzPct val="100000"/>
              <a:buFont typeface="Arial" panose="020B0604020202020204" pitchFamily="34" charset="0"/>
              <a:buChar char="•"/>
            </a:pPr>
            <a:r>
              <a:rPr lang="el-GR" sz="1800" dirty="0"/>
              <a:t>Κείμενο προβληματισμού πάνω σε έννοιες, που αφορούν τη διαχρονική πορεία του ανθρώπου και επιδρούν στη σύγχρονη πραγματικότητα.</a:t>
            </a:r>
          </a:p>
          <a:p>
            <a:r>
              <a:rPr lang="el-GR" sz="1800" dirty="0"/>
              <a:t>Εκφράζει την προσωπική στάση του γράφοντος και στοχεύει στον προβληματισμό και την ενεργοποίηση της σκέψης του αναγνώστη.</a:t>
            </a:r>
          </a:p>
          <a:p>
            <a:pPr>
              <a:spcAft>
                <a:spcPts val="1200"/>
              </a:spcAft>
            </a:pPr>
            <a:r>
              <a:rPr lang="el-GR" sz="1800" dirty="0"/>
              <a:t>Έχει μέση έκταση και έχει τίτλο.</a:t>
            </a:r>
          </a:p>
          <a:p>
            <a:pPr marL="0" indent="0" algn="ctr">
              <a:spcBef>
                <a:spcPts val="1200"/>
              </a:spcBef>
              <a:spcAft>
                <a:spcPts val="600"/>
              </a:spcAft>
              <a:buNone/>
            </a:pPr>
            <a:r>
              <a:rPr lang="el-GR" sz="1800" b="1" dirty="0"/>
              <a:t>ΑΠΟΔΕΙΚΤΙΚΟ - ΕΠΙΣΤΗΜΟΝΙΚΟ ΔΟΚΙΜΙΟ</a:t>
            </a:r>
          </a:p>
          <a:p>
            <a:r>
              <a:rPr lang="el-GR" sz="1800" dirty="0"/>
              <a:t>Οργανωμένη δομή του λόγου.</a:t>
            </a:r>
          </a:p>
          <a:p>
            <a:r>
              <a:rPr lang="el-GR" sz="1800" dirty="0"/>
              <a:t>Αποδεικτικότητα και πειστικότητα.</a:t>
            </a:r>
          </a:p>
          <a:p>
            <a:r>
              <a:rPr lang="el-GR" sz="1800" dirty="0"/>
              <a:t>Κυριολεκτική κυρίως χρήση της γλώσσας.</a:t>
            </a:r>
          </a:p>
          <a:p>
            <a:r>
              <a:rPr lang="el-GR" sz="1800" dirty="0"/>
              <a:t>Επίσημο, σοβαρό και τυπικό ύφος.</a:t>
            </a:r>
          </a:p>
          <a:p>
            <a:r>
              <a:rPr lang="el-GR" sz="1800" dirty="0"/>
              <a:t>Επίκληση στη λογική με επιχειρήματα και τεκμήρια.</a:t>
            </a:r>
          </a:p>
          <a:p>
            <a:r>
              <a:rPr lang="el-GR" sz="1800" dirty="0"/>
              <a:t>Λογική σύνδεση των νοημάτων στο πλαίσιο μιας τριμερούς δομής (αρχή, μέση και τέλος).</a:t>
            </a:r>
          </a:p>
          <a:p>
            <a:endParaRPr lang="el-GR" sz="1400" dirty="0"/>
          </a:p>
        </p:txBody>
      </p:sp>
      <p:pic>
        <p:nvPicPr>
          <p:cNvPr id="2" name="Εγγεγραμμένος ήχος">
            <a:hlinkClick r:id="" action="ppaction://media"/>
            <a:extLst>
              <a:ext uri="{FF2B5EF4-FFF2-40B4-BE49-F238E27FC236}">
                <a16:creationId xmlns:a16="http://schemas.microsoft.com/office/drawing/2014/main" id="{2218361F-9B54-4A14-ABCD-A827FCE395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3429000"/>
            <a:ext cx="609600" cy="609600"/>
          </a:xfrm>
          <a:prstGeom prst="rect">
            <a:avLst/>
          </a:prstGeom>
        </p:spPr>
      </p:pic>
    </p:spTree>
    <p:extLst>
      <p:ext uri="{BB962C8B-B14F-4D97-AF65-F5344CB8AC3E}">
        <p14:creationId xmlns:p14="http://schemas.microsoft.com/office/powerpoint/2010/main" val="19931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4AF76CE-2BA5-47BA-8801-23E3318903A2}"/>
              </a:ext>
            </a:extLst>
          </p:cNvPr>
          <p:cNvSpPr>
            <a:spLocks noGrp="1"/>
          </p:cNvSpPr>
          <p:nvPr>
            <p:ph idx="1"/>
          </p:nvPr>
        </p:nvSpPr>
        <p:spPr>
          <a:xfrm>
            <a:off x="518160" y="990600"/>
            <a:ext cx="8107680" cy="3727704"/>
          </a:xfrm>
        </p:spPr>
        <p:txBody>
          <a:bodyPr>
            <a:normAutofit/>
          </a:bodyPr>
          <a:lstStyle/>
          <a:p>
            <a:pPr marL="0" indent="0" algn="ctr">
              <a:spcAft>
                <a:spcPts val="600"/>
              </a:spcAft>
              <a:buNone/>
            </a:pPr>
            <a:r>
              <a:rPr lang="el-GR" sz="1800" b="1" dirty="0"/>
              <a:t>ΛΟΓΟΤΕΧΝΙΚΟ-ΣΤΟΧΑΣΤΙΚΟ ΔΟΚΙΜΙΟ</a:t>
            </a:r>
          </a:p>
          <a:p>
            <a:r>
              <a:rPr lang="el-GR" sz="1800" dirty="0"/>
              <a:t>Όχι αυστηρή δομή.</a:t>
            </a:r>
          </a:p>
          <a:p>
            <a:r>
              <a:rPr lang="el-GR" sz="1800" dirty="0"/>
              <a:t>Συνειρμική σύνδεση των νοημάτων.</a:t>
            </a:r>
          </a:p>
          <a:p>
            <a:r>
              <a:rPr lang="el-GR" sz="1800" dirty="0"/>
              <a:t>Ελεύθερη περιδιάβαση στο χώρο των ιδεών.</a:t>
            </a:r>
          </a:p>
          <a:p>
            <a:r>
              <a:rPr lang="el-GR" sz="1800" dirty="0"/>
              <a:t>Μεταφορική κυρίως χρήση της γλώσσας.</a:t>
            </a:r>
          </a:p>
          <a:p>
            <a:r>
              <a:rPr lang="el-GR" sz="1800" dirty="0"/>
              <a:t>Επίκληση στο συναίσθημα χωρίς να λείπει και η επίκληση στη λογική.</a:t>
            </a:r>
          </a:p>
          <a:p>
            <a:r>
              <a:rPr lang="el-GR" sz="1800" dirty="0"/>
              <a:t>Υποκειμενική σκοπιά του γράφοντος με προσωπικό και βιωματικό χαρακτήρα.</a:t>
            </a:r>
          </a:p>
          <a:p>
            <a:r>
              <a:rPr lang="el-GR" sz="1800" dirty="0"/>
              <a:t>Εξομολογητική, εμπειρική προσέγγιση.</a:t>
            </a:r>
          </a:p>
          <a:p>
            <a:endParaRPr lang="el-GR" sz="1800" dirty="0"/>
          </a:p>
          <a:p>
            <a:pPr marL="0" indent="0">
              <a:buNone/>
            </a:pPr>
            <a:endParaRPr lang="el-GR" sz="1800" dirty="0"/>
          </a:p>
        </p:txBody>
      </p:sp>
      <p:pic>
        <p:nvPicPr>
          <p:cNvPr id="2" name="Εγγεγραμμένος ήχος">
            <a:hlinkClick r:id="" action="ppaction://media"/>
            <a:extLst>
              <a:ext uri="{FF2B5EF4-FFF2-40B4-BE49-F238E27FC236}">
                <a16:creationId xmlns:a16="http://schemas.microsoft.com/office/drawing/2014/main" id="{3BE8B184-6466-4313-85EB-235B38C00C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886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9FA9A23-5244-4B84-9E20-ED52014F7DBF}"/>
              </a:ext>
            </a:extLst>
          </p:cNvPr>
          <p:cNvSpPr>
            <a:spLocks noGrp="1"/>
          </p:cNvSpPr>
          <p:nvPr>
            <p:ph idx="1"/>
          </p:nvPr>
        </p:nvSpPr>
        <p:spPr>
          <a:xfrm>
            <a:off x="609600" y="609600"/>
            <a:ext cx="7848600" cy="5257800"/>
          </a:xfrm>
        </p:spPr>
        <p:txBody>
          <a:bodyPr>
            <a:normAutofit fontScale="92500" lnSpcReduction="20000"/>
          </a:bodyPr>
          <a:lstStyle/>
          <a:p>
            <a:pPr marL="1965960" lvl="8" indent="0">
              <a:buNone/>
            </a:pPr>
            <a:endParaRPr lang="el-GR" sz="2000" dirty="0"/>
          </a:p>
          <a:p>
            <a:pPr marL="0" indent="0" algn="ctr">
              <a:spcAft>
                <a:spcPts val="600"/>
              </a:spcAft>
              <a:buNone/>
            </a:pPr>
            <a:r>
              <a:rPr lang="el-GR" sz="1900" b="1" dirty="0"/>
              <a:t>ΠΡΟΣΧΕΔΙΑΣΜΕΝΟΣ ΠΡΟΦΟΡΙΚΟΣ ΛΟΓΟΣ /</a:t>
            </a:r>
          </a:p>
          <a:p>
            <a:pPr marL="0" indent="0" algn="ctr">
              <a:spcAft>
                <a:spcPts val="1200"/>
              </a:spcAft>
              <a:buNone/>
            </a:pPr>
            <a:r>
              <a:rPr lang="el-GR" sz="1900" b="1" dirty="0"/>
              <a:t>ΟΜΙΛΙΑ / ΕΙΣΗΓΗΣΗ</a:t>
            </a:r>
          </a:p>
          <a:p>
            <a:pPr algn="just">
              <a:spcBef>
                <a:spcPts val="600"/>
              </a:spcBef>
              <a:buClrTx/>
              <a:buSzPct val="100000"/>
              <a:buFont typeface="Arial" panose="020B0604020202020204" pitchFamily="34" charset="0"/>
              <a:buChar char="•"/>
            </a:pPr>
            <a:r>
              <a:rPr lang="el-GR" sz="1900" dirty="0"/>
              <a:t>Εκφωνείται με αφορμή συγκεκριμένη περίσταση και με αντικείμενο ευρείας θεματολογίας.</a:t>
            </a:r>
          </a:p>
          <a:p>
            <a:pPr algn="just">
              <a:spcBef>
                <a:spcPts val="600"/>
              </a:spcBef>
              <a:buClrTx/>
              <a:buSzPct val="100000"/>
              <a:buFont typeface="Arial" panose="020B0604020202020204" pitchFamily="34" charset="0"/>
              <a:buChar char="•"/>
            </a:pPr>
            <a:r>
              <a:rPr lang="el-GR" sz="1900" dirty="0"/>
              <a:t>Απευθύνεται σε ακροατήριο, οπότε χρησιμοποιείται το β’ πρόσωπο πληθυντικού.</a:t>
            </a:r>
          </a:p>
          <a:p>
            <a:pPr algn="just">
              <a:spcBef>
                <a:spcPts val="600"/>
              </a:spcBef>
              <a:buClrTx/>
              <a:buSzPct val="100000"/>
              <a:buFont typeface="Arial" panose="020B0604020202020204" pitchFamily="34" charset="0"/>
              <a:buChar char="•"/>
            </a:pPr>
            <a:r>
              <a:rPr lang="el-GR" sz="1900" dirty="0"/>
              <a:t>Όταν κρίνεται σκόπιμο, χρησιμοποιείται το α’ πρόσωπο ενικού και πληθυντικού.</a:t>
            </a:r>
          </a:p>
          <a:p>
            <a:pPr algn="just">
              <a:spcBef>
                <a:spcPts val="600"/>
              </a:spcBef>
              <a:buClrTx/>
              <a:buSzPct val="100000"/>
              <a:buFont typeface="Arial" panose="020B0604020202020204" pitchFamily="34" charset="0"/>
              <a:buChar char="•"/>
            </a:pPr>
            <a:r>
              <a:rPr lang="el-GR" sz="1900" dirty="0"/>
              <a:t>Το ύφος πρέπει να είναι άμεσο και επικοινωνιακό.</a:t>
            </a:r>
          </a:p>
          <a:p>
            <a:pPr algn="just">
              <a:spcBef>
                <a:spcPts val="600"/>
              </a:spcBef>
              <a:buClrTx/>
              <a:buSzPct val="100000"/>
              <a:buFont typeface="Arial" panose="020B0604020202020204" pitchFamily="34" charset="0"/>
              <a:buChar char="•"/>
            </a:pPr>
            <a:r>
              <a:rPr lang="el-GR" sz="1900" dirty="0"/>
              <a:t>Χρειάζεται προσφώνηση και αποφώνηση, όπου στην προσφώνηση ο ομιλητής απευθύνεται στο ακροατήριό του, ξεκινώντας από τους ιεραρχικά υψηλά ιστάμενους  και προχωρώντας προς τους απλούς ακροατές.</a:t>
            </a:r>
          </a:p>
          <a:p>
            <a:pPr algn="just">
              <a:spcBef>
                <a:spcPts val="600"/>
              </a:spcBef>
              <a:buClrTx/>
              <a:buSzPct val="100000"/>
              <a:buFont typeface="Arial" panose="020B0604020202020204" pitchFamily="34" charset="0"/>
              <a:buChar char="•"/>
            </a:pPr>
            <a:r>
              <a:rPr lang="el-GR" sz="1900" dirty="0"/>
              <a:t>Στον πρόλογο ο εισηγητής συνήθως παρουσιάζει: το θέμα και τον στόχο της ομιλίας του, την αφορμή, με βάση την περίσταση και την εκδήλωση στην οποία παρευρίσκεται, καθώς και την ιδιότητά του. Μπορεί ακόμα να διατυπώσει ευχαριστίες προς την οργανωτική επιτροπή της εκδήλωσης.</a:t>
            </a:r>
          </a:p>
          <a:p>
            <a:pPr marL="0" indent="0">
              <a:buNone/>
            </a:pPr>
            <a:endParaRPr lang="el-GR" sz="1400" dirty="0"/>
          </a:p>
        </p:txBody>
      </p:sp>
      <p:pic>
        <p:nvPicPr>
          <p:cNvPr id="2" name="Εγγεγραμμένος ήχος">
            <a:hlinkClick r:id="" action="ppaction://media"/>
            <a:extLst>
              <a:ext uri="{FF2B5EF4-FFF2-40B4-BE49-F238E27FC236}">
                <a16:creationId xmlns:a16="http://schemas.microsoft.com/office/drawing/2014/main" id="{E2B1BC4F-033A-432D-92AA-1B24F34DD0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5583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4C063E1-BEF4-4ADA-BC3E-D5F91429DC85}"/>
              </a:ext>
            </a:extLst>
          </p:cNvPr>
          <p:cNvSpPr>
            <a:spLocks noGrp="1"/>
          </p:cNvSpPr>
          <p:nvPr>
            <p:ph idx="1"/>
          </p:nvPr>
        </p:nvSpPr>
        <p:spPr>
          <a:xfrm>
            <a:off x="502920" y="685800"/>
            <a:ext cx="7879080" cy="5410200"/>
          </a:xfrm>
        </p:spPr>
        <p:txBody>
          <a:bodyPr>
            <a:normAutofit/>
          </a:bodyPr>
          <a:lstStyle/>
          <a:p>
            <a:pPr marL="0" indent="0" algn="ctr">
              <a:spcAft>
                <a:spcPts val="1200"/>
              </a:spcAft>
              <a:buNone/>
            </a:pPr>
            <a:r>
              <a:rPr lang="el-GR" sz="2000" b="1" dirty="0"/>
              <a:t>ΕΠΙΣΤΟΛΗ</a:t>
            </a:r>
          </a:p>
          <a:p>
            <a:pPr algn="just"/>
            <a:r>
              <a:rPr lang="el-GR" sz="1800" dirty="0"/>
              <a:t>Γραπτό κείμενο που απευθύνεται σε παραλήπτη, γι’ αυτό και το ύφος είναι άμεσο και επικοινωνιακό.</a:t>
            </a:r>
          </a:p>
          <a:p>
            <a:pPr algn="just"/>
            <a:r>
              <a:rPr lang="el-GR" sz="1800" dirty="0"/>
              <a:t>Ο πρόλογος περιλαμβάνει την αφορμή για τη σύνταξη της επιστολής, τον στόχο και την ιδιότητα του επιστολογράφου. </a:t>
            </a:r>
          </a:p>
          <a:p>
            <a:pPr algn="just"/>
            <a:r>
              <a:rPr lang="el-GR" sz="1800" dirty="0"/>
              <a:t>Ο επίλογος περιλαμβάνει μια σύντομη ανακεφαλαίωση, όπου ο γράφων εκφράζει συμπερασματικά τις σκέψεις του και καλεί τον αποδέκτη της επιστολής να ευαισθητοποιηθεί και να δράσει.</a:t>
            </a:r>
          </a:p>
          <a:p>
            <a:pPr algn="just"/>
            <a:r>
              <a:rPr lang="el-GR" sz="1800" dirty="0"/>
              <a:t>Χρησιμοποιείται το β’ ενικό πρόσωπο στη φιλική επιστολή, ενώ στην επίσημη επιστολή το β’ πληθυντικό πρόσωπο.</a:t>
            </a:r>
          </a:p>
          <a:p>
            <a:pPr algn="just"/>
            <a:r>
              <a:rPr lang="el-GR" sz="1800" dirty="0"/>
              <a:t>Στόχοι του αποστολέα είναι να πληροφορήσει για συμβάντα, καταστάσεις και προβλήματα, να εκφράσει απόψεις και ενστάσεις, να μεταδώσει σκέψεις και συναισθήματα και να ανακοινώσει αποφάσεις ή προθέσεις.</a:t>
            </a:r>
          </a:p>
        </p:txBody>
      </p:sp>
      <p:pic>
        <p:nvPicPr>
          <p:cNvPr id="2" name="Εγγεγραμμένος ήχος">
            <a:hlinkClick r:id="" action="ppaction://media"/>
            <a:extLst>
              <a:ext uri="{FF2B5EF4-FFF2-40B4-BE49-F238E27FC236}">
                <a16:creationId xmlns:a16="http://schemas.microsoft.com/office/drawing/2014/main" id="{3B54CD81-EE14-41C4-8987-AD9400BEC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1371600"/>
            <a:ext cx="609600" cy="609600"/>
          </a:xfrm>
          <a:prstGeom prst="rect">
            <a:avLst/>
          </a:prstGeom>
        </p:spPr>
      </p:pic>
    </p:spTree>
    <p:extLst>
      <p:ext uri="{BB962C8B-B14F-4D97-AF65-F5344CB8AC3E}">
        <p14:creationId xmlns:p14="http://schemas.microsoft.com/office/powerpoint/2010/main" val="7382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447C585-9B23-477A-A44D-2D6CC2F9E0AB}"/>
              </a:ext>
            </a:extLst>
          </p:cNvPr>
          <p:cNvSpPr>
            <a:spLocks noGrp="1"/>
          </p:cNvSpPr>
          <p:nvPr>
            <p:ph idx="1"/>
          </p:nvPr>
        </p:nvSpPr>
        <p:spPr>
          <a:xfrm>
            <a:off x="304800" y="685800"/>
            <a:ext cx="8077200" cy="3962400"/>
          </a:xfrm>
        </p:spPr>
        <p:txBody>
          <a:bodyPr>
            <a:normAutofit/>
          </a:bodyPr>
          <a:lstStyle/>
          <a:p>
            <a:pPr marL="0" lvl="8" indent="0" algn="ctr">
              <a:spcAft>
                <a:spcPts val="1200"/>
              </a:spcAft>
              <a:buNone/>
            </a:pPr>
            <a:r>
              <a:rPr lang="el-GR" sz="1800" b="1" dirty="0"/>
              <a:t>ΕΠΙΦΥΛΛΙΔΑ</a:t>
            </a:r>
          </a:p>
          <a:p>
            <a:pPr marL="491400" lvl="7" indent="-342900" algn="just">
              <a:buClrTx/>
              <a:buFont typeface="Arial" panose="020B0604020202020204" pitchFamily="34" charset="0"/>
              <a:buChar char="•"/>
            </a:pPr>
            <a:r>
              <a:rPr lang="el-GR" sz="1800" dirty="0"/>
              <a:t>Κείμενο περιορισμένης έκτασης που δημοσιεύεται σε ορισμένη θέση μιας εφημερίδας ή ενός περιοδικού.</a:t>
            </a:r>
          </a:p>
          <a:p>
            <a:pPr marL="491400" lvl="7" indent="-342900" algn="just">
              <a:buClrTx/>
              <a:buFont typeface="Arial" panose="020B0604020202020204" pitchFamily="34" charset="0"/>
              <a:buChar char="•"/>
            </a:pPr>
            <a:r>
              <a:rPr lang="el-GR" sz="1800" dirty="0"/>
              <a:t>Γράφεται από πρόσωπο ειδικό στο θέμα.</a:t>
            </a:r>
          </a:p>
          <a:p>
            <a:pPr marL="491400" lvl="7" indent="-342900" algn="just">
              <a:buClrTx/>
              <a:buFont typeface="Arial" panose="020B0604020202020204" pitchFamily="34" charset="0"/>
              <a:buChar char="•"/>
            </a:pPr>
            <a:r>
              <a:rPr lang="el-GR" sz="1800" dirty="0"/>
              <a:t>Το θέμα που πραγματεύεται έχει εξειδικευμένο περιεχόμενο, όπως φιλολογικό, επιστημονικό, καλλιτεχνικό, πολιτικό, εγκυκλοπαιδικό.</a:t>
            </a:r>
          </a:p>
          <a:p>
            <a:pPr marL="491400" lvl="7" indent="-342900" algn="just">
              <a:buClrTx/>
              <a:buFont typeface="Arial" panose="020B0604020202020204" pitchFamily="34" charset="0"/>
              <a:buChar char="•"/>
            </a:pPr>
            <a:r>
              <a:rPr lang="el-GR" sz="1800" dirty="0"/>
              <a:t>Δεν έχει ειδησεογραφικό χαρακτήρα, οπότε μπορεί να έχει ως σημείο εκκίνησης ένα επίκαιρο θέμα αλλά προχωρά σε σκέψεις διαχρονικού χαρακτήρα και γενικότερου ενδιαφέροντος.</a:t>
            </a:r>
          </a:p>
          <a:p>
            <a:pPr marL="491400" lvl="7" indent="-342900" algn="just">
              <a:buClrTx/>
              <a:buFont typeface="Arial" panose="020B0604020202020204" pitchFamily="34" charset="0"/>
              <a:buChar char="•"/>
            </a:pPr>
            <a:r>
              <a:rPr lang="el-GR" sz="1800" dirty="0"/>
              <a:t>Σκοπός του επιφυλλιδογράφου είναι κυρίως ο προβληματισμός και η ευαισθητοποίηση του αναγνώστη</a:t>
            </a:r>
            <a:r>
              <a:rPr lang="el-GR" sz="2000" dirty="0"/>
              <a:t>.</a:t>
            </a:r>
          </a:p>
        </p:txBody>
      </p:sp>
      <p:pic>
        <p:nvPicPr>
          <p:cNvPr id="2" name="Εγγεγραμμένος ήχος">
            <a:hlinkClick r:id="" action="ppaction://media"/>
            <a:extLst>
              <a:ext uri="{FF2B5EF4-FFF2-40B4-BE49-F238E27FC236}">
                <a16:creationId xmlns:a16="http://schemas.microsoft.com/office/drawing/2014/main" id="{3F1F3C9A-5E19-4471-9ED5-ECAF37C695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296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776159F-319C-4DF3-B26A-87AF38F6300B}"/>
              </a:ext>
            </a:extLst>
          </p:cNvPr>
          <p:cNvSpPr>
            <a:spLocks noGrp="1"/>
          </p:cNvSpPr>
          <p:nvPr>
            <p:ph idx="1"/>
          </p:nvPr>
        </p:nvSpPr>
        <p:spPr>
          <a:xfrm>
            <a:off x="502920" y="762000"/>
            <a:ext cx="7879080" cy="5334000"/>
          </a:xfrm>
        </p:spPr>
        <p:txBody>
          <a:bodyPr>
            <a:normAutofit/>
          </a:bodyPr>
          <a:lstStyle/>
          <a:p>
            <a:pPr marL="0" indent="0" algn="ctr">
              <a:spcAft>
                <a:spcPts val="600"/>
              </a:spcAft>
              <a:buNone/>
            </a:pPr>
            <a:r>
              <a:rPr lang="el-GR" sz="1800" b="1" dirty="0"/>
              <a:t>ΑΝΑΦΟΡΙΚΗ ΛΕΙΤΟΥΡΓΙΑ ΤΗΣ ΓΛΩΣΣΑΣ</a:t>
            </a:r>
          </a:p>
          <a:p>
            <a:pPr algn="just">
              <a:spcAft>
                <a:spcPts val="250"/>
              </a:spcAft>
            </a:pPr>
            <a:r>
              <a:rPr lang="el-GR" sz="1800" dirty="0"/>
              <a:t>Ο πομπός με την κυριολεκτική-δηλωτική χρήση της γλώσσας αποσκοπεί στην πληροφόρηση του δέκτη, οπότε οι λέξεις έχουν την αρχική τους σημασία και ο λόγος χαρακτηρίζεται από απλότητα και σαφήνεια, π.χ. </a:t>
            </a:r>
            <a:r>
              <a:rPr lang="el-GR" sz="1800" i="1" dirty="0"/>
              <a:t>Το σχολείο λειτουργεί σε καθορισμένο ωράριο.</a:t>
            </a:r>
          </a:p>
          <a:p>
            <a:pPr marL="0" indent="0" algn="just">
              <a:spcBef>
                <a:spcPts val="1200"/>
              </a:spcBef>
              <a:spcAft>
                <a:spcPts val="250"/>
              </a:spcAft>
              <a:buNone/>
            </a:pPr>
            <a:r>
              <a:rPr lang="el-GR" sz="1800" b="1" dirty="0"/>
              <a:t>                ΠΟΙΗΤΙΚΗ ΛΕΙΤΟΥΡΓΙΑ ΤΗΣ ΓΛΩΣΣΑΣ</a:t>
            </a:r>
            <a:endParaRPr lang="el-GR" sz="1800" i="1" dirty="0"/>
          </a:p>
          <a:p>
            <a:pPr algn="just"/>
            <a:r>
              <a:rPr lang="el-GR" sz="1800" dirty="0"/>
              <a:t>Ο πομπός με τη μεταφορική-συνυποδηλωτική χρήση της γλώσσας απευθύνεται στο συναίσθημα του δέκτη, οπότε αποσκοπεί να τον διεγείρει συναισθηματικά, να τον συγκινήσει και να του προκαλέσει το ενδιαφέρον, π.χ. </a:t>
            </a:r>
            <a:r>
              <a:rPr lang="el-GR" sz="1800" i="1" dirty="0"/>
              <a:t>Πέρασα δύσκολα στα μαύρα χρόνια της ξενιτιάς.</a:t>
            </a:r>
            <a:endParaRPr lang="el-GR" sz="1800" dirty="0"/>
          </a:p>
          <a:p>
            <a:pPr marL="357750" indent="-285750" algn="just">
              <a:buFont typeface="Wingdings" panose="05000000000000000000" pitchFamily="2" charset="2"/>
              <a:buChar char="Ø"/>
            </a:pPr>
            <a:r>
              <a:rPr lang="el-GR" sz="1800" dirty="0"/>
              <a:t>Στον μεταφορικό λόγο ο πομπός επιχειρεί, μέσω μεταφορών και αλληγοριών, να προσδώσει ζωντάνια, παραστατικότητα, πρωτοτυπία και πολυσημία στον λόγο του.</a:t>
            </a:r>
          </a:p>
        </p:txBody>
      </p:sp>
      <p:pic>
        <p:nvPicPr>
          <p:cNvPr id="2" name="Εγγεγραμμένος ήχος">
            <a:hlinkClick r:id="" action="ppaction://media"/>
            <a:extLst>
              <a:ext uri="{FF2B5EF4-FFF2-40B4-BE49-F238E27FC236}">
                <a16:creationId xmlns:a16="http://schemas.microsoft.com/office/drawing/2014/main" id="{DDAF9691-AC20-4F57-A4A2-93CC965FF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6197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1201</TotalTime>
  <Words>1663</Words>
  <Application>Microsoft Office PowerPoint</Application>
  <PresentationFormat>Προβολή στην οθόνη (4:3)</PresentationFormat>
  <Paragraphs>115</Paragraphs>
  <Slides>19</Slides>
  <Notes>0</Notes>
  <HiddenSlides>0</HiddenSlides>
  <MMClips>19</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19</vt:i4>
      </vt:variant>
    </vt:vector>
  </HeadingPairs>
  <TitlesOfParts>
    <vt:vector size="24" baseType="lpstr">
      <vt:lpstr>Arial</vt:lpstr>
      <vt:lpstr>Verdana</vt:lpstr>
      <vt:lpstr>Wingdings</vt:lpstr>
      <vt:lpstr>Wingdings 2</vt:lpstr>
      <vt:lpstr>Aspect</vt:lpstr>
      <vt:lpstr>Νεοελληνική Γλώσσα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Ιστορία</dc:title>
  <dc:creator>popi rigo</dc:creator>
  <cp:lastModifiedBy>maria kampouri</cp:lastModifiedBy>
  <cp:revision>114</cp:revision>
  <dcterms:created xsi:type="dcterms:W3CDTF">2020-03-12T18:09:25Z</dcterms:created>
  <dcterms:modified xsi:type="dcterms:W3CDTF">2020-03-20T18:41:27Z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CEBD27D8-1F57-4BEA-AAA1-7D89E88E1104</vt:lpwstr>
  </property>
  <property fmtid="{D5CDD505-2E9C-101B-9397-08002B2CF9AE}" pid="3" name="ArticulatePath">
    <vt:lpwstr>Presentation1</vt:lpwstr>
  </property>
</Properties>
</file>