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59" r:id="rId4"/>
    <p:sldId id="264" r:id="rId5"/>
    <p:sldId id="258" r:id="rId6"/>
    <p:sldId id="265" r:id="rId7"/>
    <p:sldId id="272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84ED5-DE5B-439B-8581-17739F6DCAF0}" type="datetimeFigureOut">
              <a:rPr lang="el-GR" smtClean="0"/>
              <a:t>6/3/2021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F764-3BBD-415B-83B4-2B65D8A4C6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8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CC8A04-585A-4D10-9C3F-C6D638BA87C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828800"/>
          </a:xfrm>
        </p:spPr>
        <p:txBody>
          <a:bodyPr/>
          <a:lstStyle/>
          <a:p>
            <a:r>
              <a:rPr lang="el-GR" dirty="0" err="1"/>
              <a:t>Μαθημα</a:t>
            </a:r>
            <a:r>
              <a:rPr lang="el-GR" dirty="0"/>
              <a:t> ΓΑΛΛΙΚΑ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	</a:t>
            </a:r>
            <a:r>
              <a:rPr lang="en-US" dirty="0"/>
              <a:t>le </a:t>
            </a:r>
            <a:r>
              <a:rPr lang="en-US" dirty="0" err="1"/>
              <a:t>Carnaval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 descr="zohs-header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592221"/>
            <a:ext cx="3124200" cy="931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7"/>
    </mc:Choice>
    <mc:Fallback xmlns="">
      <p:transition spd="slow" advTm="30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385DF5F6-1942-46D4-8497-8CF5A841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43600"/>
            <a:ext cx="1600200" cy="477253"/>
          </a:xfrm>
          <a:prstGeom prst="rect">
            <a:avLst/>
          </a:prstGeom>
        </p:spPr>
      </p:pic>
      <p:pic>
        <p:nvPicPr>
          <p:cNvPr id="5122" name="Picture 2" descr="Foodies - France by panda-penguin on DeviantArt | French food, Teaching  french, Learn french">
            <a:extLst>
              <a:ext uri="{FF2B5EF4-FFF2-40B4-BE49-F238E27FC236}">
                <a16:creationId xmlns:a16="http://schemas.microsoft.com/office/drawing/2014/main" id="{320610E4-C4FB-456B-AD47-51480A47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810000" cy="26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69C30-13EC-4531-99B5-6DFFA3CD66F8}"/>
              </a:ext>
            </a:extLst>
          </p:cNvPr>
          <p:cNvSpPr txBox="1"/>
          <p:nvPr/>
        </p:nvSpPr>
        <p:spPr>
          <a:xfrm>
            <a:off x="533400" y="61634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Για ποιο λόγο τρώνε μόνο λιπαρές τροφές την </a:t>
            </a:r>
            <a:r>
              <a:rPr lang="en-US" b="1" dirty="0">
                <a:solidFill>
                  <a:schemeClr val="accent3"/>
                </a:solidFill>
              </a:rPr>
              <a:t>Mardi Gras</a:t>
            </a:r>
            <a:r>
              <a:rPr lang="el-GR" b="1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0DC72-E497-4BC1-BEE0-069497E46EF5}"/>
              </a:ext>
            </a:extLst>
          </p:cNvPr>
          <p:cNvSpPr txBox="1"/>
          <p:nvPr/>
        </p:nvSpPr>
        <p:spPr>
          <a:xfrm>
            <a:off x="559837" y="409385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Α.  </a:t>
            </a:r>
            <a:r>
              <a:rPr lang="el-GR" dirty="0"/>
              <a:t>Για να αδειάσει το σπίτι από τις λιπαρές τροφές κι έτσι να ξεκινήσει πιο εύκολα η περίοδος της νηστείας (η Σαρακοστή-40 μέρες μέχρι το Πάσχα)</a:t>
            </a:r>
          </a:p>
          <a:p>
            <a:endParaRPr lang="el-GR" dirty="0"/>
          </a:p>
          <a:p>
            <a:r>
              <a:rPr lang="el-GR" b="1" dirty="0"/>
              <a:t>Β. </a:t>
            </a:r>
            <a:r>
              <a:rPr lang="el-GR" dirty="0"/>
              <a:t>Για να αδειάσει το σπίτι από τις λιπαρές τροφές κι έτσι να ξεκινήσουν δίαιτα όσοι το επιθυμούν.</a:t>
            </a:r>
          </a:p>
        </p:txBody>
      </p:sp>
    </p:spTree>
    <p:extLst>
      <p:ext uri="{BB962C8B-B14F-4D97-AF65-F5344CB8AC3E}">
        <p14:creationId xmlns:p14="http://schemas.microsoft.com/office/powerpoint/2010/main" val="106283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616FF4A5-CE3B-43A9-9717-DE68CB18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43600"/>
            <a:ext cx="1600200" cy="477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393CAF-5D97-41A3-934A-A27831EFBD12}"/>
              </a:ext>
            </a:extLst>
          </p:cNvPr>
          <p:cNvSpPr txBox="1"/>
          <p:nvPr/>
        </p:nvSpPr>
        <p:spPr>
          <a:xfrm>
            <a:off x="628650" y="7620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Το γλυκό του καρναβαλιού στη Γαλλία είναι τα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beignets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». </a:t>
            </a:r>
            <a:r>
              <a:rPr lang="el-GR" b="1" dirty="0">
                <a:solidFill>
                  <a:srgbClr val="FF0000"/>
                </a:solidFill>
              </a:rPr>
              <a:t>Μάντεψε πιο μπορεί να είναι αυτό το γλυκό…</a:t>
            </a:r>
          </a:p>
        </p:txBody>
      </p:sp>
      <p:pic>
        <p:nvPicPr>
          <p:cNvPr id="6146" name="Picture 2" descr="🥇 ▷ Beignets maison » Recette facile et saine!">
            <a:extLst>
              <a:ext uri="{FF2B5EF4-FFF2-40B4-BE49-F238E27FC236}">
                <a16:creationId xmlns:a16="http://schemas.microsoft.com/office/drawing/2014/main" id="{A2B4B7D7-60C0-43FC-AE09-008B9B66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2112"/>
            <a:ext cx="35337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ignets légers et facile au sucre - A LA UNE">
            <a:extLst>
              <a:ext uri="{FF2B5EF4-FFF2-40B4-BE49-F238E27FC236}">
                <a16:creationId xmlns:a16="http://schemas.microsoft.com/office/drawing/2014/main" id="{9531AC7E-6C86-454A-865B-50B2A1744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16" y="1752600"/>
            <a:ext cx="3731534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AE7DB-DC75-402A-B6F0-98F713C3ED57}"/>
              </a:ext>
            </a:extLst>
          </p:cNvPr>
          <p:cNvSpPr txBox="1"/>
          <p:nvPr/>
        </p:nvSpPr>
        <p:spPr>
          <a:xfrm>
            <a:off x="4876219" y="4897219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A.</a:t>
            </a:r>
          </a:p>
          <a:p>
            <a:r>
              <a:rPr lang="en-US" b="1" dirty="0"/>
              <a:t>B.</a:t>
            </a:r>
          </a:p>
          <a:p>
            <a:r>
              <a:rPr lang="en-US" b="1" dirty="0"/>
              <a:t>A +B</a:t>
            </a:r>
            <a:endParaRPr lang="el-G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F2A19-7862-45FE-A7F7-AE7346009D2C}"/>
              </a:ext>
            </a:extLst>
          </p:cNvPr>
          <p:cNvSpPr txBox="1"/>
          <p:nvPr/>
        </p:nvSpPr>
        <p:spPr>
          <a:xfrm>
            <a:off x="796212" y="5259734"/>
            <a:ext cx="1524000" cy="37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8CACC-FF3D-4DD1-9F9E-67A1DD064007}"/>
              </a:ext>
            </a:extLst>
          </p:cNvPr>
          <p:cNvSpPr txBox="1"/>
          <p:nvPr/>
        </p:nvSpPr>
        <p:spPr>
          <a:xfrm>
            <a:off x="7666463" y="461515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656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1B765246-8978-4116-A1B7-B8513D75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43600"/>
            <a:ext cx="1600200" cy="477253"/>
          </a:xfrm>
          <a:prstGeom prst="rect">
            <a:avLst/>
          </a:prstGeom>
        </p:spPr>
      </p:pic>
      <p:pic>
        <p:nvPicPr>
          <p:cNvPr id="7170" name="Picture 2" descr="Kids Vector Png - Show Me Board Clip Art , Transparent Cartoon, Free  Cliparts &amp; Silhouettes - NetClipart">
            <a:extLst>
              <a:ext uri="{FF2B5EF4-FFF2-40B4-BE49-F238E27FC236}">
                <a16:creationId xmlns:a16="http://schemas.microsoft.com/office/drawing/2014/main" id="{E0F0F481-AAF4-4665-B1F2-B9D44FEA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1" y="533400"/>
            <a:ext cx="820395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4BACA7-0643-43AB-A258-A784088ED684}"/>
              </a:ext>
            </a:extLst>
          </p:cNvPr>
          <p:cNvSpPr txBox="1"/>
          <p:nvPr/>
        </p:nvSpPr>
        <p:spPr>
          <a:xfrm>
            <a:off x="1295400" y="23622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από τα μεγαλύτερα καρναβάλια της Γαλλίας είναι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1FF63-70D8-4B0F-96B7-6A480B79FAC4}"/>
              </a:ext>
            </a:extLst>
          </p:cNvPr>
          <p:cNvSpPr txBox="1"/>
          <p:nvPr/>
        </p:nvSpPr>
        <p:spPr>
          <a:xfrm rot="416276">
            <a:off x="3842572" y="3105834"/>
            <a:ext cx="176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Στην πόλη Νίκαια </a:t>
            </a:r>
            <a:r>
              <a:rPr lang="el-GR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Nice)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706E3-79E1-4015-8C5A-78A00C145E1E}"/>
              </a:ext>
            </a:extLst>
          </p:cNvPr>
          <p:cNvSpPr txBox="1"/>
          <p:nvPr/>
        </p:nvSpPr>
        <p:spPr>
          <a:xfrm>
            <a:off x="6170965" y="3116193"/>
            <a:ext cx="190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Ξέρεις που βρίσκεται αυτή η πόλη στη Γαλλία;</a:t>
            </a:r>
          </a:p>
        </p:txBody>
      </p:sp>
    </p:spTree>
    <p:extLst>
      <p:ext uri="{BB962C8B-B14F-4D97-AF65-F5344CB8AC3E}">
        <p14:creationId xmlns:p14="http://schemas.microsoft.com/office/powerpoint/2010/main" val="383135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7929E5C2-CC80-4548-8D4F-3A13829A7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37380"/>
            <a:ext cx="1600200" cy="477253"/>
          </a:xfrm>
          <a:prstGeom prst="rect">
            <a:avLst/>
          </a:prstGeom>
        </p:spPr>
      </p:pic>
      <p:pic>
        <p:nvPicPr>
          <p:cNvPr id="8196" name="Picture 4" descr="France Travel Map Illustration 68370916 - Megapixl">
            <a:extLst>
              <a:ext uri="{FF2B5EF4-FFF2-40B4-BE49-F238E27FC236}">
                <a16:creationId xmlns:a16="http://schemas.microsoft.com/office/drawing/2014/main" id="{8B2E3FDC-62F0-4BC9-9C55-2921E673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7180"/>
            <a:ext cx="8077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60CAD358-59A6-4F49-848F-FAC6BBF6F6AC}"/>
              </a:ext>
            </a:extLst>
          </p:cNvPr>
          <p:cNvSpPr/>
          <p:nvPr/>
        </p:nvSpPr>
        <p:spPr>
          <a:xfrm>
            <a:off x="457200" y="5562600"/>
            <a:ext cx="5029200" cy="7682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Μπορείς να βρεις την πόλη του καρναβαλιού την </a:t>
            </a:r>
            <a:r>
              <a:rPr lang="en-US" dirty="0"/>
              <a:t>Nic</a:t>
            </a:r>
            <a:r>
              <a:rPr lang="fr-FR" dirty="0"/>
              <a:t>e</a:t>
            </a:r>
            <a:r>
              <a:rPr lang="el-G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1085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6B6412DF-0362-4460-BE04-B4779CEA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37380"/>
            <a:ext cx="1600200" cy="477253"/>
          </a:xfrm>
          <a:prstGeom prst="rect">
            <a:avLst/>
          </a:prstGeom>
        </p:spPr>
      </p:pic>
      <p:pic>
        <p:nvPicPr>
          <p:cNvPr id="12290" name="Picture 2" descr="Garçon et fille avec drapeau de la france - Telecharger Vectoriel Gratuit,  Clipart Graphique, Vecteur Dessins et Pictogramme Gratuit">
            <a:extLst>
              <a:ext uri="{FF2B5EF4-FFF2-40B4-BE49-F238E27FC236}">
                <a16:creationId xmlns:a16="http://schemas.microsoft.com/office/drawing/2014/main" id="{6658F883-078F-494E-9D6A-E8B96FBF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3988119" cy="28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86D8E46-5F54-4220-9A04-7B2976A2D726}"/>
              </a:ext>
            </a:extLst>
          </p:cNvPr>
          <p:cNvSpPr/>
          <p:nvPr/>
        </p:nvSpPr>
        <p:spPr>
          <a:xfrm>
            <a:off x="1828800" y="1143000"/>
            <a:ext cx="35814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Μπορείς να φανταστείς πως τελειώνει το καρναβάλι της </a:t>
            </a:r>
            <a:r>
              <a:rPr lang="en-US" dirty="0"/>
              <a:t>Nice</a:t>
            </a:r>
            <a:r>
              <a:rPr lang="el-GR" dirty="0"/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A76B5-7BD3-47F0-9821-BEC15008F1B5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1D8C176-6863-4F8F-AD01-F10105390E27}"/>
              </a:ext>
            </a:extLst>
          </p:cNvPr>
          <p:cNvSpPr/>
          <p:nvPr/>
        </p:nvSpPr>
        <p:spPr>
          <a:xfrm>
            <a:off x="5218953" y="1948934"/>
            <a:ext cx="2857500" cy="11049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</a:rPr>
              <a:t>Α. </a:t>
            </a:r>
            <a:r>
              <a:rPr lang="el-GR" sz="1600" dirty="0"/>
              <a:t>Με </a:t>
            </a:r>
            <a:r>
              <a:rPr lang="el-GR" sz="1600" dirty="0" err="1"/>
              <a:t>λουλουδοπόλεμο</a:t>
            </a:r>
            <a:endParaRPr lang="el-GR" sz="1600" dirty="0"/>
          </a:p>
          <a:p>
            <a:pPr algn="ctr"/>
            <a:r>
              <a:rPr lang="el-GR" sz="1600" b="1" dirty="0">
                <a:solidFill>
                  <a:schemeClr val="tx1"/>
                </a:solidFill>
              </a:rPr>
              <a:t>Β. </a:t>
            </a:r>
            <a:r>
              <a:rPr lang="el-GR" sz="1600" dirty="0"/>
              <a:t>με διαγωνισμό χορού</a:t>
            </a:r>
          </a:p>
        </p:txBody>
      </p:sp>
    </p:spTree>
    <p:extLst>
      <p:ext uri="{BB962C8B-B14F-4D97-AF65-F5344CB8AC3E}">
        <p14:creationId xmlns:p14="http://schemas.microsoft.com/office/powerpoint/2010/main" val="350558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849B51A7-74BA-4B1C-997F-994B9BF0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37380"/>
            <a:ext cx="1600200" cy="477253"/>
          </a:xfrm>
          <a:prstGeom prst="rect">
            <a:avLst/>
          </a:prstGeom>
        </p:spPr>
      </p:pic>
      <p:pic>
        <p:nvPicPr>
          <p:cNvPr id="11268" name="Picture 4" descr="ΓΑΛΛΙΚΑ-Ε'-11ο ΔΗΜΟΤΙΚΟ ΣΧΟΛΕΙΟ ΣΕΡΡΩΝ – Page 2 – Notre blog de français">
            <a:extLst>
              <a:ext uri="{FF2B5EF4-FFF2-40B4-BE49-F238E27FC236}">
                <a16:creationId xmlns:a16="http://schemas.microsoft.com/office/drawing/2014/main" id="{0B3F843A-477D-4538-9040-422E3651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4" y="609600"/>
            <a:ext cx="774537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CA83C-9C85-4006-B91C-2A2A4E724898}"/>
              </a:ext>
            </a:extLst>
          </p:cNvPr>
          <p:cNvSpPr txBox="1"/>
          <p:nvPr/>
        </p:nvSpPr>
        <p:spPr>
          <a:xfrm>
            <a:off x="533400" y="6019800"/>
            <a:ext cx="574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    «Παρέλαση των Λουλουδιών»….</a:t>
            </a:r>
          </a:p>
        </p:txBody>
      </p:sp>
    </p:spTree>
    <p:extLst>
      <p:ext uri="{BB962C8B-B14F-4D97-AF65-F5344CB8AC3E}">
        <p14:creationId xmlns:p14="http://schemas.microsoft.com/office/powerpoint/2010/main" val="40394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Καρναβάλι στον κόσμο">
            <a:extLst>
              <a:ext uri="{FF2B5EF4-FFF2-40B4-BE49-F238E27FC236}">
                <a16:creationId xmlns:a16="http://schemas.microsoft.com/office/drawing/2014/main" id="{3EFA1DA4-187E-4DB7-847D-9D8EC916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78469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45D652-64DD-4E4D-BD12-0923EFE54212}"/>
              </a:ext>
            </a:extLst>
          </p:cNvPr>
          <p:cNvSpPr txBox="1"/>
          <p:nvPr/>
        </p:nvSpPr>
        <p:spPr>
          <a:xfrm>
            <a:off x="685800" y="762000"/>
            <a:ext cx="7200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Στην παρέλαση αυτή, μπορεί κανείς να δει εντυπωσιακά άρματα στολισμένα με πάρα πολλά λουλούδια (περίπου 250.000).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Μια όμορφη στιγμή της παρέλασης είναι ο </a:t>
            </a:r>
            <a:r>
              <a:rPr lang="el-GR" dirty="0" err="1"/>
              <a:t>λουλουδοπόλεμος</a:t>
            </a:r>
            <a:r>
              <a:rPr lang="el-GR" dirty="0"/>
              <a:t>. Τα κορίτσια που βρίσκονται πάνω στα άρματα πετούν στον κόσμο λουλούδια!</a:t>
            </a:r>
          </a:p>
        </p:txBody>
      </p:sp>
      <p:pic>
        <p:nvPicPr>
          <p:cNvPr id="13316" name="Picture 4" descr="The Promenade des Anglais blog: Nice Carnival 2012 February 18th: Flower  parade and illuminated corso">
            <a:extLst>
              <a:ext uri="{FF2B5EF4-FFF2-40B4-BE49-F238E27FC236}">
                <a16:creationId xmlns:a16="http://schemas.microsoft.com/office/drawing/2014/main" id="{207C7473-B003-4E5F-9B0F-B3D4387B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96" y="3412648"/>
            <a:ext cx="4444904" cy="29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6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naval de Nice 2019 : Le Roi du Cinéma · TV - Radio Pitchoun : La chaine  de TV et la Radio des enfants que les parents regardent et écoutent">
            <a:extLst>
              <a:ext uri="{FF2B5EF4-FFF2-40B4-BE49-F238E27FC236}">
                <a16:creationId xmlns:a16="http://schemas.microsoft.com/office/drawing/2014/main" id="{4EC4CD18-0D5B-4F09-BD4D-EE3F0D73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624"/>
            <a:ext cx="81533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AC1710-30EA-4ABB-A053-03EF4EFC40D7}"/>
              </a:ext>
            </a:extLst>
          </p:cNvPr>
          <p:cNvSpPr txBox="1"/>
          <p:nvPr/>
        </p:nvSpPr>
        <p:spPr>
          <a:xfrm>
            <a:off x="1524000" y="5963044"/>
            <a:ext cx="6516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https://www.youtube.com/watch?v=DPdE4qdooE0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040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324" y="91286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2o Δημ. Σχ. Ν.Μουδανιών. Vive le carnaval!! | 2o Δημοτικό Σχολείο Ν.  Μουδανιών">
            <a:extLst>
              <a:ext uri="{FF2B5EF4-FFF2-40B4-BE49-F238E27FC236}">
                <a16:creationId xmlns:a16="http://schemas.microsoft.com/office/drawing/2014/main" id="{4FCE89FB-420D-464B-8F67-8C4426A0F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97" y="2142488"/>
            <a:ext cx="5389805" cy="37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C4A489-D433-4313-955F-439759FFAB6F}"/>
              </a:ext>
            </a:extLst>
          </p:cNvPr>
          <p:cNvSpPr txBox="1"/>
          <p:nvPr/>
        </p:nvSpPr>
        <p:spPr>
          <a:xfrm>
            <a:off x="3276600" y="74460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Vive</a:t>
            </a:r>
            <a:r>
              <a:rPr lang="en-US" sz="2400" b="1" dirty="0">
                <a:solidFill>
                  <a:srgbClr val="FF0000"/>
                </a:solidFill>
              </a:rPr>
              <a:t> le </a:t>
            </a:r>
            <a:r>
              <a:rPr lang="en-US" sz="2400" b="1" dirty="0" err="1">
                <a:solidFill>
                  <a:srgbClr val="FF0000"/>
                </a:solidFill>
              </a:rPr>
              <a:t>Carnaval</a:t>
            </a:r>
            <a:r>
              <a:rPr lang="en-US" sz="2400" b="1" dirty="0">
                <a:solidFill>
                  <a:srgbClr val="FF0000"/>
                </a:solidFill>
              </a:rPr>
              <a:t>!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F80D220-42E7-4C0B-BDFD-9D6447A8D69D}"/>
              </a:ext>
            </a:extLst>
          </p:cNvPr>
          <p:cNvSpPr/>
          <p:nvPr/>
        </p:nvSpPr>
        <p:spPr>
          <a:xfrm>
            <a:off x="2133600" y="1503518"/>
            <a:ext cx="1676400" cy="9273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Έχουν Απόκριες οι Γάλλοι</a:t>
            </a:r>
            <a:r>
              <a:rPr lang="el-GR" dirty="0"/>
              <a:t>;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70A2C2A-FD7C-4151-B2AF-84314DA0692D}"/>
              </a:ext>
            </a:extLst>
          </p:cNvPr>
          <p:cNvSpPr/>
          <p:nvPr/>
        </p:nvSpPr>
        <p:spPr>
          <a:xfrm>
            <a:off x="4508240" y="1366756"/>
            <a:ext cx="1676400" cy="9273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Έχουν Καθαρά Δευτέρα;</a:t>
            </a:r>
            <a:endParaRPr lang="el-GR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3F017FE-11F5-417A-8A9F-A2B60EA4A23F}"/>
              </a:ext>
            </a:extLst>
          </p:cNvPr>
          <p:cNvSpPr/>
          <p:nvPr/>
        </p:nvSpPr>
        <p:spPr>
          <a:xfrm>
            <a:off x="6586746" y="1503518"/>
            <a:ext cx="1871454" cy="9273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Έχουν Σαρακοστή; Νηστεύουν;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31AE6-36F6-49EA-A805-2CDCDE22CBE0}"/>
              </a:ext>
            </a:extLst>
          </p:cNvPr>
          <p:cNvSpPr txBox="1"/>
          <p:nvPr/>
        </p:nvSpPr>
        <p:spPr>
          <a:xfrm>
            <a:off x="2834640" y="6019800"/>
            <a:ext cx="438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Πάμε να τα μάθουμε όλα;</a:t>
            </a:r>
          </a:p>
        </p:txBody>
      </p:sp>
    </p:spTree>
    <p:extLst>
      <p:ext uri="{BB962C8B-B14F-4D97-AF65-F5344CB8AC3E}">
        <p14:creationId xmlns:p14="http://schemas.microsoft.com/office/powerpoint/2010/main" val="16923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9"/>
    </mc:Choice>
    <mc:Fallback xmlns="">
      <p:transition spd="slow" advTm="275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zohs-header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943600"/>
            <a:ext cx="1447800" cy="431800"/>
          </a:xfrm>
          <a:prstGeom prst="rect">
            <a:avLst/>
          </a:prstGeom>
        </p:spPr>
      </p:pic>
      <p:pic>
        <p:nvPicPr>
          <p:cNvPr id="2" name="Picture 2" descr="Free Princess Dress Cliparts, Download Free Clip Art, Free Clip Art on  Clipart Library">
            <a:extLst>
              <a:ext uri="{FF2B5EF4-FFF2-40B4-BE49-F238E27FC236}">
                <a16:creationId xmlns:a16="http://schemas.microsoft.com/office/drawing/2014/main" id="{397A38E4-1A9E-4678-AC8C-5C5B464E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36" y="1488233"/>
            <a:ext cx="2153222" cy="43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E790F85-BC4D-42A0-A1E7-84C0B6DFCEB3}"/>
              </a:ext>
            </a:extLst>
          </p:cNvPr>
          <p:cNvSpPr/>
          <p:nvPr/>
        </p:nvSpPr>
        <p:spPr>
          <a:xfrm>
            <a:off x="3429000" y="705536"/>
            <a:ext cx="1995867" cy="9708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Vous</a:t>
            </a:r>
            <a:r>
              <a:rPr lang="en-US" sz="1600" dirty="0"/>
              <a:t> </a:t>
            </a:r>
            <a:r>
              <a:rPr lang="en-US" sz="1600" dirty="0" err="1"/>
              <a:t>aimez</a:t>
            </a:r>
            <a:r>
              <a:rPr lang="en-US" sz="1600" dirty="0"/>
              <a:t> le </a:t>
            </a:r>
            <a:r>
              <a:rPr lang="en-US" sz="1600" dirty="0" err="1"/>
              <a:t>carnaval</a:t>
            </a:r>
            <a:r>
              <a:rPr lang="en-US" sz="1600" dirty="0"/>
              <a:t>?</a:t>
            </a:r>
            <a:endParaRPr lang="el-G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9CE0-F1D7-4431-B41F-CEC36B7AFAE0}"/>
              </a:ext>
            </a:extLst>
          </p:cNvPr>
          <p:cNvSpPr txBox="1"/>
          <p:nvPr/>
        </p:nvSpPr>
        <p:spPr>
          <a:xfrm>
            <a:off x="5016627" y="3657600"/>
            <a:ext cx="2103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/>
              <a:t>Oui</a:t>
            </a: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Non</a:t>
            </a:r>
            <a:endParaRPr lang="el-GR" dirty="0"/>
          </a:p>
        </p:txBody>
      </p:sp>
      <p:pic>
        <p:nvPicPr>
          <p:cNvPr id="2052" name="Picture 4" descr="When Words Fail on Valentine's Day, Text These Custom Emoji | WIRED">
            <a:extLst>
              <a:ext uri="{FF2B5EF4-FFF2-40B4-BE49-F238E27FC236}">
                <a16:creationId xmlns:a16="http://schemas.microsoft.com/office/drawing/2014/main" id="{31C96656-B7FA-4CB3-BADF-7325D584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3461000"/>
            <a:ext cx="1220345" cy="9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eating a Custom Angry Emoji in Illustrator, a deke.com article">
            <a:extLst>
              <a:ext uri="{FF2B5EF4-FFF2-40B4-BE49-F238E27FC236}">
                <a16:creationId xmlns:a16="http://schemas.microsoft.com/office/drawing/2014/main" id="{4D85EC03-A06D-43E2-B59F-D157B39B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72" y="4873751"/>
            <a:ext cx="990601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4"/>
    </mc:Choice>
    <mc:Fallback xmlns="">
      <p:transition spd="slow" advTm="195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hs-header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43600"/>
            <a:ext cx="1676400" cy="499979"/>
          </a:xfrm>
          <a:prstGeom prst="rect">
            <a:avLst/>
          </a:prstGeom>
        </p:spPr>
      </p:pic>
      <p:pic>
        <p:nvPicPr>
          <p:cNvPr id="1026" name="Picture 2" descr="Απόκριες σε όλον τον κόσμο με τους ειδικούς! - αθηνόραμα travel">
            <a:extLst>
              <a:ext uri="{FF2B5EF4-FFF2-40B4-BE49-F238E27FC236}">
                <a16:creationId xmlns:a16="http://schemas.microsoft.com/office/drawing/2014/main" id="{77AA8533-8920-4B32-BEED-6A41F12D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3246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23E4BF-A2E8-41CB-99C0-4CE5F1FAE280}"/>
              </a:ext>
            </a:extLst>
          </p:cNvPr>
          <p:cNvSpPr txBox="1"/>
          <p:nvPr/>
        </p:nvSpPr>
        <p:spPr>
          <a:xfrm>
            <a:off x="1066800" y="533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Οι Απόκριες είναι μια γιορτή με σταθερή ημερομηνία;</a:t>
            </a:r>
          </a:p>
          <a:p>
            <a:endParaRPr lang="el-GR" dirty="0"/>
          </a:p>
          <a:p>
            <a:r>
              <a:rPr lang="el-GR" dirty="0"/>
              <a:t>Α. </a:t>
            </a:r>
            <a:r>
              <a:rPr lang="en-US" dirty="0" err="1"/>
              <a:t>Oui</a:t>
            </a:r>
            <a:endParaRPr lang="en-US" dirty="0"/>
          </a:p>
          <a:p>
            <a:endParaRPr lang="en-US" dirty="0"/>
          </a:p>
          <a:p>
            <a:r>
              <a:rPr lang="en-US" dirty="0"/>
              <a:t>B. Non</a:t>
            </a:r>
            <a:endParaRPr lang="el-GR" dirty="0"/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7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94"/>
    </mc:Choice>
    <mc:Fallback xmlns="">
      <p:transition spd="slow" advTm="614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ohs-header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43600"/>
            <a:ext cx="1600200" cy="477253"/>
          </a:xfrm>
          <a:prstGeom prst="rect">
            <a:avLst/>
          </a:prstGeom>
        </p:spPr>
      </p:pic>
      <p:pic>
        <p:nvPicPr>
          <p:cNvPr id="2050" name="Picture 2" descr="Ημερολόγιο 2021 για Eκτύπωση - Δωρεάν Eκτυπώσιμο ημερολόγιο PDF">
            <a:extLst>
              <a:ext uri="{FF2B5EF4-FFF2-40B4-BE49-F238E27FC236}">
                <a16:creationId xmlns:a16="http://schemas.microsoft.com/office/drawing/2014/main" id="{EB84222E-C8DF-4F78-B6F3-6A239932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80" y="3581400"/>
            <a:ext cx="3117560" cy="20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0D4BBE-7825-4100-A50D-7C4E200F8495}"/>
              </a:ext>
            </a:extLst>
          </p:cNvPr>
          <p:cNvSpPr txBox="1"/>
          <p:nvPr/>
        </p:nvSpPr>
        <p:spPr>
          <a:xfrm>
            <a:off x="1219200" y="762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Από τι εξαρτάται η ημερομηνία των Αποκριών;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3C2F5-BAFE-47CD-823F-A4EB3058D726}"/>
              </a:ext>
            </a:extLst>
          </p:cNvPr>
          <p:cNvSpPr txBox="1"/>
          <p:nvPr/>
        </p:nvSpPr>
        <p:spPr>
          <a:xfrm>
            <a:off x="1447800" y="1813635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Α. Από την ημερομηνία του Πάσχα 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Β. Από τα Χριστούγεννα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49"/>
    </mc:Choice>
    <mc:Fallback xmlns="">
      <p:transition spd="slow" advTm="379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630271D9-63C1-4018-A2E2-6FBD4732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43600"/>
            <a:ext cx="1600200" cy="477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6A0A2-F5C4-4202-B000-DBC6E0F38004}"/>
              </a:ext>
            </a:extLst>
          </p:cNvPr>
          <p:cNvSpPr txBox="1"/>
          <p:nvPr/>
        </p:nvSpPr>
        <p:spPr>
          <a:xfrm>
            <a:off x="1901737" y="5571158"/>
            <a:ext cx="438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                                             B.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A2B30-862D-4760-AC17-C5683633E9CF}"/>
              </a:ext>
            </a:extLst>
          </p:cNvPr>
          <p:cNvSpPr txBox="1"/>
          <p:nvPr/>
        </p:nvSpPr>
        <p:spPr>
          <a:xfrm>
            <a:off x="1875300" y="685801"/>
            <a:ext cx="58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Πως ονομάζεται στα Γαλλικά το καρναβάλι;</a:t>
            </a:r>
          </a:p>
        </p:txBody>
      </p:sp>
      <p:pic>
        <p:nvPicPr>
          <p:cNvPr id="3074" name="Picture 2" descr="할로윈 귀여운 마녀 아이템과 양초 | 프리미엄 벡터">
            <a:extLst>
              <a:ext uri="{FF2B5EF4-FFF2-40B4-BE49-F238E27FC236}">
                <a16:creationId xmlns:a16="http://schemas.microsoft.com/office/drawing/2014/main" id="{0AD2CA53-1D2D-441C-A723-2394DB92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12531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ΠΑΙΔΙΚΗ ΣΤΟΛΗ ΠΕΙΡΑΤΗΣ Νο10 ΕΤΩΝ (254) – playbook.gr">
            <a:extLst>
              <a:ext uri="{FF2B5EF4-FFF2-40B4-BE49-F238E27FC236}">
                <a16:creationId xmlns:a16="http://schemas.microsoft.com/office/drawing/2014/main" id="{E43C7927-B312-4820-A6A6-6A50667E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87" y="3112530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31C9541-09D5-457C-8CF3-85B79A37E663}"/>
              </a:ext>
            </a:extLst>
          </p:cNvPr>
          <p:cNvSpPr/>
          <p:nvPr/>
        </p:nvSpPr>
        <p:spPr>
          <a:xfrm>
            <a:off x="1600200" y="1828800"/>
            <a:ext cx="2295525" cy="9279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 </a:t>
            </a:r>
            <a:r>
              <a:rPr lang="en-US" dirty="0" err="1"/>
              <a:t>Carnaval</a:t>
            </a:r>
            <a:endParaRPr lang="el-GR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DEE01E7-E803-4CE2-AD2D-901CD309803A}"/>
              </a:ext>
            </a:extLst>
          </p:cNvPr>
          <p:cNvSpPr/>
          <p:nvPr/>
        </p:nvSpPr>
        <p:spPr>
          <a:xfrm>
            <a:off x="5507977" y="1839713"/>
            <a:ext cx="2295525" cy="9279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 </a:t>
            </a:r>
            <a:r>
              <a:rPr lang="en-US" dirty="0" err="1"/>
              <a:t>Carnavali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84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2F89CF7A-63F8-4CB6-9F97-076CC245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43600"/>
            <a:ext cx="1600200" cy="477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E230DC-3A98-45B1-990F-5CBB2CEA8882}"/>
              </a:ext>
            </a:extLst>
          </p:cNvPr>
          <p:cNvSpPr txBox="1"/>
          <p:nvPr/>
        </p:nvSpPr>
        <p:spPr>
          <a:xfrm>
            <a:off x="1447800" y="838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Η λέξη καρναβάλι </a:t>
            </a:r>
            <a:r>
              <a:rPr lang="el-GR" b="1" dirty="0">
                <a:solidFill>
                  <a:srgbClr val="00B050"/>
                </a:solidFill>
              </a:rPr>
              <a:t>(</a:t>
            </a:r>
            <a:r>
              <a:rPr lang="en-US" b="1" dirty="0" err="1">
                <a:solidFill>
                  <a:srgbClr val="00B050"/>
                </a:solidFill>
              </a:rPr>
              <a:t>Carnaval</a:t>
            </a:r>
            <a:r>
              <a:rPr lang="en-US" b="1" dirty="0">
                <a:solidFill>
                  <a:srgbClr val="00B050"/>
                </a:solidFill>
              </a:rPr>
              <a:t>) </a:t>
            </a:r>
            <a:r>
              <a:rPr lang="el-GR" b="1" dirty="0">
                <a:solidFill>
                  <a:srgbClr val="FF0000"/>
                </a:solidFill>
              </a:rPr>
              <a:t>σημαίνει κάτι;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2C422-813D-47BB-A772-D6A34A9EC8AF}"/>
              </a:ext>
            </a:extLst>
          </p:cNvPr>
          <p:cNvSpPr txBox="1"/>
          <p:nvPr/>
        </p:nvSpPr>
        <p:spPr>
          <a:xfrm>
            <a:off x="437061" y="1676400"/>
            <a:ext cx="8269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Α. Ο</a:t>
            </a:r>
            <a:r>
              <a:rPr lang="en-US" b="1" dirty="0" err="1"/>
              <a:t>ui</a:t>
            </a:r>
            <a:endParaRPr lang="el-GR" b="1" dirty="0"/>
          </a:p>
          <a:p>
            <a:r>
              <a:rPr lang="el-GR" dirty="0"/>
              <a:t>Προέρχεται από τη λατινική λέξη « </a:t>
            </a:r>
            <a:r>
              <a:rPr lang="en-US" dirty="0"/>
              <a:t>Carne </a:t>
            </a:r>
            <a:r>
              <a:rPr lang="en-US" dirty="0" err="1"/>
              <a:t>Levare</a:t>
            </a:r>
            <a:r>
              <a:rPr lang="el-GR" dirty="0"/>
              <a:t>» που σημαίνει μακριά από το κρέας.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Β.</a:t>
            </a:r>
            <a:r>
              <a:rPr lang="en-US" b="1" dirty="0"/>
              <a:t> </a:t>
            </a:r>
            <a:r>
              <a:rPr lang="en-US" b="1" dirty="0" err="1"/>
              <a:t>Oui</a:t>
            </a:r>
            <a:endParaRPr lang="el-GR" b="1" dirty="0"/>
          </a:p>
          <a:p>
            <a:r>
              <a:rPr lang="el-GR" dirty="0"/>
              <a:t>Προέρχεται από τη λατινική λέξη «</a:t>
            </a:r>
            <a:r>
              <a:rPr lang="en-US" dirty="0"/>
              <a:t>Carne </a:t>
            </a:r>
            <a:r>
              <a:rPr lang="en-US" dirty="0" err="1"/>
              <a:t>Levare</a:t>
            </a:r>
            <a:r>
              <a:rPr lang="el-GR" dirty="0"/>
              <a:t>» που σημαίνει ώρα για χορό.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42" name="Picture 2" descr="PASTAKARVOUNA και όχι μόνο: Ανέκδοτο">
            <a:extLst>
              <a:ext uri="{FF2B5EF4-FFF2-40B4-BE49-F238E27FC236}">
                <a16:creationId xmlns:a16="http://schemas.microsoft.com/office/drawing/2014/main" id="{614C8004-2935-4EAF-B115-40051A94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20924"/>
            <a:ext cx="1280795" cy="13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ownload Free png Kids Freeze Dance Music Notes&quot; Stock image and  royalty-free vector ... - DLPNG.com">
            <a:extLst>
              <a:ext uri="{FF2B5EF4-FFF2-40B4-BE49-F238E27FC236}">
                <a16:creationId xmlns:a16="http://schemas.microsoft.com/office/drawing/2014/main" id="{1978A318-EA61-40EB-A0CE-8EB4DCED2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74477"/>
            <a:ext cx="1676400" cy="14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3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Το Μικρό Καράβι: Φεβρουαρίου 2011">
            <a:extLst>
              <a:ext uri="{FF2B5EF4-FFF2-40B4-BE49-F238E27FC236}">
                <a16:creationId xmlns:a16="http://schemas.microsoft.com/office/drawing/2014/main" id="{6DE8CE55-560F-4BEC-A7C6-FAC4E6356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2514600" cy="35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A4AF6-6FFC-41B8-A782-99333A0CBAB9}"/>
              </a:ext>
            </a:extLst>
          </p:cNvPr>
          <p:cNvSpPr txBox="1"/>
          <p:nvPr/>
        </p:nvSpPr>
        <p:spPr>
          <a:xfrm>
            <a:off x="533400" y="6674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Στην Ελλάδα, οι Απόκριες τελειώνουν την Καθαρά Δευτέρα. Στη Γαλλία;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0C911-62D9-4445-A3E2-873B087027F2}"/>
              </a:ext>
            </a:extLst>
          </p:cNvPr>
          <p:cNvSpPr txBox="1"/>
          <p:nvPr/>
        </p:nvSpPr>
        <p:spPr>
          <a:xfrm>
            <a:off x="3124200" y="2362200"/>
            <a:ext cx="4665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Α. </a:t>
            </a:r>
            <a:r>
              <a:rPr lang="en-US" b="1" dirty="0"/>
              <a:t> </a:t>
            </a:r>
            <a:r>
              <a:rPr lang="el-GR" dirty="0"/>
              <a:t>Τελειώνουν την «Λιπαρή Τρίτη» </a:t>
            </a:r>
            <a:endParaRPr lang="en-US" dirty="0"/>
          </a:p>
          <a:p>
            <a:r>
              <a:rPr lang="en-US" dirty="0"/>
              <a:t>      </a:t>
            </a:r>
            <a:r>
              <a:rPr lang="el-GR" dirty="0"/>
              <a:t>(</a:t>
            </a:r>
            <a:r>
              <a:rPr lang="en-US" dirty="0"/>
              <a:t>Mardi Gras)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B. </a:t>
            </a:r>
            <a:r>
              <a:rPr lang="el-GR" b="1" dirty="0"/>
              <a:t>  </a:t>
            </a:r>
            <a:r>
              <a:rPr lang="el-GR" dirty="0"/>
              <a:t>Δεν έχουν κάποια ιδιαίτερη μέρα</a:t>
            </a:r>
          </a:p>
          <a:p>
            <a:r>
              <a:rPr lang="el-GR" dirty="0"/>
              <a:t>      που τελειώνουν </a:t>
            </a:r>
          </a:p>
        </p:txBody>
      </p:sp>
      <p:pic>
        <p:nvPicPr>
          <p:cNvPr id="8" name="Picture 7" descr="zohs-header-logo.png">
            <a:extLst>
              <a:ext uri="{FF2B5EF4-FFF2-40B4-BE49-F238E27FC236}">
                <a16:creationId xmlns:a16="http://schemas.microsoft.com/office/drawing/2014/main" id="{CA38EDF1-5E5E-43FE-9535-AC7DCDB3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943600"/>
            <a:ext cx="1600200" cy="4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0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hs-header-logo.png">
            <a:extLst>
              <a:ext uri="{FF2B5EF4-FFF2-40B4-BE49-F238E27FC236}">
                <a16:creationId xmlns:a16="http://schemas.microsoft.com/office/drawing/2014/main" id="{20B573A6-E539-475F-988A-0C2AFB9D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43600"/>
            <a:ext cx="1600200" cy="477253"/>
          </a:xfrm>
          <a:prstGeom prst="rect">
            <a:avLst/>
          </a:prstGeom>
        </p:spPr>
      </p:pic>
      <p:pic>
        <p:nvPicPr>
          <p:cNvPr id="9220" name="Picture 4" descr="Pin on Party Like It's Mardi Gras">
            <a:extLst>
              <a:ext uri="{FF2B5EF4-FFF2-40B4-BE49-F238E27FC236}">
                <a16:creationId xmlns:a16="http://schemas.microsoft.com/office/drawing/2014/main" id="{6A509DEC-E9A5-445E-902E-6CCA8D33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67753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047025-D612-4E7D-8BDB-C205710824D9}"/>
              </a:ext>
            </a:extLst>
          </p:cNvPr>
          <p:cNvSpPr txBox="1"/>
          <p:nvPr/>
        </p:nvSpPr>
        <p:spPr>
          <a:xfrm>
            <a:off x="1219200" y="1206987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Γιατί αυτή την ημέρα την ονομάζουν                      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2A652-D7BC-4655-963B-B8E563EAF027}"/>
              </a:ext>
            </a:extLst>
          </p:cNvPr>
          <p:cNvSpPr txBox="1"/>
          <p:nvPr/>
        </p:nvSpPr>
        <p:spPr>
          <a:xfrm>
            <a:off x="5905500" y="218032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Λιπαρή Τρίτη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D849-3256-47CD-8B80-11297C884C29}"/>
              </a:ext>
            </a:extLst>
          </p:cNvPr>
          <p:cNvSpPr txBox="1"/>
          <p:nvPr/>
        </p:nvSpPr>
        <p:spPr>
          <a:xfrm>
            <a:off x="838200" y="3064333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Α. </a:t>
            </a:r>
            <a:r>
              <a:rPr lang="el-GR" dirty="0"/>
              <a:t>Επειδή εκείνη την ημέρα τρώνε όλες τις λιπαρές τροφές που έχουν στο σπίτι (π.χ. κρέας…)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Β. </a:t>
            </a:r>
            <a:r>
              <a:rPr lang="el-GR" dirty="0"/>
              <a:t>Επειδή εκείνη την ημέρα πρέπει να φάνε μόνο τηγανιτά, που είναι λιπαρή τροφή </a:t>
            </a:r>
          </a:p>
        </p:txBody>
      </p:sp>
    </p:spTree>
    <p:extLst>
      <p:ext uri="{BB962C8B-B14F-4D97-AF65-F5344CB8AC3E}">
        <p14:creationId xmlns:p14="http://schemas.microsoft.com/office/powerpoint/2010/main" val="3430101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3706</TotalTime>
  <Words>422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 2</vt:lpstr>
      <vt:lpstr>Aspect</vt:lpstr>
      <vt:lpstr>Μαθημα ΓΑΛΛΙΚΑ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Ιστορία</dc:title>
  <dc:creator>Μαργαρίτα Κιούκα</dc:creator>
  <cp:lastModifiedBy>Margarita</cp:lastModifiedBy>
  <cp:revision>205</cp:revision>
  <dcterms:created xsi:type="dcterms:W3CDTF">2020-03-12T18:09:25Z</dcterms:created>
  <dcterms:modified xsi:type="dcterms:W3CDTF">2021-03-06T13:59:40Z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CEBD27D8-1F57-4BEA-AAA1-7D89E88E1104</vt:lpwstr>
  </property>
  <property fmtid="{D5CDD505-2E9C-101B-9397-08002B2CF9AE}" pid="3" name="ArticulatePath">
    <vt:lpwstr>Presentation1</vt:lpwstr>
  </property>
</Properties>
</file>