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257" r:id="rId2"/>
    <p:sldId id="258" r:id="rId3"/>
    <p:sldId id="259" r:id="rId4"/>
    <p:sldId id="260" r:id="rId5"/>
    <p:sldId id="280" r:id="rId6"/>
    <p:sldId id="262" r:id="rId7"/>
    <p:sldId id="263" r:id="rId8"/>
    <p:sldId id="269" r:id="rId9"/>
    <p:sldId id="270" r:id="rId10"/>
    <p:sldId id="264" r:id="rId11"/>
    <p:sldId id="266" r:id="rId12"/>
    <p:sldId id="267" r:id="rId13"/>
    <p:sldId id="268" r:id="rId14"/>
    <p:sldId id="271" r:id="rId15"/>
    <p:sldId id="272" r:id="rId16"/>
    <p:sldId id="273" r:id="rId17"/>
    <p:sldId id="274" r:id="rId18"/>
    <p:sldId id="275" r:id="rId19"/>
    <p:sldId id="276" r:id="rId20"/>
    <p:sldId id="277" r:id="rId21"/>
    <p:sldId id="278" r:id="rId22"/>
    <p:sldId id="279" r:id="rId23"/>
  </p:sldIdLst>
  <p:sldSz cx="12188825" cy="6858000"/>
  <p:notesSz cx="6858000" cy="9144000"/>
  <p:defaultTex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1152">
          <p15:clr>
            <a:srgbClr val="A4A3A4"/>
          </p15:clr>
        </p15:guide>
        <p15:guide id="5" orient="horz" pos="3360">
          <p15:clr>
            <a:srgbClr val="A4A3A4"/>
          </p15:clr>
        </p15:guide>
        <p15:guide id="6" orient="horz" pos="3072">
          <p15:clr>
            <a:srgbClr val="A4A3A4"/>
          </p15:clr>
        </p15:guide>
        <p15:guide id="7" orient="horz" pos="864">
          <p15:clr>
            <a:srgbClr val="A4A3A4"/>
          </p15:clr>
        </p15:guide>
        <p15:guide id="8" orient="horz" pos="528">
          <p15:clr>
            <a:srgbClr val="A4A3A4"/>
          </p15:clr>
        </p15:guide>
        <p15:guide id="9" orient="horz" pos="2784">
          <p15:clr>
            <a:srgbClr val="A4A3A4"/>
          </p15:clr>
        </p15:guide>
        <p15:guide id="10" pos="3839">
          <p15:clr>
            <a:srgbClr val="A4A3A4"/>
          </p15:clr>
        </p15:guide>
        <p15:guide id="11" pos="959">
          <p15:clr>
            <a:srgbClr val="A4A3A4"/>
          </p15:clr>
        </p15:guide>
        <p15:guide id="12" pos="7007">
          <p15:clr>
            <a:srgbClr val="A4A3A4"/>
          </p15:clr>
        </p15:guide>
        <p15:guide id="13" pos="6719">
          <p15:clr>
            <a:srgbClr val="A4A3A4"/>
          </p15:clr>
        </p15:guide>
        <p15:guide id="14" pos="6143">
          <p15:clr>
            <a:srgbClr val="A4A3A4"/>
          </p15:clr>
        </p15:guide>
        <p15:guide id="15" pos="3983">
          <p15:clr>
            <a:srgbClr val="A4A3A4"/>
          </p15:clr>
        </p15:guide>
        <p15:guide id="16" pos="527">
          <p15:clr>
            <a:srgbClr val="A4A3A4"/>
          </p15:clr>
        </p15:guide>
        <p15:guide id="17" pos="715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3" autoAdjust="0"/>
    <p:restoredTop sz="94706" autoAdjust="0"/>
  </p:normalViewPr>
  <p:slideViewPr>
    <p:cSldViewPr>
      <p:cViewPr varScale="1">
        <p:scale>
          <a:sx n="34" d="100"/>
          <a:sy n="34" d="100"/>
        </p:scale>
        <p:origin x="864" y="48"/>
      </p:cViewPr>
      <p:guideLst>
        <p:guide orient="horz" pos="2160"/>
        <p:guide orient="horz" pos="1008"/>
        <p:guide orient="horz" pos="3792"/>
        <p:guide orient="horz" pos="1152"/>
        <p:guide orient="horz" pos="3360"/>
        <p:guide orient="horz" pos="3072"/>
        <p:guide orient="horz" pos="864"/>
        <p:guide orient="horz" pos="528"/>
        <p:guide orient="horz" pos="2784"/>
        <p:guide pos="3839"/>
        <p:guide pos="959"/>
        <p:guide pos="7007"/>
        <p:guide pos="6719"/>
        <p:guide pos="6143"/>
        <p:guide pos="3983"/>
        <p:guide pos="527"/>
        <p:guide pos="7151"/>
      </p:guideLst>
    </p:cSldViewPr>
  </p:slideViewPr>
  <p:notesTextViewPr>
    <p:cViewPr>
      <p:scale>
        <a:sx n="1" d="1"/>
        <a:sy n="1" d="1"/>
      </p:scale>
      <p:origin x="0" y="0"/>
    </p:cViewPr>
  </p:notesTextViewPr>
  <p:notesViewPr>
    <p:cSldViewPr>
      <p:cViewPr varScale="1">
        <p:scale>
          <a:sx n="89" d="100"/>
          <a:sy n="89" d="100"/>
        </p:scale>
        <p:origin x="3768"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el-GR">
              <a:latin typeface="Palatino Linotype" panose="02040502050505030304" pitchFamily="18" charset="0"/>
            </a:endParaRPr>
          </a:p>
        </p:txBody>
      </p:sp>
      <p:sp>
        <p:nvSpPr>
          <p:cNvPr id="3" name="Σύμβολο κράτησης θέσης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912C779B-A37F-4BF2-B877-CDFD83D40787}" type="datetime1">
              <a:rPr lang="el-GR" smtClean="0">
                <a:latin typeface="Palatino Linotype" panose="02040502050505030304" pitchFamily="18" charset="0"/>
              </a:rPr>
              <a:t>15/3/2025</a:t>
            </a:fld>
            <a:endParaRPr lang="el-GR">
              <a:latin typeface="Palatino Linotype" panose="02040502050505030304" pitchFamily="18" charset="0"/>
            </a:endParaRPr>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el-GR">
              <a:latin typeface="Palatino Linotype" panose="02040502050505030304" pitchFamily="18" charset="0"/>
            </a:endParaRPr>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7C119DBA-4540-49B3-8FA9-6259387ECF9E}" type="slidenum">
              <a:rPr lang="el-GR" smtClean="0">
                <a:latin typeface="Palatino Linotype" panose="02040502050505030304" pitchFamily="18" charset="0"/>
              </a:rPr>
              <a:t>‹#›</a:t>
            </a:fld>
            <a:endParaRPr lang="el-GR">
              <a:latin typeface="Palatino Linotype" panose="02040502050505030304" pitchFamily="18" charset="0"/>
            </a:endParaRPr>
          </a:p>
        </p:txBody>
      </p:sp>
    </p:spTree>
    <p:extLst>
      <p:ext uri="{BB962C8B-B14F-4D97-AF65-F5344CB8AC3E}">
        <p14:creationId xmlns:p14="http://schemas.microsoft.com/office/powerpoint/2010/main" val="35876198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Palatino Linotype" panose="02040502050505030304" pitchFamily="18" charset="0"/>
              </a:defRPr>
            </a:lvl1pPr>
          </a:lstStyle>
          <a:p>
            <a:endParaRPr lang="el-GR" noProof="0"/>
          </a:p>
        </p:txBody>
      </p:sp>
      <p:sp>
        <p:nvSpPr>
          <p:cNvPr id="3" name="Σύμβολο κράτησης θέσης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Palatino Linotype" panose="02040502050505030304" pitchFamily="18" charset="0"/>
              </a:defRPr>
            </a:lvl1pPr>
          </a:lstStyle>
          <a:p>
            <a:fld id="{6199170D-4BE7-447E-B0B2-D4F50D403881}" type="datetime1">
              <a:rPr lang="el-GR" noProof="0" smtClean="0"/>
              <a:t>15/3/2025</a:t>
            </a:fld>
            <a:endParaRPr lang="el-GR" noProof="0"/>
          </a:p>
        </p:txBody>
      </p:sp>
      <p:sp>
        <p:nvSpPr>
          <p:cNvPr id="4" name="Θέση εικόνας διαφάνειας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el-GR" noProof="0"/>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l-GR" noProof="0"/>
              <a:t>Κάντε κλικ για επεξεργασία των στυλ κειμένου του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6" name="Σύμβολο κράτησης θέσης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Palatino Linotype" panose="02040502050505030304" pitchFamily="18" charset="0"/>
              </a:defRPr>
            </a:lvl1pPr>
          </a:lstStyle>
          <a:p>
            <a:endParaRPr lang="el-GR" noProof="0"/>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Palatino Linotype" panose="02040502050505030304" pitchFamily="18" charset="0"/>
              </a:defRPr>
            </a:lvl1pPr>
          </a:lstStyle>
          <a:p>
            <a:fld id="{E3B36274-F2B9-4C45-BBB4-0EDF4CD651A7}" type="slidenum">
              <a:rPr lang="el-GR" noProof="0" smtClean="0"/>
              <a:pPr/>
              <a:t>‹#›</a:t>
            </a:fld>
            <a:endParaRPr lang="el-GR" noProof="0"/>
          </a:p>
        </p:txBody>
      </p:sp>
    </p:spTree>
    <p:extLst>
      <p:ext uri="{BB962C8B-B14F-4D97-AF65-F5344CB8AC3E}">
        <p14:creationId xmlns:p14="http://schemas.microsoft.com/office/powerpoint/2010/main" val="21476885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Palatino Linotype" panose="02040502050505030304" pitchFamily="18" charset="0"/>
        <a:ea typeface="+mn-ea"/>
        <a:cs typeface="+mn-cs"/>
      </a:defRPr>
    </a:lvl1pPr>
    <a:lvl2pPr marL="457200" algn="l" defTabSz="914400" rtl="0" eaLnBrk="1" latinLnBrk="0" hangingPunct="1">
      <a:defRPr sz="1200" kern="1200">
        <a:solidFill>
          <a:schemeClr val="tx1"/>
        </a:solidFill>
        <a:latin typeface="Palatino Linotype" panose="02040502050505030304" pitchFamily="18" charset="0"/>
        <a:ea typeface="+mn-ea"/>
        <a:cs typeface="+mn-cs"/>
      </a:defRPr>
    </a:lvl2pPr>
    <a:lvl3pPr marL="914400" algn="l" defTabSz="914400" rtl="0" eaLnBrk="1" latinLnBrk="0" hangingPunct="1">
      <a:defRPr sz="1200" kern="1200">
        <a:solidFill>
          <a:schemeClr val="tx1"/>
        </a:solidFill>
        <a:latin typeface="Palatino Linotype" panose="02040502050505030304" pitchFamily="18" charset="0"/>
        <a:ea typeface="+mn-ea"/>
        <a:cs typeface="+mn-cs"/>
      </a:defRPr>
    </a:lvl3pPr>
    <a:lvl4pPr marL="1371600" algn="l" defTabSz="914400" rtl="0" eaLnBrk="1" latinLnBrk="0" hangingPunct="1">
      <a:defRPr sz="1200" kern="1200">
        <a:solidFill>
          <a:schemeClr val="tx1"/>
        </a:solidFill>
        <a:latin typeface="Palatino Linotype" panose="02040502050505030304" pitchFamily="18" charset="0"/>
        <a:ea typeface="+mn-ea"/>
        <a:cs typeface="+mn-cs"/>
      </a:defRPr>
    </a:lvl4pPr>
    <a:lvl5pPr marL="1828800" algn="l" defTabSz="914400" rtl="0" eaLnBrk="1" latinLnBrk="0" hangingPunct="1">
      <a:defRPr sz="1200" kern="1200">
        <a:solidFill>
          <a:schemeClr val="tx1"/>
        </a:solidFill>
        <a:latin typeface="Palatino Linotype" panose="0204050205050503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3B36274-F2B9-4C45-BBB4-0EDF4CD651A7}" type="slidenum">
              <a:rPr lang="el-GR" smtClean="0"/>
              <a:pPr/>
              <a:t>1</a:t>
            </a:fld>
            <a:endParaRPr lang="el-GR"/>
          </a:p>
        </p:txBody>
      </p:sp>
    </p:spTree>
    <p:extLst>
      <p:ext uri="{BB962C8B-B14F-4D97-AF65-F5344CB8AC3E}">
        <p14:creationId xmlns:p14="http://schemas.microsoft.com/office/powerpoint/2010/main" val="2791931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B4FEB0B7-1E1E-4E18-A059-52B6CCFA2301}" type="slidenum">
              <a:rPr lang="el-GR" smtClean="0"/>
              <a:t>6</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Pr>
        <a:solidFill>
          <a:schemeClr val="bg1"/>
        </a:solidFill>
        <a:effectLst/>
      </p:bgPr>
    </p:bg>
    <p:spTree>
      <p:nvGrpSpPr>
        <p:cNvPr id="1" name=""/>
        <p:cNvGrpSpPr/>
        <p:nvPr/>
      </p:nvGrpSpPr>
      <p:grpSpPr>
        <a:xfrm>
          <a:off x="0" y="0"/>
          <a:ext cx="0" cy="0"/>
          <a:chOff x="0" y="0"/>
          <a:chExt cx="0" cy="0"/>
        </a:xfrm>
      </p:grpSpPr>
      <p:pic>
        <p:nvPicPr>
          <p:cNvPr id="7" name="Εικόνα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8000"/>
          </a:xfrm>
          <a:prstGeom prst="rect">
            <a:avLst/>
          </a:prstGeom>
        </p:spPr>
      </p:pic>
      <p:sp>
        <p:nvSpPr>
          <p:cNvPr id="8" name="Παραλληλόγραμμο 7"/>
          <p:cNvSpPr/>
          <p:nvPr userDrawn="1"/>
        </p:nvSpPr>
        <p:spPr>
          <a:xfrm>
            <a:off x="842352" y="606206"/>
            <a:ext cx="10484024" cy="5573039"/>
          </a:xfrm>
          <a:custGeom>
            <a:avLst/>
            <a:gdLst>
              <a:gd name="connsiteX0" fmla="*/ 0 w 10896600"/>
              <a:gd name="connsiteY0" fmla="*/ 5410200 h 5410200"/>
              <a:gd name="connsiteX1" fmla="*/ 1352550 w 10896600"/>
              <a:gd name="connsiteY1" fmla="*/ 0 h 5410200"/>
              <a:gd name="connsiteX2" fmla="*/ 10896600 w 10896600"/>
              <a:gd name="connsiteY2" fmla="*/ 0 h 5410200"/>
              <a:gd name="connsiteX3" fmla="*/ 9544050 w 10896600"/>
              <a:gd name="connsiteY3" fmla="*/ 5410200 h 5410200"/>
              <a:gd name="connsiteX4" fmla="*/ 0 w 10896600"/>
              <a:gd name="connsiteY4" fmla="*/ 5410200 h 5410200"/>
              <a:gd name="connsiteX0" fmla="*/ 0 w 10733762"/>
              <a:gd name="connsiteY0" fmla="*/ 5234835 h 5410200"/>
              <a:gd name="connsiteX1" fmla="*/ 1189712 w 10733762"/>
              <a:gd name="connsiteY1" fmla="*/ 0 h 5410200"/>
              <a:gd name="connsiteX2" fmla="*/ 10733762 w 10733762"/>
              <a:gd name="connsiteY2" fmla="*/ 0 h 5410200"/>
              <a:gd name="connsiteX3" fmla="*/ 9381212 w 10733762"/>
              <a:gd name="connsiteY3" fmla="*/ 5410200 h 5410200"/>
              <a:gd name="connsiteX4" fmla="*/ 0 w 10733762"/>
              <a:gd name="connsiteY4" fmla="*/ 5234835 h 5410200"/>
              <a:gd name="connsiteX0" fmla="*/ 0 w 10771340"/>
              <a:gd name="connsiteY0" fmla="*/ 5360096 h 5410200"/>
              <a:gd name="connsiteX1" fmla="*/ 1227290 w 10771340"/>
              <a:gd name="connsiteY1" fmla="*/ 0 h 5410200"/>
              <a:gd name="connsiteX2" fmla="*/ 10771340 w 10771340"/>
              <a:gd name="connsiteY2" fmla="*/ 0 h 5410200"/>
              <a:gd name="connsiteX3" fmla="*/ 9418790 w 10771340"/>
              <a:gd name="connsiteY3" fmla="*/ 5410200 h 5410200"/>
              <a:gd name="connsiteX4" fmla="*/ 0 w 10771340"/>
              <a:gd name="connsiteY4" fmla="*/ 5360096 h 5410200"/>
              <a:gd name="connsiteX0" fmla="*/ 0 w 10771340"/>
              <a:gd name="connsiteY0" fmla="*/ 5360096 h 5360096"/>
              <a:gd name="connsiteX1" fmla="*/ 1227290 w 10771340"/>
              <a:gd name="connsiteY1" fmla="*/ 0 h 5360096"/>
              <a:gd name="connsiteX2" fmla="*/ 10771340 w 10771340"/>
              <a:gd name="connsiteY2" fmla="*/ 0 h 5360096"/>
              <a:gd name="connsiteX3" fmla="*/ 9819623 w 10771340"/>
              <a:gd name="connsiteY3" fmla="*/ 5335043 h 5360096"/>
              <a:gd name="connsiteX4" fmla="*/ 0 w 10771340"/>
              <a:gd name="connsiteY4" fmla="*/ 5360096 h 5360096"/>
              <a:gd name="connsiteX0" fmla="*/ 0 w 10345455"/>
              <a:gd name="connsiteY0" fmla="*/ 5573039 h 5573039"/>
              <a:gd name="connsiteX1" fmla="*/ 1227290 w 10345455"/>
              <a:gd name="connsiteY1" fmla="*/ 212943 h 5573039"/>
              <a:gd name="connsiteX2" fmla="*/ 10345455 w 10345455"/>
              <a:gd name="connsiteY2" fmla="*/ 0 h 5573039"/>
              <a:gd name="connsiteX3" fmla="*/ 9819623 w 10345455"/>
              <a:gd name="connsiteY3" fmla="*/ 5547986 h 5573039"/>
              <a:gd name="connsiteX4" fmla="*/ 0 w 10345455"/>
              <a:gd name="connsiteY4" fmla="*/ 5573039 h 5573039"/>
              <a:gd name="connsiteX0" fmla="*/ 100469 w 10445924"/>
              <a:gd name="connsiteY0" fmla="*/ 5573039 h 5573039"/>
              <a:gd name="connsiteX1" fmla="*/ 0 w 10445924"/>
              <a:gd name="connsiteY1" fmla="*/ 250521 h 5573039"/>
              <a:gd name="connsiteX2" fmla="*/ 10445924 w 10445924"/>
              <a:gd name="connsiteY2" fmla="*/ 0 h 5573039"/>
              <a:gd name="connsiteX3" fmla="*/ 9920092 w 10445924"/>
              <a:gd name="connsiteY3" fmla="*/ 5547986 h 5573039"/>
              <a:gd name="connsiteX4" fmla="*/ 100469 w 10445924"/>
              <a:gd name="connsiteY4" fmla="*/ 5573039 h 5573039"/>
              <a:gd name="connsiteX0" fmla="*/ 376042 w 10445924"/>
              <a:gd name="connsiteY0" fmla="*/ 5435252 h 5547986"/>
              <a:gd name="connsiteX1" fmla="*/ 0 w 10445924"/>
              <a:gd name="connsiteY1" fmla="*/ 250521 h 5547986"/>
              <a:gd name="connsiteX2" fmla="*/ 10445924 w 10445924"/>
              <a:gd name="connsiteY2" fmla="*/ 0 h 5547986"/>
              <a:gd name="connsiteX3" fmla="*/ 9920092 w 10445924"/>
              <a:gd name="connsiteY3" fmla="*/ 5547986 h 5547986"/>
              <a:gd name="connsiteX4" fmla="*/ 376042 w 10445924"/>
              <a:gd name="connsiteY4" fmla="*/ 5435252 h 5547986"/>
              <a:gd name="connsiteX0" fmla="*/ 112995 w 10445924"/>
              <a:gd name="connsiteY0" fmla="*/ 5573039 h 5573039"/>
              <a:gd name="connsiteX1" fmla="*/ 0 w 10445924"/>
              <a:gd name="connsiteY1" fmla="*/ 250521 h 5573039"/>
              <a:gd name="connsiteX2" fmla="*/ 10445924 w 10445924"/>
              <a:gd name="connsiteY2" fmla="*/ 0 h 5573039"/>
              <a:gd name="connsiteX3" fmla="*/ 9920092 w 10445924"/>
              <a:gd name="connsiteY3" fmla="*/ 5547986 h 5573039"/>
              <a:gd name="connsiteX4" fmla="*/ 112995 w 10445924"/>
              <a:gd name="connsiteY4" fmla="*/ 5573039 h 5573039"/>
              <a:gd name="connsiteX0" fmla="*/ 112995 w 10464974"/>
              <a:gd name="connsiteY0" fmla="*/ 5592089 h 5592089"/>
              <a:gd name="connsiteX1" fmla="*/ 0 w 10464974"/>
              <a:gd name="connsiteY1" fmla="*/ 269571 h 5592089"/>
              <a:gd name="connsiteX2" fmla="*/ 10464974 w 10464974"/>
              <a:gd name="connsiteY2" fmla="*/ 0 h 5592089"/>
              <a:gd name="connsiteX3" fmla="*/ 9920092 w 10464974"/>
              <a:gd name="connsiteY3" fmla="*/ 5567036 h 5592089"/>
              <a:gd name="connsiteX4" fmla="*/ 112995 w 10464974"/>
              <a:gd name="connsiteY4" fmla="*/ 5592089 h 5592089"/>
              <a:gd name="connsiteX0" fmla="*/ 112995 w 10464974"/>
              <a:gd name="connsiteY0" fmla="*/ 5592089 h 5592089"/>
              <a:gd name="connsiteX1" fmla="*/ 0 w 10464974"/>
              <a:gd name="connsiteY1" fmla="*/ 269571 h 5592089"/>
              <a:gd name="connsiteX2" fmla="*/ 10464974 w 10464974"/>
              <a:gd name="connsiteY2" fmla="*/ 0 h 5592089"/>
              <a:gd name="connsiteX3" fmla="*/ 9920092 w 10464974"/>
              <a:gd name="connsiteY3" fmla="*/ 5547986 h 5592089"/>
              <a:gd name="connsiteX4" fmla="*/ 112995 w 10464974"/>
              <a:gd name="connsiteY4" fmla="*/ 5592089 h 5592089"/>
              <a:gd name="connsiteX0" fmla="*/ 112995 w 10464974"/>
              <a:gd name="connsiteY0" fmla="*/ 5573039 h 5573039"/>
              <a:gd name="connsiteX1" fmla="*/ 0 w 10464974"/>
              <a:gd name="connsiteY1" fmla="*/ 269571 h 5573039"/>
              <a:gd name="connsiteX2" fmla="*/ 10464974 w 10464974"/>
              <a:gd name="connsiteY2" fmla="*/ 0 h 5573039"/>
              <a:gd name="connsiteX3" fmla="*/ 9920092 w 10464974"/>
              <a:gd name="connsiteY3" fmla="*/ 5547986 h 5573039"/>
              <a:gd name="connsiteX4" fmla="*/ 112995 w 10464974"/>
              <a:gd name="connsiteY4" fmla="*/ 5573039 h 5573039"/>
              <a:gd name="connsiteX0" fmla="*/ 132045 w 10484024"/>
              <a:gd name="connsiteY0" fmla="*/ 5573039 h 5573039"/>
              <a:gd name="connsiteX1" fmla="*/ 0 w 10484024"/>
              <a:gd name="connsiteY1" fmla="*/ 269571 h 5573039"/>
              <a:gd name="connsiteX2" fmla="*/ 10484024 w 10484024"/>
              <a:gd name="connsiteY2" fmla="*/ 0 h 5573039"/>
              <a:gd name="connsiteX3" fmla="*/ 9939142 w 10484024"/>
              <a:gd name="connsiteY3" fmla="*/ 5547986 h 5573039"/>
              <a:gd name="connsiteX4" fmla="*/ 132045 w 10484024"/>
              <a:gd name="connsiteY4" fmla="*/ 5573039 h 5573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84024" h="5573039">
                <a:moveTo>
                  <a:pt x="132045" y="5573039"/>
                </a:moveTo>
                <a:lnTo>
                  <a:pt x="0" y="269571"/>
                </a:lnTo>
                <a:lnTo>
                  <a:pt x="10484024" y="0"/>
                </a:lnTo>
                <a:lnTo>
                  <a:pt x="9939142" y="5547986"/>
                </a:lnTo>
                <a:lnTo>
                  <a:pt x="132045" y="5573039"/>
                </a:lnTo>
                <a:close/>
              </a:path>
            </a:pathLst>
          </a:custGeom>
          <a:solidFill>
            <a:schemeClr val="bg2">
              <a:lumMod val="25000"/>
              <a:alpha val="73000"/>
            </a:schemeClr>
          </a:solidFill>
          <a:ln cap="rnd">
            <a:solidFill>
              <a:schemeClr val="bg2">
                <a:lumMod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a:ln>
                <a:noFill/>
              </a:ln>
              <a:solidFill>
                <a:schemeClr val="tx1"/>
              </a:solidFill>
              <a:latin typeface="Palatino Linotype" panose="02040502050505030304" pitchFamily="18" charset="0"/>
            </a:endParaRPr>
          </a:p>
        </p:txBody>
      </p:sp>
      <p:sp>
        <p:nvSpPr>
          <p:cNvPr id="2" name="Τίτλος 1"/>
          <p:cNvSpPr>
            <a:spLocks noGrp="1"/>
          </p:cNvSpPr>
          <p:nvPr>
            <p:ph type="ctrTitle" hasCustomPrompt="1"/>
          </p:nvPr>
        </p:nvSpPr>
        <p:spPr bwMode="white">
          <a:xfrm>
            <a:off x="1522413" y="914400"/>
            <a:ext cx="9144000" cy="3505200"/>
          </a:xfrm>
        </p:spPr>
        <p:txBody>
          <a:bodyPr rtlCol="0">
            <a:noAutofit/>
          </a:bodyPr>
          <a:lstStyle>
            <a:lvl1pPr>
              <a:defRPr sz="7200">
                <a:solidFill>
                  <a:schemeClr val="bg1"/>
                </a:solidFill>
                <a:latin typeface="Palatino Linotype" panose="02040502050505030304" pitchFamily="18" charset="0"/>
              </a:defRPr>
            </a:lvl1pPr>
          </a:lstStyle>
          <a:p>
            <a:pPr rtl="0"/>
            <a:r>
              <a:rPr lang="el-GR" noProof="0"/>
              <a:t>Κάντε κλικ για να επεξεργαστείτε το Στυλ κύριου τίτλου</a:t>
            </a:r>
          </a:p>
        </p:txBody>
      </p:sp>
      <p:sp>
        <p:nvSpPr>
          <p:cNvPr id="3" name="Υπότιτλος 2"/>
          <p:cNvSpPr>
            <a:spLocks noGrp="1"/>
          </p:cNvSpPr>
          <p:nvPr>
            <p:ph type="subTitle" idx="1"/>
          </p:nvPr>
        </p:nvSpPr>
        <p:spPr bwMode="white">
          <a:xfrm>
            <a:off x="1522413" y="4495800"/>
            <a:ext cx="8229600" cy="1066800"/>
          </a:xfrm>
        </p:spPr>
        <p:txBody>
          <a:bodyPr rtlCol="0">
            <a:normAutofit/>
          </a:bodyPr>
          <a:lstStyle>
            <a:lvl1pPr marL="0" indent="0" algn="l">
              <a:spcBef>
                <a:spcPts val="0"/>
              </a:spcBef>
              <a:buNone/>
              <a:defRPr sz="2400">
                <a:solidFill>
                  <a:schemeClr val="bg1"/>
                </a:solidFill>
                <a:latin typeface="Palatino Linotype" panose="0204050205050503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l-GR" noProof="0"/>
              <a:t>Κάντε κλικ για να επεξεργαστείτε τον υπότιτλο του υποδείγματος</a:t>
            </a:r>
          </a:p>
        </p:txBody>
      </p:sp>
      <p:sp>
        <p:nvSpPr>
          <p:cNvPr id="5" name="Σύμβολο κράτησης θέσης υποσέλιδου 4"/>
          <p:cNvSpPr>
            <a:spLocks noGrp="1"/>
          </p:cNvSpPr>
          <p:nvPr>
            <p:ph type="ftr" sz="quarter" idx="11"/>
          </p:nvPr>
        </p:nvSpPr>
        <p:spPr/>
        <p:txBody>
          <a:bodyPr rtlCol="0"/>
          <a:lstStyle>
            <a:lvl1pPr>
              <a:defRPr>
                <a:latin typeface="Palatino Linotype" panose="02040502050505030304" pitchFamily="18" charset="0"/>
              </a:defRPr>
            </a:lvl1pPr>
          </a:lstStyle>
          <a:p>
            <a:r>
              <a:rPr lang="el-GR" noProof="0"/>
              <a:t>Προσθήκη υποσέλιδου</a:t>
            </a:r>
          </a:p>
        </p:txBody>
      </p:sp>
      <p:sp>
        <p:nvSpPr>
          <p:cNvPr id="4" name="Θέση ημερομηνίας 3"/>
          <p:cNvSpPr>
            <a:spLocks noGrp="1"/>
          </p:cNvSpPr>
          <p:nvPr>
            <p:ph type="dt" sz="half" idx="10"/>
          </p:nvPr>
        </p:nvSpPr>
        <p:spPr/>
        <p:txBody>
          <a:bodyPr rtlCol="0"/>
          <a:lstStyle>
            <a:lvl1pPr>
              <a:defRPr>
                <a:latin typeface="Palatino Linotype" panose="02040502050505030304" pitchFamily="18" charset="0"/>
              </a:defRPr>
            </a:lvl1pPr>
          </a:lstStyle>
          <a:p>
            <a:fld id="{8B7E3023-41FF-41EF-BE6D-077E9BB5C704}" type="datetime1">
              <a:rPr lang="el-GR" noProof="0" smtClean="0"/>
              <a:t>15/3/2025</a:t>
            </a:fld>
            <a:endParaRPr lang="el-GR" noProof="0"/>
          </a:p>
        </p:txBody>
      </p:sp>
      <p:sp>
        <p:nvSpPr>
          <p:cNvPr id="6" name="Θέση αριθμού διαφάνειας 5"/>
          <p:cNvSpPr>
            <a:spLocks noGrp="1"/>
          </p:cNvSpPr>
          <p:nvPr>
            <p:ph type="sldNum" sz="quarter" idx="12"/>
          </p:nvPr>
        </p:nvSpPr>
        <p:spPr/>
        <p:txBody>
          <a:bodyPr rtlCol="0"/>
          <a:lstStyle>
            <a:lvl1pPr>
              <a:defRPr>
                <a:latin typeface="Palatino Linotype" panose="02040502050505030304" pitchFamily="18" charset="0"/>
              </a:defRPr>
            </a:lvl1pPr>
          </a:lstStyle>
          <a:p>
            <a:fld id="{E5137D0E-4A4F-4307-8994-C1891D747D59}" type="slidenum">
              <a:rPr lang="el-GR" noProof="0" smtClean="0"/>
              <a:pPr/>
              <a:t>‹#›</a:t>
            </a:fld>
            <a:endParaRPr lang="el-GR" noProof="0"/>
          </a:p>
        </p:txBody>
      </p:sp>
    </p:spTree>
    <p:extLst>
      <p:ext uri="{BB962C8B-B14F-4D97-AF65-F5344CB8AC3E}">
        <p14:creationId xmlns:p14="http://schemas.microsoft.com/office/powerpoint/2010/main" val="967521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lvl1pPr>
              <a:defRPr>
                <a:latin typeface="Palatino Linotype" panose="02040502050505030304" pitchFamily="18" charset="0"/>
              </a:defRPr>
            </a:lvl1pPr>
          </a:lstStyle>
          <a:p>
            <a:pPr rtl="0"/>
            <a:r>
              <a:rPr lang="el-GR" noProof="0"/>
              <a:t>Κάντε κλικ για να επεξεργαστείτε το Στυλ κύριου τίτλου</a:t>
            </a:r>
          </a:p>
        </p:txBody>
      </p:sp>
      <p:sp>
        <p:nvSpPr>
          <p:cNvPr id="3" name="Σύμβολο κράτησης θέσης κατακόρυφου κειμένου 2"/>
          <p:cNvSpPr>
            <a:spLocks noGrp="1"/>
          </p:cNvSpPr>
          <p:nvPr>
            <p:ph type="body" orient="vert" idx="1" hasCustomPrompt="1"/>
          </p:nvPr>
        </p:nvSpPr>
        <p:spPr/>
        <p:txBody>
          <a:bodyPr vert="eaVert" rtlCol="0"/>
          <a:lstStyle>
            <a:lvl1pPr>
              <a:defRPr>
                <a:latin typeface="Palatino Linotype" panose="02040502050505030304" pitchFamily="18" charset="0"/>
              </a:defRPr>
            </a:lvl1pPr>
            <a:lvl2pPr>
              <a:defRPr>
                <a:latin typeface="Palatino Linotype" panose="02040502050505030304" pitchFamily="18" charset="0"/>
              </a:defRPr>
            </a:lvl2pPr>
            <a:lvl3pPr>
              <a:defRPr>
                <a:latin typeface="Palatino Linotype" panose="02040502050505030304" pitchFamily="18" charset="0"/>
              </a:defRPr>
            </a:lvl3pPr>
            <a:lvl4pPr>
              <a:defRPr>
                <a:latin typeface="Palatino Linotype" panose="02040502050505030304" pitchFamily="18" charset="0"/>
              </a:defRPr>
            </a:lvl4pPr>
            <a:lvl5pPr>
              <a:defRPr>
                <a:latin typeface="Palatino Linotype" panose="02040502050505030304" pitchFamily="18" charset="0"/>
              </a:defRPr>
            </a:lvl5pPr>
            <a:lvl6pPr>
              <a:defRPr baseline="0"/>
            </a:lvl6pPr>
            <a:lvl7pPr>
              <a:defRPr baseline="0"/>
            </a:lvl7pPr>
            <a:lvl8pPr>
              <a:defRPr baseline="0"/>
            </a:lvl8pPr>
            <a:lvl9pPr>
              <a:defRPr baseline="0"/>
            </a:lvl9pPr>
          </a:lstStyle>
          <a:p>
            <a:pPr lvl="0" rtl="0"/>
            <a:r>
              <a:rPr lang="el-GR" noProof="0"/>
              <a:t>Κάντε κλικ για επεξεργασία των στυλ κειμένου του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5" name="Σύμβολο κράτησης θέσης υποσέλιδου 4"/>
          <p:cNvSpPr>
            <a:spLocks noGrp="1"/>
          </p:cNvSpPr>
          <p:nvPr>
            <p:ph type="ftr" sz="quarter" idx="11"/>
          </p:nvPr>
        </p:nvSpPr>
        <p:spPr/>
        <p:txBody>
          <a:bodyPr rtlCol="0"/>
          <a:lstStyle>
            <a:lvl1pPr>
              <a:defRPr>
                <a:latin typeface="Palatino Linotype" panose="02040502050505030304" pitchFamily="18" charset="0"/>
              </a:defRPr>
            </a:lvl1pPr>
          </a:lstStyle>
          <a:p>
            <a:r>
              <a:rPr lang="el-GR" noProof="0"/>
              <a:t>Προσθήκη υποσέλιδου</a:t>
            </a:r>
          </a:p>
        </p:txBody>
      </p:sp>
      <p:sp>
        <p:nvSpPr>
          <p:cNvPr id="4" name="Θέση ημερομηνίας 3"/>
          <p:cNvSpPr>
            <a:spLocks noGrp="1"/>
          </p:cNvSpPr>
          <p:nvPr>
            <p:ph type="dt" sz="half" idx="10"/>
          </p:nvPr>
        </p:nvSpPr>
        <p:spPr/>
        <p:txBody>
          <a:bodyPr rtlCol="0"/>
          <a:lstStyle>
            <a:lvl1pPr>
              <a:defRPr>
                <a:latin typeface="Palatino Linotype" panose="02040502050505030304" pitchFamily="18" charset="0"/>
              </a:defRPr>
            </a:lvl1pPr>
          </a:lstStyle>
          <a:p>
            <a:fld id="{BFEF8EB7-5251-47F7-92BF-6A4A4034FBF8}" type="datetime1">
              <a:rPr lang="el-GR" noProof="0" smtClean="0"/>
              <a:t>15/3/2025</a:t>
            </a:fld>
            <a:endParaRPr lang="el-GR" noProof="0"/>
          </a:p>
        </p:txBody>
      </p:sp>
      <p:sp>
        <p:nvSpPr>
          <p:cNvPr id="6" name="Θέση αριθμού διαφάνειας 5"/>
          <p:cNvSpPr>
            <a:spLocks noGrp="1"/>
          </p:cNvSpPr>
          <p:nvPr>
            <p:ph type="sldNum" sz="quarter" idx="12"/>
          </p:nvPr>
        </p:nvSpPr>
        <p:spPr/>
        <p:txBody>
          <a:bodyPr rtlCol="0"/>
          <a:lstStyle>
            <a:lvl1pPr>
              <a:defRPr>
                <a:latin typeface="Palatino Linotype" panose="02040502050505030304" pitchFamily="18" charset="0"/>
              </a:defRPr>
            </a:lvl1pPr>
          </a:lstStyle>
          <a:p>
            <a:fld id="{E5137D0E-4A4F-4307-8994-C1891D747D59}" type="slidenum">
              <a:rPr lang="el-GR" noProof="0" smtClean="0"/>
              <a:pPr/>
              <a:t>‹#›</a:t>
            </a:fld>
            <a:endParaRPr lang="el-GR" noProof="0"/>
          </a:p>
        </p:txBody>
      </p:sp>
    </p:spTree>
    <p:extLst>
      <p:ext uri="{BB962C8B-B14F-4D97-AF65-F5344CB8AC3E}">
        <p14:creationId xmlns:p14="http://schemas.microsoft.com/office/powerpoint/2010/main" val="522290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hasCustomPrompt="1"/>
          </p:nvPr>
        </p:nvSpPr>
        <p:spPr>
          <a:xfrm>
            <a:off x="9752012" y="533400"/>
            <a:ext cx="1371600" cy="5592764"/>
          </a:xfrm>
        </p:spPr>
        <p:txBody>
          <a:bodyPr vert="eaVert" rtlCol="0"/>
          <a:lstStyle>
            <a:lvl1pPr>
              <a:defRPr>
                <a:latin typeface="Palatino Linotype" panose="02040502050505030304" pitchFamily="18" charset="0"/>
              </a:defRPr>
            </a:lvl1pPr>
          </a:lstStyle>
          <a:p>
            <a:pPr rtl="0"/>
            <a:r>
              <a:rPr lang="el-GR" noProof="0"/>
              <a:t>Κάντε κλικ για να επεξεργαστείτε το Στυλ κύριου τίτλου</a:t>
            </a:r>
          </a:p>
        </p:txBody>
      </p:sp>
      <p:sp>
        <p:nvSpPr>
          <p:cNvPr id="3" name="Σύμβολο κράτησης θέσης κατακόρυφου κειμένου 2"/>
          <p:cNvSpPr>
            <a:spLocks noGrp="1"/>
          </p:cNvSpPr>
          <p:nvPr>
            <p:ph type="body" orient="vert" idx="1" hasCustomPrompt="1"/>
          </p:nvPr>
        </p:nvSpPr>
        <p:spPr>
          <a:xfrm>
            <a:off x="1522411" y="533400"/>
            <a:ext cx="8077201" cy="5592764"/>
          </a:xfrm>
        </p:spPr>
        <p:txBody>
          <a:bodyPr vert="eaVert" rtlCol="0"/>
          <a:lstStyle>
            <a:lvl1pPr>
              <a:defRPr>
                <a:latin typeface="Palatino Linotype" panose="02040502050505030304" pitchFamily="18" charset="0"/>
              </a:defRPr>
            </a:lvl1pPr>
            <a:lvl2pPr>
              <a:defRPr>
                <a:latin typeface="Palatino Linotype" panose="02040502050505030304" pitchFamily="18" charset="0"/>
              </a:defRPr>
            </a:lvl2pPr>
            <a:lvl3pPr>
              <a:defRPr>
                <a:latin typeface="Palatino Linotype" panose="02040502050505030304" pitchFamily="18" charset="0"/>
              </a:defRPr>
            </a:lvl3pPr>
            <a:lvl4pPr>
              <a:defRPr>
                <a:latin typeface="Palatino Linotype" panose="02040502050505030304" pitchFamily="18" charset="0"/>
              </a:defRPr>
            </a:lvl4pPr>
            <a:lvl5pPr>
              <a:defRPr>
                <a:latin typeface="Palatino Linotype" panose="02040502050505030304" pitchFamily="18" charset="0"/>
              </a:defRPr>
            </a:lvl5pPr>
            <a:lvl6pPr>
              <a:defRPr/>
            </a:lvl6pPr>
            <a:lvl7pPr>
              <a:defRPr/>
            </a:lvl7pPr>
            <a:lvl8pPr>
              <a:defRPr/>
            </a:lvl8pPr>
            <a:lvl9pPr>
              <a:defRPr/>
            </a:lvl9pPr>
          </a:lstStyle>
          <a:p>
            <a:pPr lvl="0" rtl="0"/>
            <a:r>
              <a:rPr lang="el-GR" noProof="0"/>
              <a:t>Κάντε κλικ για επεξεργασία των στυλ κειμένου του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5" name="Σύμβολο κράτησης θέσης υποσέλιδου 4"/>
          <p:cNvSpPr>
            <a:spLocks noGrp="1"/>
          </p:cNvSpPr>
          <p:nvPr>
            <p:ph type="ftr" sz="quarter" idx="11"/>
          </p:nvPr>
        </p:nvSpPr>
        <p:spPr/>
        <p:txBody>
          <a:bodyPr rtlCol="0"/>
          <a:lstStyle>
            <a:lvl1pPr>
              <a:defRPr>
                <a:latin typeface="Palatino Linotype" panose="02040502050505030304" pitchFamily="18" charset="0"/>
              </a:defRPr>
            </a:lvl1pPr>
          </a:lstStyle>
          <a:p>
            <a:r>
              <a:rPr lang="el-GR" noProof="0"/>
              <a:t>Προσθήκη υποσέλιδου</a:t>
            </a:r>
          </a:p>
        </p:txBody>
      </p:sp>
      <p:sp>
        <p:nvSpPr>
          <p:cNvPr id="4" name="Θέση ημερομηνίας 3"/>
          <p:cNvSpPr>
            <a:spLocks noGrp="1"/>
          </p:cNvSpPr>
          <p:nvPr>
            <p:ph type="dt" sz="half" idx="10"/>
          </p:nvPr>
        </p:nvSpPr>
        <p:spPr/>
        <p:txBody>
          <a:bodyPr rtlCol="0"/>
          <a:lstStyle>
            <a:lvl1pPr>
              <a:defRPr>
                <a:latin typeface="Palatino Linotype" panose="02040502050505030304" pitchFamily="18" charset="0"/>
              </a:defRPr>
            </a:lvl1pPr>
          </a:lstStyle>
          <a:p>
            <a:fld id="{1370F781-B043-4947-8D9F-E8B3E99B07A3}" type="datetime1">
              <a:rPr lang="el-GR" noProof="0" smtClean="0"/>
              <a:t>15/3/2025</a:t>
            </a:fld>
            <a:endParaRPr lang="el-GR" noProof="0"/>
          </a:p>
        </p:txBody>
      </p:sp>
      <p:sp>
        <p:nvSpPr>
          <p:cNvPr id="6" name="Θέση αριθμού διαφάνειας 5"/>
          <p:cNvSpPr>
            <a:spLocks noGrp="1"/>
          </p:cNvSpPr>
          <p:nvPr>
            <p:ph type="sldNum" sz="quarter" idx="12"/>
          </p:nvPr>
        </p:nvSpPr>
        <p:spPr/>
        <p:txBody>
          <a:bodyPr rtlCol="0"/>
          <a:lstStyle>
            <a:lvl1pPr>
              <a:defRPr>
                <a:latin typeface="Palatino Linotype" panose="02040502050505030304" pitchFamily="18" charset="0"/>
              </a:defRPr>
            </a:lvl1pPr>
          </a:lstStyle>
          <a:p>
            <a:fld id="{E5137D0E-4A4F-4307-8994-C1891D747D59}" type="slidenum">
              <a:rPr lang="el-GR" noProof="0" smtClean="0"/>
              <a:pPr/>
              <a:t>‹#›</a:t>
            </a:fld>
            <a:endParaRPr lang="el-GR" noProof="0"/>
          </a:p>
        </p:txBody>
      </p:sp>
    </p:spTree>
    <p:extLst>
      <p:ext uri="{BB962C8B-B14F-4D97-AF65-F5344CB8AC3E}">
        <p14:creationId xmlns:p14="http://schemas.microsoft.com/office/powerpoint/2010/main" val="2575236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lvl1pPr>
              <a:defRPr>
                <a:latin typeface="Palatino Linotype" panose="02040502050505030304" pitchFamily="18" charset="0"/>
              </a:defRPr>
            </a:lvl1pPr>
          </a:lstStyle>
          <a:p>
            <a:pPr rtl="0"/>
            <a:r>
              <a:rPr lang="el-GR" noProof="0"/>
              <a:t>Κάντε κλικ για να επεξεργαστείτε το Στυλ κύριου τίτλου</a:t>
            </a:r>
          </a:p>
        </p:txBody>
      </p:sp>
      <p:sp>
        <p:nvSpPr>
          <p:cNvPr id="3" name="Θέση περιεχομένου 2"/>
          <p:cNvSpPr>
            <a:spLocks noGrp="1"/>
          </p:cNvSpPr>
          <p:nvPr>
            <p:ph idx="1" hasCustomPrompt="1"/>
          </p:nvPr>
        </p:nvSpPr>
        <p:spPr/>
        <p:txBody>
          <a:bodyPr rtlCol="0"/>
          <a:lstStyle>
            <a:lvl1pPr>
              <a:defRPr>
                <a:latin typeface="Palatino Linotype" panose="02040502050505030304" pitchFamily="18" charset="0"/>
              </a:defRPr>
            </a:lvl1pPr>
            <a:lvl2pPr>
              <a:defRPr>
                <a:latin typeface="Palatino Linotype" panose="02040502050505030304" pitchFamily="18" charset="0"/>
              </a:defRPr>
            </a:lvl2pPr>
            <a:lvl3pPr>
              <a:defRPr>
                <a:latin typeface="Palatino Linotype" panose="02040502050505030304" pitchFamily="18" charset="0"/>
              </a:defRPr>
            </a:lvl3pPr>
            <a:lvl4pPr>
              <a:defRPr>
                <a:latin typeface="Palatino Linotype" panose="02040502050505030304" pitchFamily="18" charset="0"/>
              </a:defRPr>
            </a:lvl4pPr>
            <a:lvl5pPr>
              <a:defRPr>
                <a:latin typeface="Palatino Linotype" panose="02040502050505030304" pitchFamily="18" charset="0"/>
              </a:defRPr>
            </a:lvl5pPr>
            <a:lvl6pPr>
              <a:defRPr baseline="0"/>
            </a:lvl6pPr>
            <a:lvl7pPr>
              <a:defRPr baseline="0"/>
            </a:lvl7pPr>
            <a:lvl8pPr>
              <a:defRPr baseline="0"/>
            </a:lvl8pPr>
            <a:lvl9pPr>
              <a:defRPr baseline="0"/>
            </a:lvl9pPr>
          </a:lstStyle>
          <a:p>
            <a:pPr lvl="0" rtl="0"/>
            <a:r>
              <a:rPr lang="el-GR" noProof="0"/>
              <a:t>Κάντε κλικ για επεξεργασία των στυλ κειμένου του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5" name="Σύμβολο κράτησης θέσης υποσέλιδου 4"/>
          <p:cNvSpPr>
            <a:spLocks noGrp="1"/>
          </p:cNvSpPr>
          <p:nvPr>
            <p:ph type="ftr" sz="quarter" idx="11"/>
          </p:nvPr>
        </p:nvSpPr>
        <p:spPr/>
        <p:txBody>
          <a:bodyPr rtlCol="0"/>
          <a:lstStyle>
            <a:lvl1pPr>
              <a:defRPr>
                <a:latin typeface="Palatino Linotype" panose="02040502050505030304" pitchFamily="18" charset="0"/>
              </a:defRPr>
            </a:lvl1pPr>
          </a:lstStyle>
          <a:p>
            <a:r>
              <a:rPr lang="el-GR" noProof="0"/>
              <a:t>Προσθήκη υποσέλιδου</a:t>
            </a:r>
          </a:p>
        </p:txBody>
      </p:sp>
      <p:sp>
        <p:nvSpPr>
          <p:cNvPr id="4" name="Θέση ημερομηνίας 3"/>
          <p:cNvSpPr>
            <a:spLocks noGrp="1"/>
          </p:cNvSpPr>
          <p:nvPr>
            <p:ph type="dt" sz="half" idx="10"/>
          </p:nvPr>
        </p:nvSpPr>
        <p:spPr/>
        <p:txBody>
          <a:bodyPr rtlCol="0"/>
          <a:lstStyle>
            <a:lvl1pPr>
              <a:defRPr>
                <a:latin typeface="Palatino Linotype" panose="02040502050505030304" pitchFamily="18" charset="0"/>
              </a:defRPr>
            </a:lvl1pPr>
          </a:lstStyle>
          <a:p>
            <a:fld id="{AB8E5AC7-AB85-47BA-A138-9FFF903E239D}" type="datetime1">
              <a:rPr lang="el-GR" noProof="0" smtClean="0"/>
              <a:t>15/3/2025</a:t>
            </a:fld>
            <a:endParaRPr lang="el-GR" noProof="0"/>
          </a:p>
        </p:txBody>
      </p:sp>
      <p:sp>
        <p:nvSpPr>
          <p:cNvPr id="6" name="Θέση αριθμού διαφάνειας 5"/>
          <p:cNvSpPr>
            <a:spLocks noGrp="1"/>
          </p:cNvSpPr>
          <p:nvPr>
            <p:ph type="sldNum" sz="quarter" idx="12"/>
          </p:nvPr>
        </p:nvSpPr>
        <p:spPr/>
        <p:txBody>
          <a:bodyPr rtlCol="0"/>
          <a:lstStyle>
            <a:lvl1pPr>
              <a:defRPr>
                <a:latin typeface="Palatino Linotype" panose="02040502050505030304" pitchFamily="18" charset="0"/>
              </a:defRPr>
            </a:lvl1pPr>
          </a:lstStyle>
          <a:p>
            <a:fld id="{E5137D0E-4A4F-4307-8994-C1891D747D59}" type="slidenum">
              <a:rPr lang="el-GR" noProof="0" smtClean="0"/>
              <a:pPr/>
              <a:t>‹#›</a:t>
            </a:fld>
            <a:endParaRPr lang="el-GR" noProof="0"/>
          </a:p>
        </p:txBody>
      </p:sp>
    </p:spTree>
    <p:extLst>
      <p:ext uri="{BB962C8B-B14F-4D97-AF65-F5344CB8AC3E}">
        <p14:creationId xmlns:p14="http://schemas.microsoft.com/office/powerpoint/2010/main" val="227332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1065213" y="2514601"/>
            <a:ext cx="9144000" cy="2819400"/>
          </a:xfrm>
        </p:spPr>
        <p:txBody>
          <a:bodyPr rtlCol="0" anchor="b">
            <a:noAutofit/>
          </a:bodyPr>
          <a:lstStyle>
            <a:lvl1pPr algn="l">
              <a:defRPr sz="6600" b="0" i="0" cap="none" baseline="0">
                <a:latin typeface="Palatino Linotype" panose="02040502050505030304" pitchFamily="18" charset="0"/>
              </a:defRPr>
            </a:lvl1pPr>
          </a:lstStyle>
          <a:p>
            <a:pPr rtl="0"/>
            <a:r>
              <a:rPr lang="el-GR" noProof="0"/>
              <a:t>Κάντε κλικ για να επεξεργαστείτε το Στυλ κύριου τίτλου</a:t>
            </a:r>
          </a:p>
        </p:txBody>
      </p:sp>
      <p:sp>
        <p:nvSpPr>
          <p:cNvPr id="3" name="Θέση κειμένου 2"/>
          <p:cNvSpPr>
            <a:spLocks noGrp="1"/>
          </p:cNvSpPr>
          <p:nvPr>
            <p:ph type="body" idx="1" hasCustomPrompt="1"/>
          </p:nvPr>
        </p:nvSpPr>
        <p:spPr>
          <a:xfrm>
            <a:off x="1065212" y="990600"/>
            <a:ext cx="8229600" cy="1143000"/>
          </a:xfrm>
        </p:spPr>
        <p:txBody>
          <a:bodyPr rtlCol="0" anchor="t">
            <a:normAutofit/>
          </a:bodyPr>
          <a:lstStyle>
            <a:lvl1pPr marL="0" indent="0">
              <a:spcBef>
                <a:spcPts val="0"/>
              </a:spcBef>
              <a:buNone/>
              <a:defRPr sz="2400">
                <a:solidFill>
                  <a:schemeClr val="tx1"/>
                </a:solidFill>
                <a:latin typeface="Palatino Linotype" panose="02040502050505030304"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l-GR" noProof="0"/>
              <a:t>Κάντε κλικ για επεξεργασία των στυλ κειμένου του υποδείγματος</a:t>
            </a:r>
          </a:p>
        </p:txBody>
      </p:sp>
      <p:sp>
        <p:nvSpPr>
          <p:cNvPr id="5" name="Σύμβολο κράτησης θέσης υποσέλιδου 4"/>
          <p:cNvSpPr>
            <a:spLocks noGrp="1"/>
          </p:cNvSpPr>
          <p:nvPr>
            <p:ph type="ftr" sz="quarter" idx="11"/>
          </p:nvPr>
        </p:nvSpPr>
        <p:spPr>
          <a:xfrm>
            <a:off x="1517950" y="6327648"/>
            <a:ext cx="6862462" cy="273049"/>
          </a:xfrm>
        </p:spPr>
        <p:txBody>
          <a:bodyPr rtlCol="0"/>
          <a:lstStyle>
            <a:lvl1pPr>
              <a:defRPr>
                <a:latin typeface="Palatino Linotype" panose="02040502050505030304" pitchFamily="18" charset="0"/>
              </a:defRPr>
            </a:lvl1pPr>
          </a:lstStyle>
          <a:p>
            <a:r>
              <a:rPr lang="el-GR" noProof="0"/>
              <a:t>Προσθήκη υποσέλιδου</a:t>
            </a:r>
          </a:p>
        </p:txBody>
      </p:sp>
      <p:sp>
        <p:nvSpPr>
          <p:cNvPr id="4" name="Θέση ημερομηνίας 3"/>
          <p:cNvSpPr>
            <a:spLocks noGrp="1"/>
          </p:cNvSpPr>
          <p:nvPr>
            <p:ph type="dt" sz="half" idx="10"/>
          </p:nvPr>
        </p:nvSpPr>
        <p:spPr>
          <a:xfrm>
            <a:off x="8609012" y="6327648"/>
            <a:ext cx="1320059" cy="273049"/>
          </a:xfrm>
        </p:spPr>
        <p:txBody>
          <a:bodyPr rtlCol="0"/>
          <a:lstStyle>
            <a:lvl1pPr>
              <a:defRPr>
                <a:latin typeface="Palatino Linotype" panose="02040502050505030304" pitchFamily="18" charset="0"/>
              </a:defRPr>
            </a:lvl1pPr>
          </a:lstStyle>
          <a:p>
            <a:fld id="{E7E9C496-7869-4BEA-B349-EA3C19826B1E}" type="datetime1">
              <a:rPr lang="el-GR" noProof="0" smtClean="0"/>
              <a:t>15/3/2025</a:t>
            </a:fld>
            <a:endParaRPr lang="el-GR" noProof="0"/>
          </a:p>
        </p:txBody>
      </p:sp>
      <p:sp>
        <p:nvSpPr>
          <p:cNvPr id="6" name="Θέση αριθμού διαφάνειας 5"/>
          <p:cNvSpPr>
            <a:spLocks noGrp="1"/>
          </p:cNvSpPr>
          <p:nvPr>
            <p:ph type="sldNum" sz="quarter" idx="12"/>
          </p:nvPr>
        </p:nvSpPr>
        <p:spPr>
          <a:xfrm>
            <a:off x="10133012" y="6327648"/>
            <a:ext cx="990601" cy="273049"/>
          </a:xfrm>
        </p:spPr>
        <p:txBody>
          <a:bodyPr rtlCol="0"/>
          <a:lstStyle>
            <a:lvl1pPr>
              <a:defRPr>
                <a:latin typeface="Palatino Linotype" panose="02040502050505030304" pitchFamily="18" charset="0"/>
              </a:defRPr>
            </a:lvl1pPr>
          </a:lstStyle>
          <a:p>
            <a:fld id="{E5137D0E-4A4F-4307-8994-C1891D747D59}" type="slidenum">
              <a:rPr lang="el-GR" noProof="0" smtClean="0"/>
              <a:pPr/>
              <a:t>‹#›</a:t>
            </a:fld>
            <a:endParaRPr lang="el-GR" noProof="0"/>
          </a:p>
        </p:txBody>
      </p:sp>
    </p:spTree>
    <p:extLst>
      <p:ext uri="{BB962C8B-B14F-4D97-AF65-F5344CB8AC3E}">
        <p14:creationId xmlns:p14="http://schemas.microsoft.com/office/powerpoint/2010/main" val="1690152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1065212" y="533400"/>
            <a:ext cx="9601200" cy="1143000"/>
          </a:xfrm>
        </p:spPr>
        <p:txBody>
          <a:bodyPr rtlCol="0"/>
          <a:lstStyle>
            <a:lvl1pPr>
              <a:defRPr>
                <a:latin typeface="Palatino Linotype" panose="02040502050505030304" pitchFamily="18" charset="0"/>
              </a:defRPr>
            </a:lvl1pPr>
          </a:lstStyle>
          <a:p>
            <a:pPr rtl="0"/>
            <a:r>
              <a:rPr lang="el-GR" noProof="0"/>
              <a:t>Κάντε κλικ για να επεξεργαστείτε το Στυλ κύριου τίτλου</a:t>
            </a:r>
          </a:p>
        </p:txBody>
      </p:sp>
      <p:sp>
        <p:nvSpPr>
          <p:cNvPr id="3" name="Θέση περιεχομένου 2"/>
          <p:cNvSpPr>
            <a:spLocks noGrp="1"/>
          </p:cNvSpPr>
          <p:nvPr>
            <p:ph sz="half" idx="1" hasCustomPrompt="1"/>
          </p:nvPr>
        </p:nvSpPr>
        <p:spPr>
          <a:xfrm>
            <a:off x="1065212" y="1828800"/>
            <a:ext cx="4645152" cy="4191000"/>
          </a:xfrm>
        </p:spPr>
        <p:txBody>
          <a:bodyPr rtlCol="0">
            <a:normAutofit/>
          </a:bodyPr>
          <a:lstStyle>
            <a:lvl1pPr>
              <a:defRPr sz="2000">
                <a:latin typeface="Palatino Linotype" panose="02040502050505030304" pitchFamily="18" charset="0"/>
              </a:defRPr>
            </a:lvl1pPr>
            <a:lvl2pPr>
              <a:defRPr sz="1800">
                <a:latin typeface="Palatino Linotype" panose="02040502050505030304" pitchFamily="18" charset="0"/>
              </a:defRPr>
            </a:lvl2pPr>
            <a:lvl3pPr>
              <a:defRPr sz="1600">
                <a:latin typeface="Palatino Linotype" panose="02040502050505030304" pitchFamily="18" charset="0"/>
              </a:defRPr>
            </a:lvl3pPr>
            <a:lvl4pPr>
              <a:defRPr sz="1400">
                <a:latin typeface="Palatino Linotype" panose="02040502050505030304" pitchFamily="18" charset="0"/>
              </a:defRPr>
            </a:lvl4pPr>
            <a:lvl5pPr>
              <a:defRPr sz="1400">
                <a:latin typeface="Palatino Linotype" panose="02040502050505030304" pitchFamily="18" charset="0"/>
              </a:defRPr>
            </a:lvl5pPr>
            <a:lvl6pPr>
              <a:defRPr sz="1400"/>
            </a:lvl6pPr>
            <a:lvl7pPr>
              <a:defRPr sz="1400"/>
            </a:lvl7pPr>
            <a:lvl8pPr>
              <a:defRPr sz="1400"/>
            </a:lvl8pPr>
            <a:lvl9pPr>
              <a:defRPr sz="1400"/>
            </a:lvl9pPr>
          </a:lstStyle>
          <a:p>
            <a:pPr lvl="0" rtl="0"/>
            <a:r>
              <a:rPr lang="el-GR" noProof="0"/>
              <a:t>Κάντε κλικ για επεξεργασία των στυλ κειμένου του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4" name="Θέση περιεχομένου 3"/>
          <p:cNvSpPr>
            <a:spLocks noGrp="1"/>
          </p:cNvSpPr>
          <p:nvPr>
            <p:ph sz="half" idx="2" hasCustomPrompt="1"/>
          </p:nvPr>
        </p:nvSpPr>
        <p:spPr>
          <a:xfrm>
            <a:off x="6018210" y="1828800"/>
            <a:ext cx="4648201" cy="4191000"/>
          </a:xfrm>
        </p:spPr>
        <p:txBody>
          <a:bodyPr rtlCol="0">
            <a:normAutofit/>
          </a:bodyPr>
          <a:lstStyle>
            <a:lvl1pPr>
              <a:defRPr sz="2000">
                <a:latin typeface="Palatino Linotype" panose="02040502050505030304" pitchFamily="18" charset="0"/>
              </a:defRPr>
            </a:lvl1pPr>
            <a:lvl2pPr>
              <a:defRPr sz="1800">
                <a:latin typeface="Palatino Linotype" panose="02040502050505030304" pitchFamily="18" charset="0"/>
              </a:defRPr>
            </a:lvl2pPr>
            <a:lvl3pPr>
              <a:defRPr sz="1600">
                <a:latin typeface="Palatino Linotype" panose="02040502050505030304" pitchFamily="18" charset="0"/>
              </a:defRPr>
            </a:lvl3pPr>
            <a:lvl4pPr>
              <a:defRPr sz="1400">
                <a:latin typeface="Palatino Linotype" panose="02040502050505030304" pitchFamily="18" charset="0"/>
              </a:defRPr>
            </a:lvl4pPr>
            <a:lvl5pPr>
              <a:defRPr sz="1400">
                <a:latin typeface="Palatino Linotype" panose="02040502050505030304" pitchFamily="18" charset="0"/>
              </a:defRPr>
            </a:lvl5pPr>
            <a:lvl6pPr>
              <a:defRPr sz="1400"/>
            </a:lvl6pPr>
            <a:lvl7pPr>
              <a:defRPr sz="1400"/>
            </a:lvl7pPr>
            <a:lvl8pPr>
              <a:defRPr sz="1400"/>
            </a:lvl8pPr>
            <a:lvl9pPr>
              <a:defRPr sz="1400"/>
            </a:lvl9pPr>
          </a:lstStyle>
          <a:p>
            <a:pPr lvl="0" rtl="0"/>
            <a:r>
              <a:rPr lang="el-GR" noProof="0"/>
              <a:t>Κάντε κλικ για επεξεργασία των στυλ κειμένου του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6" name="Σύμβολο κράτησης θέσης υποσέλιδου 5"/>
          <p:cNvSpPr>
            <a:spLocks noGrp="1"/>
          </p:cNvSpPr>
          <p:nvPr>
            <p:ph type="ftr" sz="quarter" idx="11"/>
          </p:nvPr>
        </p:nvSpPr>
        <p:spPr/>
        <p:txBody>
          <a:bodyPr rtlCol="0"/>
          <a:lstStyle>
            <a:lvl1pPr>
              <a:defRPr>
                <a:latin typeface="Palatino Linotype" panose="02040502050505030304" pitchFamily="18" charset="0"/>
              </a:defRPr>
            </a:lvl1pPr>
          </a:lstStyle>
          <a:p>
            <a:r>
              <a:rPr lang="el-GR" noProof="0"/>
              <a:t>Προσθήκη υποσέλιδου</a:t>
            </a:r>
          </a:p>
        </p:txBody>
      </p:sp>
      <p:sp>
        <p:nvSpPr>
          <p:cNvPr id="5" name="Θέση ημερομηνίας 4"/>
          <p:cNvSpPr>
            <a:spLocks noGrp="1"/>
          </p:cNvSpPr>
          <p:nvPr>
            <p:ph type="dt" sz="half" idx="10"/>
          </p:nvPr>
        </p:nvSpPr>
        <p:spPr/>
        <p:txBody>
          <a:bodyPr rtlCol="0"/>
          <a:lstStyle>
            <a:lvl1pPr>
              <a:defRPr>
                <a:latin typeface="Palatino Linotype" panose="02040502050505030304" pitchFamily="18" charset="0"/>
              </a:defRPr>
            </a:lvl1pPr>
          </a:lstStyle>
          <a:p>
            <a:fld id="{0521FC12-979C-4DB9-8C34-D872338F45E5}" type="datetime1">
              <a:rPr lang="el-GR" noProof="0" smtClean="0"/>
              <a:t>15/3/2025</a:t>
            </a:fld>
            <a:endParaRPr lang="el-GR" noProof="0"/>
          </a:p>
        </p:txBody>
      </p:sp>
      <p:sp>
        <p:nvSpPr>
          <p:cNvPr id="7" name="Θέση αριθμού διαφάνειας 6"/>
          <p:cNvSpPr>
            <a:spLocks noGrp="1"/>
          </p:cNvSpPr>
          <p:nvPr>
            <p:ph type="sldNum" sz="quarter" idx="12"/>
          </p:nvPr>
        </p:nvSpPr>
        <p:spPr/>
        <p:txBody>
          <a:bodyPr rtlCol="0"/>
          <a:lstStyle>
            <a:lvl1pPr>
              <a:defRPr>
                <a:latin typeface="Palatino Linotype" panose="02040502050505030304" pitchFamily="18" charset="0"/>
              </a:defRPr>
            </a:lvl1pPr>
          </a:lstStyle>
          <a:p>
            <a:fld id="{E5137D0E-4A4F-4307-8994-C1891D747D59}" type="slidenum">
              <a:rPr lang="el-GR" noProof="0" smtClean="0"/>
              <a:pPr/>
              <a:t>‹#›</a:t>
            </a:fld>
            <a:endParaRPr lang="el-GR" noProof="0"/>
          </a:p>
        </p:txBody>
      </p:sp>
    </p:spTree>
    <p:extLst>
      <p:ext uri="{BB962C8B-B14F-4D97-AF65-F5344CB8AC3E}">
        <p14:creationId xmlns:p14="http://schemas.microsoft.com/office/powerpoint/2010/main" val="288629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0" orient="horz" pos="2160" userDrawn="1">
          <p15:clr>
            <a:srgbClr val="FBAE40"/>
          </p15:clr>
        </p15:guide>
        <p15:guide id="1" pos="67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1065212" y="533400"/>
            <a:ext cx="9601200" cy="1143000"/>
          </a:xfrm>
        </p:spPr>
        <p:txBody>
          <a:bodyPr rtlCol="0"/>
          <a:lstStyle>
            <a:lvl1pPr>
              <a:defRPr>
                <a:latin typeface="Palatino Linotype" panose="02040502050505030304" pitchFamily="18" charset="0"/>
              </a:defRPr>
            </a:lvl1pPr>
          </a:lstStyle>
          <a:p>
            <a:pPr rtl="0"/>
            <a:r>
              <a:rPr lang="el-GR" noProof="0"/>
              <a:t>Κάντε κλικ για να επεξεργαστείτε το Στυλ κύριου τίτλου</a:t>
            </a:r>
          </a:p>
        </p:txBody>
      </p:sp>
      <p:sp>
        <p:nvSpPr>
          <p:cNvPr id="3" name="Θέση κειμένου 2"/>
          <p:cNvSpPr>
            <a:spLocks noGrp="1"/>
          </p:cNvSpPr>
          <p:nvPr>
            <p:ph type="body" idx="1" hasCustomPrompt="1"/>
          </p:nvPr>
        </p:nvSpPr>
        <p:spPr>
          <a:xfrm>
            <a:off x="1065212" y="1828800"/>
            <a:ext cx="4645152" cy="762000"/>
          </a:xfrm>
        </p:spPr>
        <p:txBody>
          <a:bodyPr rtlCol="0" anchor="ctr"/>
          <a:lstStyle>
            <a:lvl1pPr marL="0" indent="0">
              <a:spcBef>
                <a:spcPts val="0"/>
              </a:spcBef>
              <a:buNone/>
              <a:defRPr sz="2400" b="0">
                <a:latin typeface="Palatino Linotype" panose="0204050205050503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noProof="0"/>
              <a:t>Κάντε κλικ για επεξεργασία των στυλ κειμένου του υποδείγματος</a:t>
            </a:r>
          </a:p>
        </p:txBody>
      </p:sp>
      <p:sp>
        <p:nvSpPr>
          <p:cNvPr id="4" name="Θέση περιεχομένου 3"/>
          <p:cNvSpPr>
            <a:spLocks noGrp="1"/>
          </p:cNvSpPr>
          <p:nvPr>
            <p:ph sz="half" idx="2" hasCustomPrompt="1"/>
          </p:nvPr>
        </p:nvSpPr>
        <p:spPr>
          <a:xfrm>
            <a:off x="1065212" y="2667000"/>
            <a:ext cx="4645152" cy="3352800"/>
          </a:xfrm>
        </p:spPr>
        <p:txBody>
          <a:bodyPr rtlCol="0">
            <a:normAutofit/>
          </a:bodyPr>
          <a:lstStyle>
            <a:lvl1pPr>
              <a:defRPr sz="2000">
                <a:latin typeface="Palatino Linotype" panose="02040502050505030304" pitchFamily="18" charset="0"/>
              </a:defRPr>
            </a:lvl1pPr>
            <a:lvl2pPr>
              <a:defRPr sz="1800">
                <a:latin typeface="Palatino Linotype" panose="02040502050505030304" pitchFamily="18" charset="0"/>
              </a:defRPr>
            </a:lvl2pPr>
            <a:lvl3pPr>
              <a:defRPr sz="1600">
                <a:latin typeface="Palatino Linotype" panose="02040502050505030304" pitchFamily="18" charset="0"/>
              </a:defRPr>
            </a:lvl3pPr>
            <a:lvl4pPr>
              <a:defRPr sz="1400">
                <a:latin typeface="Palatino Linotype" panose="02040502050505030304" pitchFamily="18" charset="0"/>
              </a:defRPr>
            </a:lvl4pPr>
            <a:lvl5pPr>
              <a:defRPr sz="1400">
                <a:latin typeface="Palatino Linotype" panose="02040502050505030304" pitchFamily="18" charset="0"/>
              </a:defRPr>
            </a:lvl5pPr>
            <a:lvl6pPr>
              <a:defRPr sz="1400" baseline="0"/>
            </a:lvl6pPr>
            <a:lvl7pPr>
              <a:defRPr sz="1400" baseline="0"/>
            </a:lvl7pPr>
            <a:lvl8pPr>
              <a:defRPr sz="1400" baseline="0"/>
            </a:lvl8pPr>
            <a:lvl9pPr>
              <a:defRPr sz="1400" baseline="0"/>
            </a:lvl9pPr>
          </a:lstStyle>
          <a:p>
            <a:pPr lvl="0" rtl="0"/>
            <a:r>
              <a:rPr lang="el-GR" noProof="0"/>
              <a:t>Κάντε κλικ για επεξεργασία των στυλ κειμένου του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5" name="Θέση κειμένου 4"/>
          <p:cNvSpPr>
            <a:spLocks noGrp="1"/>
          </p:cNvSpPr>
          <p:nvPr>
            <p:ph type="body" sz="quarter" idx="3" hasCustomPrompt="1"/>
          </p:nvPr>
        </p:nvSpPr>
        <p:spPr>
          <a:xfrm>
            <a:off x="6021260" y="1828800"/>
            <a:ext cx="4645152" cy="762000"/>
          </a:xfrm>
        </p:spPr>
        <p:txBody>
          <a:bodyPr rtlCol="0" anchor="ctr"/>
          <a:lstStyle>
            <a:lvl1pPr marL="0" indent="0">
              <a:spcBef>
                <a:spcPts val="0"/>
              </a:spcBef>
              <a:buNone/>
              <a:defRPr sz="2400" b="0">
                <a:latin typeface="Palatino Linotype" panose="0204050205050503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noProof="0"/>
              <a:t>Κάντε κλικ για επεξεργασία των στυλ κειμένου του υποδείγματος</a:t>
            </a:r>
          </a:p>
        </p:txBody>
      </p:sp>
      <p:sp>
        <p:nvSpPr>
          <p:cNvPr id="6" name="Θέση περιεχομένου 5"/>
          <p:cNvSpPr>
            <a:spLocks noGrp="1"/>
          </p:cNvSpPr>
          <p:nvPr>
            <p:ph sz="quarter" idx="4" hasCustomPrompt="1"/>
          </p:nvPr>
        </p:nvSpPr>
        <p:spPr>
          <a:xfrm>
            <a:off x="6021260" y="2667000"/>
            <a:ext cx="4645152" cy="3352800"/>
          </a:xfrm>
        </p:spPr>
        <p:txBody>
          <a:bodyPr rtlCol="0">
            <a:normAutofit/>
          </a:bodyPr>
          <a:lstStyle>
            <a:lvl1pPr>
              <a:defRPr sz="2000">
                <a:latin typeface="Palatino Linotype" panose="02040502050505030304" pitchFamily="18" charset="0"/>
              </a:defRPr>
            </a:lvl1pPr>
            <a:lvl2pPr>
              <a:defRPr sz="1800">
                <a:latin typeface="Palatino Linotype" panose="02040502050505030304" pitchFamily="18" charset="0"/>
              </a:defRPr>
            </a:lvl2pPr>
            <a:lvl3pPr>
              <a:defRPr sz="1600">
                <a:latin typeface="Palatino Linotype" panose="02040502050505030304" pitchFamily="18" charset="0"/>
              </a:defRPr>
            </a:lvl3pPr>
            <a:lvl4pPr>
              <a:defRPr sz="1400">
                <a:latin typeface="Palatino Linotype" panose="02040502050505030304" pitchFamily="18" charset="0"/>
              </a:defRPr>
            </a:lvl4pPr>
            <a:lvl5pPr>
              <a:defRPr sz="1400">
                <a:latin typeface="Palatino Linotype" panose="02040502050505030304" pitchFamily="18" charset="0"/>
              </a:defRPr>
            </a:lvl5pPr>
            <a:lvl6pPr>
              <a:defRPr sz="1400"/>
            </a:lvl6pPr>
            <a:lvl7pPr>
              <a:defRPr sz="1400"/>
            </a:lvl7pPr>
            <a:lvl8pPr>
              <a:defRPr sz="1400"/>
            </a:lvl8pPr>
            <a:lvl9pPr>
              <a:defRPr sz="1400"/>
            </a:lvl9pPr>
          </a:lstStyle>
          <a:p>
            <a:pPr lvl="0" rtl="0"/>
            <a:r>
              <a:rPr lang="el-GR" noProof="0"/>
              <a:t>Κάντε κλικ για επεξεργασία των στυλ κειμένου του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8" name="Θέση υποσέλιδου 7"/>
          <p:cNvSpPr>
            <a:spLocks noGrp="1"/>
          </p:cNvSpPr>
          <p:nvPr>
            <p:ph type="ftr" sz="quarter" idx="11"/>
          </p:nvPr>
        </p:nvSpPr>
        <p:spPr/>
        <p:txBody>
          <a:bodyPr rtlCol="0"/>
          <a:lstStyle>
            <a:lvl1pPr>
              <a:defRPr>
                <a:latin typeface="Palatino Linotype" panose="02040502050505030304" pitchFamily="18" charset="0"/>
              </a:defRPr>
            </a:lvl1pPr>
          </a:lstStyle>
          <a:p>
            <a:r>
              <a:rPr lang="el-GR" noProof="0"/>
              <a:t>Προσθήκη υποσέλιδου</a:t>
            </a:r>
          </a:p>
        </p:txBody>
      </p:sp>
      <p:sp>
        <p:nvSpPr>
          <p:cNvPr id="7" name="Θέση ημερομηνίας 6"/>
          <p:cNvSpPr>
            <a:spLocks noGrp="1"/>
          </p:cNvSpPr>
          <p:nvPr>
            <p:ph type="dt" sz="half" idx="10"/>
          </p:nvPr>
        </p:nvSpPr>
        <p:spPr/>
        <p:txBody>
          <a:bodyPr rtlCol="0"/>
          <a:lstStyle>
            <a:lvl1pPr>
              <a:defRPr>
                <a:latin typeface="Palatino Linotype" panose="02040502050505030304" pitchFamily="18" charset="0"/>
              </a:defRPr>
            </a:lvl1pPr>
          </a:lstStyle>
          <a:p>
            <a:fld id="{25603C52-C4C2-4908-8060-200F8BD89A50}" type="datetime1">
              <a:rPr lang="el-GR" noProof="0" smtClean="0"/>
              <a:t>15/3/2025</a:t>
            </a:fld>
            <a:endParaRPr lang="el-GR" noProof="0"/>
          </a:p>
        </p:txBody>
      </p:sp>
      <p:sp>
        <p:nvSpPr>
          <p:cNvPr id="9" name="Θέση αριθμού διαφάνειας 8"/>
          <p:cNvSpPr>
            <a:spLocks noGrp="1"/>
          </p:cNvSpPr>
          <p:nvPr>
            <p:ph type="sldNum" sz="quarter" idx="12"/>
          </p:nvPr>
        </p:nvSpPr>
        <p:spPr/>
        <p:txBody>
          <a:bodyPr rtlCol="0"/>
          <a:lstStyle>
            <a:lvl1pPr>
              <a:defRPr>
                <a:latin typeface="Palatino Linotype" panose="02040502050505030304" pitchFamily="18" charset="0"/>
              </a:defRPr>
            </a:lvl1pPr>
          </a:lstStyle>
          <a:p>
            <a:fld id="{E5137D0E-4A4F-4307-8994-C1891D747D59}" type="slidenum">
              <a:rPr lang="el-GR" noProof="0" smtClean="0"/>
              <a:pPr/>
              <a:t>‹#›</a:t>
            </a:fld>
            <a:endParaRPr lang="el-GR" noProof="0"/>
          </a:p>
        </p:txBody>
      </p:sp>
    </p:spTree>
    <p:extLst>
      <p:ext uri="{BB962C8B-B14F-4D97-AF65-F5344CB8AC3E}">
        <p14:creationId xmlns:p14="http://schemas.microsoft.com/office/powerpoint/2010/main" val="167703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lvl1pPr>
              <a:defRPr>
                <a:latin typeface="Palatino Linotype" panose="02040502050505030304" pitchFamily="18" charset="0"/>
              </a:defRPr>
            </a:lvl1pPr>
          </a:lstStyle>
          <a:p>
            <a:pPr rtl="0"/>
            <a:r>
              <a:rPr lang="el-GR" noProof="0"/>
              <a:t>Κάντε κλικ για να επεξεργαστείτε το Στυλ κύριου τίτλου</a:t>
            </a:r>
          </a:p>
        </p:txBody>
      </p:sp>
      <p:sp>
        <p:nvSpPr>
          <p:cNvPr id="4" name="Θέση υποσέλιδου 3"/>
          <p:cNvSpPr>
            <a:spLocks noGrp="1"/>
          </p:cNvSpPr>
          <p:nvPr>
            <p:ph type="ftr" sz="quarter" idx="11"/>
          </p:nvPr>
        </p:nvSpPr>
        <p:spPr/>
        <p:txBody>
          <a:bodyPr rtlCol="0"/>
          <a:lstStyle>
            <a:lvl1pPr>
              <a:defRPr>
                <a:latin typeface="Palatino Linotype" panose="02040502050505030304" pitchFamily="18" charset="0"/>
              </a:defRPr>
            </a:lvl1pPr>
          </a:lstStyle>
          <a:p>
            <a:r>
              <a:rPr lang="el-GR" noProof="0"/>
              <a:t>Προσθήκη υποσέλιδου</a:t>
            </a:r>
          </a:p>
        </p:txBody>
      </p:sp>
      <p:sp>
        <p:nvSpPr>
          <p:cNvPr id="3" name="Σύμβολο κράτησης θέσης ημερομηνίας 2"/>
          <p:cNvSpPr>
            <a:spLocks noGrp="1"/>
          </p:cNvSpPr>
          <p:nvPr>
            <p:ph type="dt" sz="half" idx="10"/>
          </p:nvPr>
        </p:nvSpPr>
        <p:spPr/>
        <p:txBody>
          <a:bodyPr rtlCol="0"/>
          <a:lstStyle>
            <a:lvl1pPr>
              <a:defRPr>
                <a:latin typeface="Palatino Linotype" panose="02040502050505030304" pitchFamily="18" charset="0"/>
              </a:defRPr>
            </a:lvl1pPr>
          </a:lstStyle>
          <a:p>
            <a:fld id="{BA207AD5-E69B-445E-8905-F2A86A41E9AE}" type="datetime1">
              <a:rPr lang="el-GR" noProof="0" smtClean="0"/>
              <a:t>15/3/2025</a:t>
            </a:fld>
            <a:endParaRPr lang="el-GR" noProof="0"/>
          </a:p>
        </p:txBody>
      </p:sp>
      <p:sp>
        <p:nvSpPr>
          <p:cNvPr id="5" name="Θέση αριθμού διαφάνειας 4"/>
          <p:cNvSpPr>
            <a:spLocks noGrp="1"/>
          </p:cNvSpPr>
          <p:nvPr>
            <p:ph type="sldNum" sz="quarter" idx="12"/>
          </p:nvPr>
        </p:nvSpPr>
        <p:spPr/>
        <p:txBody>
          <a:bodyPr rtlCol="0"/>
          <a:lstStyle>
            <a:lvl1pPr>
              <a:defRPr>
                <a:latin typeface="Palatino Linotype" panose="02040502050505030304" pitchFamily="18" charset="0"/>
              </a:defRPr>
            </a:lvl1pPr>
          </a:lstStyle>
          <a:p>
            <a:fld id="{E5137D0E-4A4F-4307-8994-C1891D747D59}" type="slidenum">
              <a:rPr lang="el-GR" noProof="0" smtClean="0"/>
              <a:pPr/>
              <a:t>‹#›</a:t>
            </a:fld>
            <a:endParaRPr lang="el-GR" noProof="0"/>
          </a:p>
        </p:txBody>
      </p:sp>
    </p:spTree>
    <p:extLst>
      <p:ext uri="{BB962C8B-B14F-4D97-AF65-F5344CB8AC3E}">
        <p14:creationId xmlns:p14="http://schemas.microsoft.com/office/powerpoint/2010/main" val="3876037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3" name="Θέση υποσέλιδου 2"/>
          <p:cNvSpPr>
            <a:spLocks noGrp="1"/>
          </p:cNvSpPr>
          <p:nvPr>
            <p:ph type="ftr" sz="quarter" idx="11"/>
          </p:nvPr>
        </p:nvSpPr>
        <p:spPr/>
        <p:txBody>
          <a:bodyPr rtlCol="0"/>
          <a:lstStyle>
            <a:lvl1pPr>
              <a:defRPr>
                <a:latin typeface="Palatino Linotype" panose="02040502050505030304" pitchFamily="18" charset="0"/>
              </a:defRPr>
            </a:lvl1pPr>
          </a:lstStyle>
          <a:p>
            <a:r>
              <a:rPr lang="el-GR" noProof="0"/>
              <a:t>Προσθήκη υποσέλιδου</a:t>
            </a:r>
          </a:p>
        </p:txBody>
      </p:sp>
      <p:sp>
        <p:nvSpPr>
          <p:cNvPr id="2" name="Θέση ημερομηνίας 1"/>
          <p:cNvSpPr>
            <a:spLocks noGrp="1"/>
          </p:cNvSpPr>
          <p:nvPr>
            <p:ph type="dt" sz="half" idx="10"/>
          </p:nvPr>
        </p:nvSpPr>
        <p:spPr/>
        <p:txBody>
          <a:bodyPr rtlCol="0"/>
          <a:lstStyle>
            <a:lvl1pPr>
              <a:defRPr>
                <a:latin typeface="Palatino Linotype" panose="02040502050505030304" pitchFamily="18" charset="0"/>
              </a:defRPr>
            </a:lvl1pPr>
          </a:lstStyle>
          <a:p>
            <a:fld id="{E273AF02-15AA-4351-928B-7B2C1C9FCF0F}" type="datetime1">
              <a:rPr lang="el-GR" noProof="0" smtClean="0"/>
              <a:t>15/3/2025</a:t>
            </a:fld>
            <a:endParaRPr lang="el-GR" noProof="0"/>
          </a:p>
        </p:txBody>
      </p:sp>
      <p:sp>
        <p:nvSpPr>
          <p:cNvPr id="4" name="Θέση αριθμού διαφάνειας 3"/>
          <p:cNvSpPr>
            <a:spLocks noGrp="1"/>
          </p:cNvSpPr>
          <p:nvPr>
            <p:ph type="sldNum" sz="quarter" idx="12"/>
          </p:nvPr>
        </p:nvSpPr>
        <p:spPr/>
        <p:txBody>
          <a:bodyPr rtlCol="0"/>
          <a:lstStyle>
            <a:lvl1pPr>
              <a:defRPr>
                <a:latin typeface="Palatino Linotype" panose="02040502050505030304" pitchFamily="18" charset="0"/>
              </a:defRPr>
            </a:lvl1pPr>
          </a:lstStyle>
          <a:p>
            <a:fld id="{E5137D0E-4A4F-4307-8994-C1891D747D59}" type="slidenum">
              <a:rPr lang="el-GR" noProof="0" smtClean="0"/>
              <a:pPr/>
              <a:t>‹#›</a:t>
            </a:fld>
            <a:endParaRPr lang="el-GR" noProof="0"/>
          </a:p>
        </p:txBody>
      </p:sp>
    </p:spTree>
    <p:extLst>
      <p:ext uri="{BB962C8B-B14F-4D97-AF65-F5344CB8AC3E}">
        <p14:creationId xmlns:p14="http://schemas.microsoft.com/office/powerpoint/2010/main" val="800589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1065212" y="2590800"/>
            <a:ext cx="3276599" cy="1924050"/>
          </a:xfrm>
        </p:spPr>
        <p:txBody>
          <a:bodyPr rtlCol="0" anchor="b">
            <a:normAutofit/>
          </a:bodyPr>
          <a:lstStyle>
            <a:lvl1pPr algn="l">
              <a:defRPr sz="3200" b="0">
                <a:latin typeface="Palatino Linotype" panose="02040502050505030304" pitchFamily="18" charset="0"/>
              </a:defRPr>
            </a:lvl1pPr>
          </a:lstStyle>
          <a:p>
            <a:pPr rtl="0"/>
            <a:r>
              <a:rPr lang="el-GR" noProof="0"/>
              <a:t>Κάντε κλικ για να επεξεργαστείτε το Στυλ κύριου τίτλου</a:t>
            </a:r>
          </a:p>
        </p:txBody>
      </p:sp>
      <p:sp>
        <p:nvSpPr>
          <p:cNvPr id="3" name="Θέση περιεχομένου 2"/>
          <p:cNvSpPr>
            <a:spLocks noGrp="1"/>
          </p:cNvSpPr>
          <p:nvPr>
            <p:ph idx="1" hasCustomPrompt="1"/>
          </p:nvPr>
        </p:nvSpPr>
        <p:spPr>
          <a:xfrm>
            <a:off x="4646611" y="838200"/>
            <a:ext cx="6172201" cy="5181600"/>
          </a:xfrm>
        </p:spPr>
        <p:txBody>
          <a:bodyPr rtlCol="0">
            <a:normAutofit/>
          </a:bodyPr>
          <a:lstStyle>
            <a:lvl1pPr>
              <a:defRPr sz="2000">
                <a:latin typeface="Palatino Linotype" panose="02040502050505030304" pitchFamily="18" charset="0"/>
              </a:defRPr>
            </a:lvl1pPr>
            <a:lvl2pPr>
              <a:defRPr sz="1800">
                <a:latin typeface="Palatino Linotype" panose="02040502050505030304" pitchFamily="18" charset="0"/>
              </a:defRPr>
            </a:lvl2pPr>
            <a:lvl3pPr>
              <a:defRPr sz="1600">
                <a:latin typeface="Palatino Linotype" panose="02040502050505030304" pitchFamily="18" charset="0"/>
              </a:defRPr>
            </a:lvl3pPr>
            <a:lvl4pPr>
              <a:defRPr sz="1400">
                <a:latin typeface="Palatino Linotype" panose="02040502050505030304" pitchFamily="18" charset="0"/>
              </a:defRPr>
            </a:lvl4pPr>
            <a:lvl5pPr>
              <a:defRPr sz="1400">
                <a:latin typeface="Palatino Linotype" panose="02040502050505030304" pitchFamily="18" charset="0"/>
              </a:defRPr>
            </a:lvl5pPr>
            <a:lvl6pPr>
              <a:defRPr sz="1400"/>
            </a:lvl6pPr>
            <a:lvl7pPr>
              <a:defRPr sz="1400"/>
            </a:lvl7pPr>
            <a:lvl8pPr>
              <a:defRPr sz="1400"/>
            </a:lvl8pPr>
            <a:lvl9pPr>
              <a:defRPr sz="1400"/>
            </a:lvl9pPr>
          </a:lstStyle>
          <a:p>
            <a:pPr lvl="0" rtl="0"/>
            <a:r>
              <a:rPr lang="el-GR" noProof="0"/>
              <a:t>Κάντε κλικ για επεξεργασία των στυλ κειμένου του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4" name="Θέση κειμένου 3"/>
          <p:cNvSpPr>
            <a:spLocks noGrp="1"/>
          </p:cNvSpPr>
          <p:nvPr>
            <p:ph type="body" sz="half" idx="2" hasCustomPrompt="1"/>
          </p:nvPr>
        </p:nvSpPr>
        <p:spPr>
          <a:xfrm>
            <a:off x="1065212" y="4648200"/>
            <a:ext cx="3276599" cy="1371600"/>
          </a:xfrm>
        </p:spPr>
        <p:txBody>
          <a:bodyPr rtlCol="0">
            <a:normAutofit/>
          </a:bodyPr>
          <a:lstStyle>
            <a:lvl1pPr marL="0" indent="0">
              <a:spcBef>
                <a:spcPts val="600"/>
              </a:spcBef>
              <a:buNone/>
              <a:defRPr sz="1600">
                <a:latin typeface="Palatino Linotype" panose="0204050205050503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l-GR" noProof="0"/>
              <a:t>Κάντε κλικ για επεξεργασία των στυλ κειμένου του υποδείγματος</a:t>
            </a:r>
          </a:p>
        </p:txBody>
      </p:sp>
      <p:sp>
        <p:nvSpPr>
          <p:cNvPr id="9" name="Θέση υποσέλιδου 8"/>
          <p:cNvSpPr>
            <a:spLocks noGrp="1"/>
          </p:cNvSpPr>
          <p:nvPr>
            <p:ph type="ftr" sz="quarter" idx="11"/>
          </p:nvPr>
        </p:nvSpPr>
        <p:spPr/>
        <p:txBody>
          <a:bodyPr rtlCol="0"/>
          <a:lstStyle>
            <a:lvl1pPr>
              <a:defRPr>
                <a:latin typeface="Palatino Linotype" panose="02040502050505030304" pitchFamily="18" charset="0"/>
              </a:defRPr>
            </a:lvl1pPr>
          </a:lstStyle>
          <a:p>
            <a:r>
              <a:rPr lang="el-GR" noProof="0"/>
              <a:t>Προσθήκη υποσέλιδου</a:t>
            </a:r>
          </a:p>
        </p:txBody>
      </p:sp>
      <p:sp>
        <p:nvSpPr>
          <p:cNvPr id="8" name="Θέση ημερομηνίας 7"/>
          <p:cNvSpPr>
            <a:spLocks noGrp="1"/>
          </p:cNvSpPr>
          <p:nvPr>
            <p:ph type="dt" sz="half" idx="10"/>
          </p:nvPr>
        </p:nvSpPr>
        <p:spPr/>
        <p:txBody>
          <a:bodyPr rtlCol="0"/>
          <a:lstStyle>
            <a:lvl1pPr>
              <a:defRPr>
                <a:latin typeface="Palatino Linotype" panose="02040502050505030304" pitchFamily="18" charset="0"/>
              </a:defRPr>
            </a:lvl1pPr>
          </a:lstStyle>
          <a:p>
            <a:fld id="{260D52E4-8931-4F9D-A67E-548F0BBB3393}" type="datetime1">
              <a:rPr lang="el-GR" noProof="0" smtClean="0"/>
              <a:t>15/3/2025</a:t>
            </a:fld>
            <a:endParaRPr lang="el-GR" noProof="0"/>
          </a:p>
        </p:txBody>
      </p:sp>
      <p:sp>
        <p:nvSpPr>
          <p:cNvPr id="10" name="Θέση αριθμού διαφάνειας 9"/>
          <p:cNvSpPr>
            <a:spLocks noGrp="1"/>
          </p:cNvSpPr>
          <p:nvPr>
            <p:ph type="sldNum" sz="quarter" idx="12"/>
          </p:nvPr>
        </p:nvSpPr>
        <p:spPr/>
        <p:txBody>
          <a:bodyPr rtlCol="0"/>
          <a:lstStyle>
            <a:lvl1pPr>
              <a:defRPr>
                <a:latin typeface="Palatino Linotype" panose="02040502050505030304" pitchFamily="18" charset="0"/>
              </a:defRPr>
            </a:lvl1pPr>
          </a:lstStyle>
          <a:p>
            <a:fld id="{E5137D0E-4A4F-4307-8994-C1891D747D59}" type="slidenum">
              <a:rPr lang="el-GR" noProof="0" smtClean="0"/>
              <a:pPr/>
              <a:t>‹#›</a:t>
            </a:fld>
            <a:endParaRPr lang="el-GR" noProof="0"/>
          </a:p>
        </p:txBody>
      </p:sp>
    </p:spTree>
    <p:extLst>
      <p:ext uri="{BB962C8B-B14F-4D97-AF65-F5344CB8AC3E}">
        <p14:creationId xmlns:p14="http://schemas.microsoft.com/office/powerpoint/2010/main" val="1402759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1065212" y="2590800"/>
            <a:ext cx="3276599" cy="1924050"/>
          </a:xfrm>
        </p:spPr>
        <p:txBody>
          <a:bodyPr rtlCol="0" anchor="b">
            <a:normAutofit/>
          </a:bodyPr>
          <a:lstStyle>
            <a:lvl1pPr algn="l">
              <a:defRPr sz="3200" b="0">
                <a:latin typeface="Palatino Linotype" panose="02040502050505030304" pitchFamily="18" charset="0"/>
              </a:defRPr>
            </a:lvl1pPr>
          </a:lstStyle>
          <a:p>
            <a:pPr rtl="0"/>
            <a:r>
              <a:rPr lang="el-GR" noProof="0"/>
              <a:t>Κάντε κλικ για να επεξεργαστείτε το Στυλ κύριου τίτλου</a:t>
            </a:r>
          </a:p>
        </p:txBody>
      </p:sp>
      <p:sp>
        <p:nvSpPr>
          <p:cNvPr id="3" name="Σύμβολο κράτησης θέσης εικόνας 2"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idx="1" hasCustomPrompt="1"/>
          </p:nvPr>
        </p:nvSpPr>
        <p:spPr>
          <a:xfrm>
            <a:off x="4799012" y="836610"/>
            <a:ext cx="5867401" cy="5183190"/>
          </a:xfrm>
          <a:solidFill>
            <a:schemeClr val="bg2"/>
          </a:solidFill>
        </p:spPr>
        <p:txBody>
          <a:bodyPr tIns="914400" rtlCol="0">
            <a:normAutofit/>
          </a:bodyPr>
          <a:lstStyle>
            <a:lvl1pPr marL="0" indent="0" algn="ctr">
              <a:buNone/>
              <a:defRPr sz="2400">
                <a:latin typeface="Palatino Linotype" panose="0204050205050503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l-GR" noProof="0"/>
              <a:t>Κάντε κλικ στο εικονίδιο για να προσθέσετε μια εικόνα</a:t>
            </a:r>
          </a:p>
        </p:txBody>
      </p:sp>
      <p:sp>
        <p:nvSpPr>
          <p:cNvPr id="4" name="Θέση κειμένου 3"/>
          <p:cNvSpPr>
            <a:spLocks noGrp="1"/>
          </p:cNvSpPr>
          <p:nvPr>
            <p:ph type="body" sz="half" idx="2" hasCustomPrompt="1"/>
          </p:nvPr>
        </p:nvSpPr>
        <p:spPr>
          <a:xfrm>
            <a:off x="1065212" y="4648200"/>
            <a:ext cx="3276599" cy="1371600"/>
          </a:xfrm>
        </p:spPr>
        <p:txBody>
          <a:bodyPr rtlCol="0">
            <a:normAutofit/>
          </a:bodyPr>
          <a:lstStyle>
            <a:lvl1pPr marL="0" indent="0">
              <a:spcBef>
                <a:spcPts val="600"/>
              </a:spcBef>
              <a:buNone/>
              <a:defRPr sz="1600">
                <a:latin typeface="Palatino Linotype" panose="0204050205050503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l-GR" noProof="0"/>
              <a:t>Κάντε κλικ για επεξεργασία των στυλ κειμένου του υποδείγματος</a:t>
            </a:r>
          </a:p>
        </p:txBody>
      </p:sp>
      <p:sp>
        <p:nvSpPr>
          <p:cNvPr id="5" name="Θέση υποσέλιδου 8"/>
          <p:cNvSpPr>
            <a:spLocks noGrp="1"/>
          </p:cNvSpPr>
          <p:nvPr>
            <p:ph type="ftr" sz="quarter" idx="11"/>
          </p:nvPr>
        </p:nvSpPr>
        <p:spPr>
          <a:xfrm>
            <a:off x="1517950" y="6324600"/>
            <a:ext cx="6862462" cy="273049"/>
          </a:xfrm>
        </p:spPr>
        <p:txBody>
          <a:bodyPr rtlCol="0"/>
          <a:lstStyle>
            <a:lvl1pPr>
              <a:defRPr>
                <a:latin typeface="Palatino Linotype" panose="02040502050505030304" pitchFamily="18" charset="0"/>
              </a:defRPr>
            </a:lvl1pPr>
          </a:lstStyle>
          <a:p>
            <a:r>
              <a:rPr lang="el-GR" noProof="0"/>
              <a:t>Προσθήκη υποσέλιδου</a:t>
            </a:r>
          </a:p>
        </p:txBody>
      </p:sp>
      <p:sp>
        <p:nvSpPr>
          <p:cNvPr id="6" name="Θέση ημερομηνίας 7"/>
          <p:cNvSpPr>
            <a:spLocks noGrp="1"/>
          </p:cNvSpPr>
          <p:nvPr>
            <p:ph type="dt" sz="half" idx="10"/>
          </p:nvPr>
        </p:nvSpPr>
        <p:spPr>
          <a:xfrm>
            <a:off x="8609012" y="6324600"/>
            <a:ext cx="1320059" cy="273049"/>
          </a:xfrm>
        </p:spPr>
        <p:txBody>
          <a:bodyPr rtlCol="0"/>
          <a:lstStyle>
            <a:lvl1pPr>
              <a:defRPr>
                <a:latin typeface="Palatino Linotype" panose="02040502050505030304" pitchFamily="18" charset="0"/>
              </a:defRPr>
            </a:lvl1pPr>
          </a:lstStyle>
          <a:p>
            <a:fld id="{5085C6D6-D855-4DE9-95F1-04ABEC595623}" type="datetime1">
              <a:rPr lang="el-GR" noProof="0" smtClean="0"/>
              <a:t>15/3/2025</a:t>
            </a:fld>
            <a:endParaRPr lang="el-GR" noProof="0"/>
          </a:p>
        </p:txBody>
      </p:sp>
      <p:sp>
        <p:nvSpPr>
          <p:cNvPr id="7" name="Θέση αριθμού διαφάνειας 9"/>
          <p:cNvSpPr>
            <a:spLocks noGrp="1"/>
          </p:cNvSpPr>
          <p:nvPr>
            <p:ph type="sldNum" sz="quarter" idx="12"/>
          </p:nvPr>
        </p:nvSpPr>
        <p:spPr>
          <a:xfrm>
            <a:off x="10133012" y="6324600"/>
            <a:ext cx="990601" cy="273049"/>
          </a:xfrm>
        </p:spPr>
        <p:txBody>
          <a:bodyPr rtlCol="0"/>
          <a:lstStyle>
            <a:lvl1pPr>
              <a:defRPr>
                <a:latin typeface="Palatino Linotype" panose="02040502050505030304" pitchFamily="18" charset="0"/>
              </a:defRPr>
            </a:lvl1pPr>
          </a:lstStyle>
          <a:p>
            <a:fld id="{E5137D0E-4A4F-4307-8994-C1891D747D59}" type="slidenum">
              <a:rPr lang="el-GR" noProof="0" smtClean="0"/>
              <a:pPr/>
              <a:t>‹#›</a:t>
            </a:fld>
            <a:endParaRPr lang="el-GR" noProof="0"/>
          </a:p>
        </p:txBody>
      </p:sp>
    </p:spTree>
    <p:extLst>
      <p:ext uri="{BB962C8B-B14F-4D97-AF65-F5344CB8AC3E}">
        <p14:creationId xmlns:p14="http://schemas.microsoft.com/office/powerpoint/2010/main" val="2690778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pic>
        <p:nvPicPr>
          <p:cNvPr id="7" name="Εικόνα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 y="-41564"/>
            <a:ext cx="12188825" cy="6858000"/>
          </a:xfrm>
          <a:prstGeom prst="rect">
            <a:avLst/>
          </a:prstGeom>
        </p:spPr>
      </p:pic>
      <p:sp>
        <p:nvSpPr>
          <p:cNvPr id="2" name="Θέση τίτλου 1"/>
          <p:cNvSpPr>
            <a:spLocks noGrp="1"/>
          </p:cNvSpPr>
          <p:nvPr>
            <p:ph type="title"/>
          </p:nvPr>
        </p:nvSpPr>
        <p:spPr>
          <a:xfrm>
            <a:off x="1065212" y="533400"/>
            <a:ext cx="9601200" cy="1143000"/>
          </a:xfrm>
          <a:prstGeom prst="rect">
            <a:avLst/>
          </a:prstGeom>
        </p:spPr>
        <p:txBody>
          <a:bodyPr vert="horz" lIns="91440" tIns="45720" rIns="91440" bIns="45720" rtlCol="0" anchor="b">
            <a:normAutofit/>
          </a:bodyPr>
          <a:lstStyle/>
          <a:p>
            <a:pPr rtl="0"/>
            <a:r>
              <a:rPr lang="el-GR" noProof="0"/>
              <a:t>Κάντε κλικ για να επεξεργαστείτε το Στυλ κύριου τίτλου</a:t>
            </a:r>
          </a:p>
        </p:txBody>
      </p:sp>
      <p:sp>
        <p:nvSpPr>
          <p:cNvPr id="3" name="Θέση κειμένου 2"/>
          <p:cNvSpPr>
            <a:spLocks noGrp="1"/>
          </p:cNvSpPr>
          <p:nvPr>
            <p:ph type="body" idx="1"/>
          </p:nvPr>
        </p:nvSpPr>
        <p:spPr>
          <a:xfrm>
            <a:off x="1065212" y="1828800"/>
            <a:ext cx="9601200" cy="4191000"/>
          </a:xfrm>
          <a:prstGeom prst="rect">
            <a:avLst/>
          </a:prstGeom>
        </p:spPr>
        <p:txBody>
          <a:bodyPr vert="horz" lIns="91440" tIns="45720" rIns="91440" bIns="45720" rtlCol="0">
            <a:normAutofit/>
          </a:bodyPr>
          <a:lstStyle/>
          <a:p>
            <a:pPr lvl="0" rtl="0"/>
            <a:r>
              <a:rPr lang="el-GR" noProof="0"/>
              <a:t>Κάντε κλικ για επεξεργασία των στυλ κειμένου του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5" name="Σύμβολο κράτησης θέσης υποσέλιδου 4"/>
          <p:cNvSpPr>
            <a:spLocks noGrp="1"/>
          </p:cNvSpPr>
          <p:nvPr>
            <p:ph type="ftr" sz="quarter" idx="3"/>
          </p:nvPr>
        </p:nvSpPr>
        <p:spPr>
          <a:xfrm>
            <a:off x="1517950" y="6324600"/>
            <a:ext cx="6862462" cy="273049"/>
          </a:xfrm>
          <a:prstGeom prst="rect">
            <a:avLst/>
          </a:prstGeom>
        </p:spPr>
        <p:txBody>
          <a:bodyPr vert="horz" lIns="91440" tIns="45720" rIns="91440" bIns="45720" rtlCol="0" anchor="ctr"/>
          <a:lstStyle>
            <a:lvl1pPr algn="l">
              <a:defRPr sz="1100">
                <a:solidFill>
                  <a:schemeClr val="tx1"/>
                </a:solidFill>
                <a:latin typeface="Palatino Linotype" panose="02040502050505030304" pitchFamily="18" charset="0"/>
              </a:defRPr>
            </a:lvl1pPr>
          </a:lstStyle>
          <a:p>
            <a:r>
              <a:rPr lang="el-GR" noProof="0"/>
              <a:t>Προσθήκη υποσέλιδου</a:t>
            </a:r>
          </a:p>
        </p:txBody>
      </p:sp>
      <p:sp>
        <p:nvSpPr>
          <p:cNvPr id="4" name="Θέση ημερομηνίας 3"/>
          <p:cNvSpPr>
            <a:spLocks noGrp="1"/>
          </p:cNvSpPr>
          <p:nvPr>
            <p:ph type="dt" sz="half" idx="2"/>
          </p:nvPr>
        </p:nvSpPr>
        <p:spPr>
          <a:xfrm>
            <a:off x="8609012" y="6324600"/>
            <a:ext cx="1320059" cy="273049"/>
          </a:xfrm>
          <a:prstGeom prst="rect">
            <a:avLst/>
          </a:prstGeom>
        </p:spPr>
        <p:txBody>
          <a:bodyPr vert="horz" lIns="91440" tIns="45720" rIns="91440" bIns="45720" rtlCol="0" anchor="ctr"/>
          <a:lstStyle>
            <a:lvl1pPr algn="r">
              <a:defRPr sz="1100">
                <a:solidFill>
                  <a:schemeClr val="tx1"/>
                </a:solidFill>
                <a:latin typeface="Palatino Linotype" panose="02040502050505030304" pitchFamily="18" charset="0"/>
              </a:defRPr>
            </a:lvl1pPr>
          </a:lstStyle>
          <a:p>
            <a:fld id="{466EED56-1A7A-47A7-AD72-8F4BB29530E9}" type="datetime1">
              <a:rPr lang="el-GR" noProof="0" smtClean="0"/>
              <a:t>15/3/2025</a:t>
            </a:fld>
            <a:endParaRPr lang="el-GR" noProof="0"/>
          </a:p>
        </p:txBody>
      </p:sp>
      <p:sp>
        <p:nvSpPr>
          <p:cNvPr id="6" name="Θέση αριθμού διαφάνειας 5"/>
          <p:cNvSpPr>
            <a:spLocks noGrp="1"/>
          </p:cNvSpPr>
          <p:nvPr>
            <p:ph type="sldNum" sz="quarter" idx="4"/>
          </p:nvPr>
        </p:nvSpPr>
        <p:spPr>
          <a:xfrm>
            <a:off x="10133012" y="6324600"/>
            <a:ext cx="990601" cy="273049"/>
          </a:xfrm>
          <a:prstGeom prst="rect">
            <a:avLst/>
          </a:prstGeom>
        </p:spPr>
        <p:txBody>
          <a:bodyPr vert="horz" lIns="91440" tIns="45720" rIns="91440" bIns="45720" rtlCol="0" anchor="ctr"/>
          <a:lstStyle>
            <a:lvl1pPr algn="r">
              <a:defRPr sz="1100">
                <a:solidFill>
                  <a:schemeClr val="tx1"/>
                </a:solidFill>
                <a:latin typeface="Palatino Linotype" panose="02040502050505030304" pitchFamily="18" charset="0"/>
              </a:defRPr>
            </a:lvl1pPr>
          </a:lstStyle>
          <a:p>
            <a:fld id="{E5137D0E-4A4F-4307-8994-C1891D747D59}" type="slidenum">
              <a:rPr lang="el-GR" noProof="0" smtClean="0"/>
              <a:pPr/>
              <a:t>‹#›</a:t>
            </a:fld>
            <a:endParaRPr lang="el-GR" noProof="0"/>
          </a:p>
        </p:txBody>
      </p:sp>
    </p:spTree>
    <p:extLst>
      <p:ext uri="{BB962C8B-B14F-4D97-AF65-F5344CB8AC3E}">
        <p14:creationId xmlns:p14="http://schemas.microsoft.com/office/powerpoint/2010/main" val="38165403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1"/>
          </a:solidFill>
          <a:latin typeface="Palatino Linotype" panose="02040502050505030304" pitchFamily="18" charset="0"/>
          <a:ea typeface="+mj-ea"/>
          <a:cs typeface="+mj-cs"/>
        </a:defRPr>
      </a:lvl1pPr>
    </p:titleStyle>
    <p:body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Palatino Linotype" panose="02040502050505030304" pitchFamily="18" charset="0"/>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Palatino Linotype" panose="02040502050505030304" pitchFamily="18" charset="0"/>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Palatino Linotype" panose="02040502050505030304" pitchFamily="18" charset="0"/>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Palatino Linotype" panose="02040502050505030304" pitchFamily="18" charset="0"/>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Palatino Linotype" panose="02040502050505030304" pitchFamily="18" charset="0"/>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userDrawn="1">
          <p15:clr>
            <a:srgbClr val="F26B43"/>
          </p15:clr>
        </p15:guide>
        <p15:guide id="1" pos="3839" userDrawn="1">
          <p15:clr>
            <a:srgbClr val="F26B43"/>
          </p15:clr>
        </p15:guide>
        <p15:guide id="2" pos="671" userDrawn="1">
          <p15:clr>
            <a:srgbClr val="F26B43"/>
          </p15:clr>
        </p15:guide>
        <p15:guide id="3" pos="671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2413" y="914400"/>
            <a:ext cx="9144000" cy="4314800"/>
          </a:xfrm>
        </p:spPr>
        <p:txBody>
          <a:bodyPr rtlCol="0"/>
          <a:lstStyle/>
          <a:p>
            <a:pPr rtl="0"/>
            <a:r>
              <a:rPr lang="el-GR" dirty="0"/>
              <a:t/>
            </a:r>
            <a:br>
              <a:rPr lang="el-GR" dirty="0"/>
            </a:br>
            <a:r>
              <a:rPr lang="el-GR" dirty="0"/>
              <a:t/>
            </a:r>
            <a:br>
              <a:rPr lang="el-GR" dirty="0"/>
            </a:br>
            <a:r>
              <a:rPr lang="el-GR" dirty="0"/>
              <a:t/>
            </a:r>
            <a:br>
              <a:rPr lang="el-GR" dirty="0"/>
            </a:br>
            <a:r>
              <a:rPr lang="el-GR" dirty="0"/>
              <a:t>        ΚΑΠΝΙΣΜΑ</a:t>
            </a:r>
          </a:p>
        </p:txBody>
      </p:sp>
      <p:pic>
        <p:nvPicPr>
          <p:cNvPr id="1026" name="Picture 2" descr="Κάπνισμα: Απόφαση-σταθμός για μείωση της νικοτίνης στα τσιγάρα σε  μη-εθιστικά επίπεδα!">
            <a:extLst>
              <a:ext uri="{FF2B5EF4-FFF2-40B4-BE49-F238E27FC236}">
                <a16:creationId xmlns:a16="http://schemas.microsoft.com/office/drawing/2014/main" id="{B96301E0-1537-B095-4981-174520AEFC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0076" y="1124744"/>
            <a:ext cx="5832648"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656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u="sng" dirty="0"/>
              <a:t>ΕΝΔΕΙΚΤΙΚΑ ΠΟΣΟΣΤΑ - ΚΑΠΝΙΣΜΑ</a:t>
            </a:r>
          </a:p>
        </p:txBody>
      </p:sp>
      <p:sp>
        <p:nvSpPr>
          <p:cNvPr id="3" name="2 - Θέση περιεχομένου"/>
          <p:cNvSpPr>
            <a:spLocks noGrp="1"/>
          </p:cNvSpPr>
          <p:nvPr>
            <p:ph idx="1"/>
          </p:nvPr>
        </p:nvSpPr>
        <p:spPr/>
        <p:txBody>
          <a:bodyPr>
            <a:normAutofit/>
          </a:bodyPr>
          <a:lstStyle/>
          <a:p>
            <a:pPr>
              <a:buNone/>
            </a:pPr>
            <a:r>
              <a:rPr lang="el-GR" sz="1800" b="1" dirty="0"/>
              <a:t>61% Δεν πειράζει να δοκιμάσω</a:t>
            </a:r>
          </a:p>
          <a:p>
            <a:pPr>
              <a:buNone/>
            </a:pPr>
            <a:r>
              <a:rPr lang="el-GR" sz="1800" b="1" dirty="0"/>
              <a:t>26%Μπορώ να το κόψω όποτε θελήσω</a:t>
            </a:r>
          </a:p>
          <a:p>
            <a:pPr>
              <a:buNone/>
            </a:pPr>
            <a:r>
              <a:rPr lang="el-GR" sz="1800" b="1" dirty="0"/>
              <a:t>21% των εφήβων καπνίζουν</a:t>
            </a:r>
          </a:p>
          <a:p>
            <a:pPr marL="0" indent="0" algn="l" fontAlgn="base">
              <a:buNone/>
            </a:pPr>
            <a:r>
              <a:rPr lang="el-GR" sz="1800" b="1" i="0" dirty="0">
                <a:effectLst/>
                <a:latin typeface="Open Sans" panose="020B0606030504020204" pitchFamily="34" charset="0"/>
              </a:rPr>
              <a:t>Το </a:t>
            </a:r>
            <a:r>
              <a:rPr lang="el-GR" sz="1800" b="1" i="0" dirty="0">
                <a:effectLst/>
                <a:latin typeface="inherit"/>
              </a:rPr>
              <a:t>15,5%</a:t>
            </a:r>
            <a:r>
              <a:rPr lang="el-GR" sz="1800" b="1" i="0" dirty="0">
                <a:effectLst/>
                <a:latin typeface="Open Sans" panose="020B0606030504020204" pitchFamily="34" charset="0"/>
              </a:rPr>
              <a:t> των εφήβων ηλικίας 11-15 ετών, έχουν καπνίσει έστω και μία φορά σε όλη τους τη ζωή</a:t>
            </a:r>
          </a:p>
          <a:p>
            <a:pPr marL="0" indent="0" algn="l" fontAlgn="base">
              <a:buNone/>
            </a:pPr>
            <a:r>
              <a:rPr lang="el-GR" sz="1800" b="1" i="0" dirty="0">
                <a:effectLst/>
                <a:latin typeface="Open Sans" panose="020B0606030504020204" pitchFamily="34" charset="0"/>
              </a:rPr>
              <a:t>Το κάπνισμα δεν διαφέρει σημαντικά μεταξύ των φύλων, με εξαίρεση το κάπνισμα σε όλη τη ζωή μεταξύ των 15χρονων (υψηλότερο στα </a:t>
            </a:r>
            <a:r>
              <a:rPr lang="el-GR" sz="1800" b="1" i="0" dirty="0">
                <a:effectLst/>
                <a:latin typeface="inherit"/>
              </a:rPr>
              <a:t>κορίτσια 34,4%</a:t>
            </a:r>
            <a:r>
              <a:rPr lang="el-GR" sz="1800" b="1" i="0" dirty="0">
                <a:effectLst/>
                <a:latin typeface="Open Sans" panose="020B0606030504020204" pitchFamily="34" charset="0"/>
              </a:rPr>
              <a:t> έναντι </a:t>
            </a:r>
            <a:r>
              <a:rPr lang="el-GR" sz="1800" b="1" i="0" dirty="0">
                <a:effectLst/>
                <a:latin typeface="inherit"/>
              </a:rPr>
              <a:t>27,5% στα αγόρια</a:t>
            </a:r>
            <a:r>
              <a:rPr lang="el-GR" sz="1800" b="1" i="0" dirty="0">
                <a:effectLst/>
                <a:latin typeface="Open Sans" panose="020B0606030504020204" pitchFamily="34" charset="0"/>
              </a:rPr>
              <a:t>)</a:t>
            </a:r>
          </a:p>
          <a:p>
            <a:pPr marL="0" indent="0" algn="l" fontAlgn="base">
              <a:buNone/>
            </a:pPr>
            <a:r>
              <a:rPr lang="el-GR" sz="1800" b="1" i="0" dirty="0">
                <a:effectLst/>
                <a:latin typeface="Helvetica" panose="020B0604020202020204" pitchFamily="34" charset="0"/>
              </a:rPr>
              <a:t>Η Ελλάδα βρίσκεται στην 8η θέση παγκοσμίως με 31,3%</a:t>
            </a:r>
            <a:endParaRPr lang="el-GR" sz="1800" b="1" i="0" dirty="0">
              <a:effectLst/>
              <a:latin typeface="Open Sans" panose="020B0606030504020204" pitchFamily="34" charset="0"/>
            </a:endParaRPr>
          </a:p>
          <a:p>
            <a:pPr algn="l" fontAlgn="base">
              <a:buFont typeface="Arial" panose="020B0604020202020204" pitchFamily="34" charset="0"/>
              <a:buChar char="•"/>
            </a:pPr>
            <a:endParaRPr lang="el-GR" b="0" i="0" dirty="0">
              <a:solidFill>
                <a:srgbClr val="777777"/>
              </a:solidFill>
              <a:effectLst/>
              <a:latin typeface="Open Sans" panose="020B0606030504020204" pitchFamily="34" charset="0"/>
            </a:endParaRPr>
          </a:p>
          <a:p>
            <a:pPr>
              <a:buNone/>
            </a:pPr>
            <a:endParaRPr lang="el-GR" dirty="0"/>
          </a:p>
          <a:p>
            <a:pPr>
              <a:buNone/>
            </a:pPr>
            <a:endParaRPr lang="el-G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u="sng" dirty="0"/>
              <a:t>ΚΑΤΗΓΟΡΙΕΣ</a:t>
            </a:r>
          </a:p>
        </p:txBody>
      </p:sp>
      <p:sp>
        <p:nvSpPr>
          <p:cNvPr id="3" name="2 - Θέση περιεχομένου"/>
          <p:cNvSpPr>
            <a:spLocks noGrp="1"/>
          </p:cNvSpPr>
          <p:nvPr>
            <p:ph idx="1"/>
          </p:nvPr>
        </p:nvSpPr>
        <p:spPr/>
        <p:txBody>
          <a:bodyPr>
            <a:normAutofit/>
          </a:bodyPr>
          <a:lstStyle/>
          <a:p>
            <a:r>
              <a:rPr lang="el-GR" sz="3599" b="1" dirty="0"/>
              <a:t>ΚΑΠΝΙΣΤΗΣ</a:t>
            </a:r>
          </a:p>
          <a:p>
            <a:r>
              <a:rPr lang="el-GR" sz="3599" b="1" dirty="0"/>
              <a:t>ΠΑΘΗΤΙΚΟ ΚΑΠΝΙΣΜΑ</a:t>
            </a:r>
          </a:p>
          <a:p>
            <a:r>
              <a:rPr lang="el-GR" sz="3599" b="1" dirty="0"/>
              <a:t>ΤΡΙΤΟΓΕΝΕΣ ΚΑΠΝΙΣΜΑ</a:t>
            </a:r>
          </a:p>
        </p:txBody>
      </p:sp>
      <p:pic>
        <p:nvPicPr>
          <p:cNvPr id="7170" name="Picture 2" descr="Θεματική: Παθητικό Κάπνισμα - Γίνεται να καπνίζω, χωρίς να καπνίζω">
            <a:extLst>
              <a:ext uri="{FF2B5EF4-FFF2-40B4-BE49-F238E27FC236}">
                <a16:creationId xmlns:a16="http://schemas.microsoft.com/office/drawing/2014/main" id="{212DBBE1-8E6F-78A5-8F4B-45842D1A7A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00" y="3861048"/>
            <a:ext cx="5256584" cy="21587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u="sng" dirty="0"/>
              <a:t>ΣΥΝΕΠΕΙΕΣ - ΚΑΠΝΙΣΜΑ</a:t>
            </a:r>
          </a:p>
        </p:txBody>
      </p:sp>
      <p:sp>
        <p:nvSpPr>
          <p:cNvPr id="3" name="2 - Θέση περιεχομένου"/>
          <p:cNvSpPr>
            <a:spLocks noGrp="1"/>
          </p:cNvSpPr>
          <p:nvPr>
            <p:ph idx="1"/>
          </p:nvPr>
        </p:nvSpPr>
        <p:spPr>
          <a:xfrm>
            <a:off x="1141115" y="1656984"/>
            <a:ext cx="9903419" cy="4464819"/>
          </a:xfrm>
        </p:spPr>
        <p:txBody>
          <a:bodyPr>
            <a:normAutofit/>
          </a:bodyPr>
          <a:lstStyle/>
          <a:p>
            <a:r>
              <a:rPr lang="el-GR" dirty="0"/>
              <a:t>1 σους 2 θα πεθάνει πρόωρα</a:t>
            </a:r>
          </a:p>
          <a:p>
            <a:r>
              <a:rPr lang="el-GR" dirty="0"/>
              <a:t>Καρκίνος των πνευμόνων</a:t>
            </a:r>
          </a:p>
          <a:p>
            <a:r>
              <a:rPr lang="el-GR" dirty="0"/>
              <a:t>Χρόνια αποφρακτική πνευμονοπάθεια</a:t>
            </a:r>
          </a:p>
          <a:p>
            <a:r>
              <a:rPr lang="el-GR" dirty="0"/>
              <a:t>Χρόνια καρδιακή πάθηση</a:t>
            </a:r>
          </a:p>
          <a:p>
            <a:r>
              <a:rPr lang="el-GR" dirty="0"/>
              <a:t>Γονιμότητα(μείον 28% για τις γυναίκες)</a:t>
            </a:r>
          </a:p>
          <a:p>
            <a:r>
              <a:rPr lang="el-GR" dirty="0"/>
              <a:t>Υπολειπόμενη ανάπτυξη του αναπνευστικού</a:t>
            </a:r>
          </a:p>
          <a:p>
            <a:r>
              <a:rPr lang="el-GR" dirty="0"/>
              <a:t>Μειωμένη άμυνα-Νοσηρότητα</a:t>
            </a:r>
          </a:p>
          <a:p>
            <a:r>
              <a:rPr lang="el-GR" dirty="0"/>
              <a:t>Επιδείνωση ιατρικών προβλημάτων</a:t>
            </a:r>
          </a:p>
          <a:p>
            <a:endParaRPr lang="el-GR" dirty="0"/>
          </a:p>
          <a:p>
            <a:endParaRPr lang="el-GR" dirty="0"/>
          </a:p>
          <a:p>
            <a:endParaRPr lang="el-GR" dirty="0"/>
          </a:p>
        </p:txBody>
      </p:sp>
      <p:pic>
        <p:nvPicPr>
          <p:cNvPr id="5122" name="Picture 2" descr="Πληροφορίες Άρθρου">
            <a:extLst>
              <a:ext uri="{FF2B5EF4-FFF2-40B4-BE49-F238E27FC236}">
                <a16:creationId xmlns:a16="http://schemas.microsoft.com/office/drawing/2014/main" id="{E6E27954-A9C0-1337-CA01-1B1ADA514D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6540" y="1844824"/>
            <a:ext cx="3419872" cy="3600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65212" y="533400"/>
            <a:ext cx="9601200" cy="1143000"/>
          </a:xfrm>
        </p:spPr>
        <p:txBody>
          <a:bodyPr anchor="b">
            <a:normAutofit/>
          </a:bodyPr>
          <a:lstStyle/>
          <a:p>
            <a:r>
              <a:rPr lang="el-GR" b="1" u="sng" dirty="0"/>
              <a:t>ΑΜΕΣΕΣ ΣΥΝΕΠΕΙΕΣ - ΚΑΠΝΙΣΜΑ</a:t>
            </a:r>
          </a:p>
        </p:txBody>
      </p:sp>
      <p:pic>
        <p:nvPicPr>
          <p:cNvPr id="6146" name="Picture 2" descr="Όχι στο κάπνισμα - Όχι στο Κάπνισμα - Υπουργείο Υγείας">
            <a:extLst>
              <a:ext uri="{FF2B5EF4-FFF2-40B4-BE49-F238E27FC236}">
                <a16:creationId xmlns:a16="http://schemas.microsoft.com/office/drawing/2014/main" id="{FAC1D62A-BE9C-8793-11E0-E019D4EB8BB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65212" y="2718347"/>
            <a:ext cx="4645152" cy="2411905"/>
          </a:xfrm>
          <a:prstGeom prst="rect">
            <a:avLst/>
          </a:prstGeom>
          <a:solidFill>
            <a:srgbClr val="FFFFFF"/>
          </a:solidFill>
        </p:spPr>
      </p:pic>
      <p:sp>
        <p:nvSpPr>
          <p:cNvPr id="3" name="2 - Θέση περιεχομένου"/>
          <p:cNvSpPr>
            <a:spLocks noGrp="1"/>
          </p:cNvSpPr>
          <p:nvPr>
            <p:ph sz="half" idx="2"/>
          </p:nvPr>
        </p:nvSpPr>
        <p:spPr>
          <a:xfrm>
            <a:off x="6018210" y="1828800"/>
            <a:ext cx="4648201" cy="4191000"/>
          </a:xfrm>
        </p:spPr>
        <p:txBody>
          <a:bodyPr>
            <a:normAutofit fontScale="92500" lnSpcReduction="10000"/>
          </a:bodyPr>
          <a:lstStyle/>
          <a:p>
            <a:r>
              <a:rPr lang="el-GR" sz="2800" b="1" dirty="0"/>
              <a:t>Δυσοσμία στόματος</a:t>
            </a:r>
          </a:p>
          <a:p>
            <a:r>
              <a:rPr lang="el-GR" sz="2800" b="1" dirty="0"/>
              <a:t>Κιτρινισμένα δάχτυλα</a:t>
            </a:r>
          </a:p>
          <a:p>
            <a:r>
              <a:rPr lang="el-GR" sz="2800" b="1" dirty="0"/>
              <a:t>Οσμή στα ρούχα</a:t>
            </a:r>
          </a:p>
          <a:p>
            <a:r>
              <a:rPr lang="el-GR" sz="2800" b="1" dirty="0"/>
              <a:t>Δύσπνοια</a:t>
            </a:r>
          </a:p>
          <a:p>
            <a:r>
              <a:rPr lang="el-GR" sz="2800" b="1" dirty="0"/>
              <a:t>Δόντια</a:t>
            </a:r>
          </a:p>
          <a:p>
            <a:r>
              <a:rPr lang="el-GR" sz="2800" b="1" dirty="0"/>
              <a:t>Μειωμένη επίδοση σε αθλητισμό</a:t>
            </a:r>
            <a:endParaRPr lang="en-US" sz="2800" b="1" dirty="0"/>
          </a:p>
          <a:p>
            <a:r>
              <a:rPr lang="el-GR" sz="2800" b="1" dirty="0"/>
              <a:t>Σεξουαλική λειτουργία</a:t>
            </a:r>
          </a:p>
          <a:p>
            <a:endParaRPr lang="en-US" sz="2800" b="1" dirty="0"/>
          </a:p>
          <a:p>
            <a:endParaRPr lang="el-GR" sz="2800" b="1" dirty="0"/>
          </a:p>
          <a:p>
            <a:endParaRPr lang="el-GR" dirty="0"/>
          </a:p>
          <a:p>
            <a:endParaRPr lang="el-G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F8CA7D6-37C5-6C36-D481-73E84E3997A5}"/>
              </a:ext>
            </a:extLst>
          </p:cNvPr>
          <p:cNvSpPr>
            <a:spLocks noGrp="1"/>
          </p:cNvSpPr>
          <p:nvPr>
            <p:ph type="title"/>
          </p:nvPr>
        </p:nvSpPr>
        <p:spPr/>
        <p:txBody>
          <a:bodyPr/>
          <a:lstStyle/>
          <a:p>
            <a:r>
              <a:rPr lang="el-GR" b="1" dirty="0">
                <a:solidFill>
                  <a:srgbClr val="7030A0"/>
                </a:solidFill>
              </a:rPr>
              <a:t>ΜΥΘΟΙ ΚΑΙ ΑΛΗΘΕΙΕΣ ΓΙΑ ΤΟ ΚΑΠΝΙΣΜΑ</a:t>
            </a:r>
          </a:p>
        </p:txBody>
      </p:sp>
      <p:sp>
        <p:nvSpPr>
          <p:cNvPr id="3" name="Θέση περιεχομένου 2">
            <a:extLst>
              <a:ext uri="{FF2B5EF4-FFF2-40B4-BE49-F238E27FC236}">
                <a16:creationId xmlns:a16="http://schemas.microsoft.com/office/drawing/2014/main" id="{6FDA73B2-C2FE-8AD0-56CA-FF4DF1953508}"/>
              </a:ext>
            </a:extLst>
          </p:cNvPr>
          <p:cNvSpPr>
            <a:spLocks noGrp="1"/>
          </p:cNvSpPr>
          <p:nvPr>
            <p:ph idx="1"/>
          </p:nvPr>
        </p:nvSpPr>
        <p:spPr/>
        <p:txBody>
          <a:bodyPr/>
          <a:lstStyle/>
          <a:p>
            <a:r>
              <a:rPr lang="el-GR" b="1" i="0" dirty="0">
                <a:solidFill>
                  <a:srgbClr val="7030A0"/>
                </a:solidFill>
                <a:effectLst/>
                <a:latin typeface="Ubuntu" panose="020B0504030602030204" pitchFamily="34" charset="0"/>
              </a:rPr>
              <a:t>Το Κάπνισμα είναι επιλογή</a:t>
            </a:r>
          </a:p>
          <a:p>
            <a:pPr>
              <a:buFont typeface="Wingdings" panose="05000000000000000000" pitchFamily="2" charset="2"/>
              <a:buChar char="Ø"/>
            </a:pPr>
            <a:r>
              <a:rPr lang="el-GR" b="0" i="0" dirty="0">
                <a:solidFill>
                  <a:srgbClr val="5C666A"/>
                </a:solidFill>
                <a:effectLst/>
                <a:latin typeface="Ubuntu" panose="020B0504030602030204" pitchFamily="34" charset="0"/>
              </a:rPr>
              <a:t>Η νικοτίνη είναι ισχυρή εξαρτησιογόνος ουσία, αλλάζοντας την χημική ισορροπία του εγκεφάλου του καπνιστή. </a:t>
            </a:r>
            <a:r>
              <a:rPr lang="el-GR" b="1" i="0" dirty="0">
                <a:solidFill>
                  <a:srgbClr val="5C666A"/>
                </a:solidFill>
                <a:effectLst/>
                <a:latin typeface="Ubuntu" panose="020B0504030602030204" pitchFamily="34" charset="0"/>
              </a:rPr>
              <a:t>Οπότε το κάπνισμα </a:t>
            </a:r>
            <a:r>
              <a:rPr lang="el-GR" b="1" i="0" dirty="0">
                <a:solidFill>
                  <a:srgbClr val="FF0000"/>
                </a:solidFill>
                <a:effectLst/>
                <a:latin typeface="Ubuntu" panose="020B0504030602030204" pitchFamily="34" charset="0"/>
              </a:rPr>
              <a:t>δεν είναι επιλογή, ούτε συνήθεια αλλά εξάρτηση</a:t>
            </a:r>
            <a:r>
              <a:rPr lang="el-GR" b="1" i="0" dirty="0">
                <a:solidFill>
                  <a:srgbClr val="5C666A"/>
                </a:solidFill>
                <a:effectLst/>
                <a:latin typeface="Ubuntu" panose="020B0504030602030204" pitchFamily="34" charset="0"/>
              </a:rPr>
              <a:t>.</a:t>
            </a:r>
          </a:p>
          <a:p>
            <a:r>
              <a:rPr lang="el-GR" b="1" i="0" dirty="0">
                <a:solidFill>
                  <a:srgbClr val="7030A0"/>
                </a:solidFill>
                <a:effectLst/>
                <a:latin typeface="Ubuntu" panose="020B0504030602030204" pitchFamily="34" charset="0"/>
              </a:rPr>
              <a:t>Ένα τσιγάρο την ημέρα είναι ασφαλές.</a:t>
            </a:r>
          </a:p>
          <a:p>
            <a:pPr>
              <a:buFont typeface="Wingdings" panose="05000000000000000000" pitchFamily="2" charset="2"/>
              <a:buChar char="Ø"/>
            </a:pPr>
            <a:r>
              <a:rPr lang="el-GR" b="0" i="0" dirty="0">
                <a:solidFill>
                  <a:srgbClr val="5C666A"/>
                </a:solidFill>
                <a:effectLst/>
                <a:latin typeface="Ubuntu" panose="020B0504030602030204" pitchFamily="34" charset="0"/>
              </a:rPr>
              <a:t>Οι βλάβες από το κάπνισμα μπορεί να είναι </a:t>
            </a:r>
            <a:r>
              <a:rPr lang="el-GR" b="1" i="0" dirty="0">
                <a:solidFill>
                  <a:srgbClr val="FF0000"/>
                </a:solidFill>
                <a:effectLst/>
                <a:latin typeface="Ubuntu" panose="020B0504030602030204" pitchFamily="34" charset="0"/>
              </a:rPr>
              <a:t>ξαφνικές και θανατηφόρες </a:t>
            </a:r>
            <a:r>
              <a:rPr lang="el-GR" b="0" i="0" dirty="0">
                <a:solidFill>
                  <a:srgbClr val="5C666A"/>
                </a:solidFill>
                <a:effectLst/>
                <a:latin typeface="Ubuntu" panose="020B0504030602030204" pitchFamily="34" charset="0"/>
              </a:rPr>
              <a:t>όπως ένα οξύ  στεφανιαίο επεισόδιο που μπορεί να επιφέρει θάνατο. Κάθε ένα τσιγάρο προκαλεί </a:t>
            </a:r>
            <a:r>
              <a:rPr lang="el-GR" b="1" i="0" dirty="0">
                <a:solidFill>
                  <a:srgbClr val="FF0000"/>
                </a:solidFill>
                <a:effectLst/>
                <a:latin typeface="Ubuntu" panose="020B0504030602030204" pitchFamily="34" charset="0"/>
              </a:rPr>
              <a:t>βλάβη στα αγγεία όλου του σώματος</a:t>
            </a:r>
            <a:r>
              <a:rPr lang="el-GR" b="0" i="0" dirty="0">
                <a:solidFill>
                  <a:srgbClr val="5C666A"/>
                </a:solidFill>
                <a:effectLst/>
                <a:latin typeface="Ubuntu" panose="020B0504030602030204" pitchFamily="34" charset="0"/>
              </a:rPr>
              <a:t>, της καρδιάς των πνευμόνων αλλά και σε αυτούς, κάθε αυτούς τους πνεύμονες. </a:t>
            </a:r>
            <a:r>
              <a:rPr lang="el-GR" b="1" i="0" dirty="0">
                <a:solidFill>
                  <a:srgbClr val="FF0000"/>
                </a:solidFill>
                <a:effectLst/>
                <a:latin typeface="Ubuntu" panose="020B0504030602030204" pitchFamily="34" charset="0"/>
              </a:rPr>
              <a:t>Το να μειώνεις το κάπνισμα δεν προστατεύει! </a:t>
            </a:r>
            <a:endParaRPr lang="el-GR" b="1" dirty="0">
              <a:solidFill>
                <a:srgbClr val="FF0000"/>
              </a:solidFill>
            </a:endParaRPr>
          </a:p>
        </p:txBody>
      </p:sp>
    </p:spTree>
    <p:extLst>
      <p:ext uri="{BB962C8B-B14F-4D97-AF65-F5344CB8AC3E}">
        <p14:creationId xmlns:p14="http://schemas.microsoft.com/office/powerpoint/2010/main" val="1351134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B5AB783-EC3F-CDB8-5031-EFF82A2E5F82}"/>
              </a:ext>
            </a:extLst>
          </p:cNvPr>
          <p:cNvSpPr>
            <a:spLocks noGrp="1"/>
          </p:cNvSpPr>
          <p:nvPr>
            <p:ph type="title"/>
          </p:nvPr>
        </p:nvSpPr>
        <p:spPr/>
        <p:txBody>
          <a:bodyPr/>
          <a:lstStyle/>
          <a:p>
            <a:r>
              <a:rPr lang="el-GR" b="1" dirty="0">
                <a:solidFill>
                  <a:srgbClr val="7030A0"/>
                </a:solidFill>
              </a:rPr>
              <a:t>ΜΥΘΟΙ ΚΑΙ ΑΛΗΘΕΙΕΣ ΓΙΑ ΤΟ ΚΑΠΝΙΣΜΑ</a:t>
            </a:r>
            <a:endParaRPr lang="el-GR" dirty="0"/>
          </a:p>
        </p:txBody>
      </p:sp>
      <p:sp>
        <p:nvSpPr>
          <p:cNvPr id="3" name="Θέση περιεχομένου 2">
            <a:extLst>
              <a:ext uri="{FF2B5EF4-FFF2-40B4-BE49-F238E27FC236}">
                <a16:creationId xmlns:a16="http://schemas.microsoft.com/office/drawing/2014/main" id="{236E9D28-48DA-B0D8-7AC8-EE70D7DD2C8A}"/>
              </a:ext>
            </a:extLst>
          </p:cNvPr>
          <p:cNvSpPr>
            <a:spLocks noGrp="1"/>
          </p:cNvSpPr>
          <p:nvPr>
            <p:ph idx="1"/>
          </p:nvPr>
        </p:nvSpPr>
        <p:spPr/>
        <p:txBody>
          <a:bodyPr/>
          <a:lstStyle/>
          <a:p>
            <a:r>
              <a:rPr lang="el-GR" b="1" i="0" dirty="0">
                <a:solidFill>
                  <a:srgbClr val="7030A0"/>
                </a:solidFill>
                <a:effectLst/>
                <a:latin typeface="Ubuntu" panose="020B0504030602030204" pitchFamily="34" charset="0"/>
              </a:rPr>
              <a:t>Είναι πολύ αργά για να το κόψω, η ζημιά έχει γίνει</a:t>
            </a:r>
            <a:r>
              <a:rPr lang="el-GR" b="1" i="0" dirty="0">
                <a:solidFill>
                  <a:schemeClr val="tx1">
                    <a:lumMod val="50000"/>
                    <a:lumOff val="50000"/>
                  </a:schemeClr>
                </a:solidFill>
                <a:effectLst/>
                <a:latin typeface="Ubuntu" panose="020B0504030602030204" pitchFamily="34" charset="0"/>
              </a:rPr>
              <a:t>.</a:t>
            </a:r>
          </a:p>
          <a:p>
            <a:pPr algn="l">
              <a:buFont typeface="Wingdings" panose="05000000000000000000" pitchFamily="2" charset="2"/>
              <a:buChar char="Ø"/>
            </a:pPr>
            <a:r>
              <a:rPr lang="el-GR" b="0" i="0" dirty="0">
                <a:solidFill>
                  <a:schemeClr val="tx1">
                    <a:lumMod val="50000"/>
                    <a:lumOff val="50000"/>
                  </a:schemeClr>
                </a:solidFill>
                <a:effectLst/>
                <a:latin typeface="Ubuntu" panose="020B0504030602030204" pitchFamily="34" charset="0"/>
              </a:rPr>
              <a:t>Η </a:t>
            </a:r>
            <a:r>
              <a:rPr lang="el-GR" b="1" i="0" dirty="0">
                <a:solidFill>
                  <a:srgbClr val="FF0000"/>
                </a:solidFill>
                <a:effectLst/>
                <a:latin typeface="Ubuntu" panose="020B0504030602030204" pitchFamily="34" charset="0"/>
              </a:rPr>
              <a:t>διαδικασία επούλωσης των πνευμόνων  </a:t>
            </a:r>
            <a:r>
              <a:rPr lang="el-GR" b="0" i="0" dirty="0">
                <a:solidFill>
                  <a:schemeClr val="tx1">
                    <a:lumMod val="50000"/>
                    <a:lumOff val="50000"/>
                  </a:schemeClr>
                </a:solidFill>
                <a:effectLst/>
                <a:latin typeface="Ubuntu" panose="020B0504030602030204" pitchFamily="34" charset="0"/>
              </a:rPr>
              <a:t>αρχίζει </a:t>
            </a:r>
            <a:r>
              <a:rPr lang="el-GR" b="1" i="0" dirty="0">
                <a:solidFill>
                  <a:srgbClr val="FF0000"/>
                </a:solidFill>
                <a:effectLst/>
                <a:latin typeface="Ubuntu" panose="020B0504030602030204" pitchFamily="34" charset="0"/>
              </a:rPr>
              <a:t>20 λεπτά </a:t>
            </a:r>
            <a:r>
              <a:rPr lang="el-GR" b="0" i="0" dirty="0">
                <a:solidFill>
                  <a:schemeClr val="tx1">
                    <a:lumMod val="50000"/>
                    <a:lumOff val="50000"/>
                  </a:schemeClr>
                </a:solidFill>
                <a:effectLst/>
                <a:latin typeface="Ubuntu" panose="020B0504030602030204" pitchFamily="34" charset="0"/>
              </a:rPr>
              <a:t>μετά την διακοπή. </a:t>
            </a:r>
            <a:r>
              <a:rPr lang="el-GR" b="1" i="0" dirty="0">
                <a:solidFill>
                  <a:srgbClr val="FF0000"/>
                </a:solidFill>
                <a:effectLst/>
                <a:latin typeface="Ubuntu" panose="020B0504030602030204" pitchFamily="34" charset="0"/>
              </a:rPr>
              <a:t>Μετά από 2-5 χρόνια</a:t>
            </a:r>
            <a:r>
              <a:rPr lang="el-GR" b="0" i="0" dirty="0">
                <a:solidFill>
                  <a:schemeClr val="tx1">
                    <a:lumMod val="50000"/>
                    <a:lumOff val="50000"/>
                  </a:schemeClr>
                </a:solidFill>
                <a:effectLst/>
                <a:latin typeface="Ubuntu" panose="020B0504030602030204" pitchFamily="34" charset="0"/>
              </a:rPr>
              <a:t>, το </a:t>
            </a:r>
            <a:r>
              <a:rPr lang="el-GR" b="1" i="0" dirty="0">
                <a:solidFill>
                  <a:srgbClr val="FF0000"/>
                </a:solidFill>
                <a:effectLst/>
                <a:latin typeface="Ubuntu" panose="020B0504030602030204" pitchFamily="34" charset="0"/>
              </a:rPr>
              <a:t>ρίσκο</a:t>
            </a:r>
            <a:r>
              <a:rPr lang="el-GR" b="0" i="0" dirty="0">
                <a:solidFill>
                  <a:schemeClr val="tx1">
                    <a:lumMod val="50000"/>
                    <a:lumOff val="50000"/>
                  </a:schemeClr>
                </a:solidFill>
                <a:effectLst/>
                <a:latin typeface="Ubuntu" panose="020B0504030602030204" pitchFamily="34" charset="0"/>
              </a:rPr>
              <a:t> για εγκεφαλικά αγγειακά επεισόδια είναι </a:t>
            </a:r>
            <a:r>
              <a:rPr lang="el-GR" b="1" i="0" dirty="0">
                <a:solidFill>
                  <a:srgbClr val="FF0000"/>
                </a:solidFill>
                <a:effectLst/>
                <a:latin typeface="Ubuntu" panose="020B0504030602030204" pitchFamily="34" charset="0"/>
              </a:rPr>
              <a:t>ίδιο με του μη καπνιστή</a:t>
            </a:r>
            <a:r>
              <a:rPr lang="el-GR" b="0" i="0" dirty="0">
                <a:solidFill>
                  <a:schemeClr val="tx1">
                    <a:lumMod val="50000"/>
                    <a:lumOff val="50000"/>
                  </a:schemeClr>
                </a:solidFill>
                <a:effectLst/>
                <a:latin typeface="Ubuntu" panose="020B0504030602030204" pitchFamily="34" charset="0"/>
              </a:rPr>
              <a:t>. </a:t>
            </a:r>
            <a:r>
              <a:rPr lang="el-GR" b="1" i="0" dirty="0">
                <a:solidFill>
                  <a:srgbClr val="FF0000"/>
                </a:solidFill>
                <a:effectLst/>
                <a:latin typeface="Ubuntu" panose="020B0504030602030204" pitchFamily="34" charset="0"/>
              </a:rPr>
              <a:t>Σε δέκα χρόνια από τη διακοπή, το ρίσκο του καρκίνου του πνεύμονα μειώνεται στο μισό</a:t>
            </a:r>
            <a:r>
              <a:rPr lang="el-GR" b="1" i="0" dirty="0">
                <a:solidFill>
                  <a:schemeClr val="tx1">
                    <a:lumMod val="50000"/>
                    <a:lumOff val="50000"/>
                  </a:schemeClr>
                </a:solidFill>
                <a:effectLst/>
                <a:latin typeface="Ubuntu" panose="020B0504030602030204" pitchFamily="34" charset="0"/>
              </a:rPr>
              <a:t>.</a:t>
            </a:r>
          </a:p>
          <a:p>
            <a:r>
              <a:rPr lang="el-GR" b="1" i="1" dirty="0">
                <a:solidFill>
                  <a:srgbClr val="7030A0"/>
                </a:solidFill>
                <a:effectLst/>
                <a:latin typeface="Ubuntu" panose="020B0504030602030204" pitchFamily="34" charset="0"/>
              </a:rPr>
              <a:t>Το τσιγάρο με ηρεμεί και  μου ελαττώνει το άγχος</a:t>
            </a:r>
          </a:p>
          <a:p>
            <a:pPr>
              <a:buFont typeface="Wingdings" panose="05000000000000000000" pitchFamily="2" charset="2"/>
              <a:buChar char="Ø"/>
            </a:pPr>
            <a:r>
              <a:rPr lang="el-GR" b="0" i="0" dirty="0">
                <a:solidFill>
                  <a:schemeClr val="tx1">
                    <a:lumMod val="50000"/>
                    <a:lumOff val="50000"/>
                  </a:schemeClr>
                </a:solidFill>
                <a:effectLst/>
                <a:latin typeface="Ubuntu" panose="020B0504030602030204" pitchFamily="34" charset="0"/>
              </a:rPr>
              <a:t>Είναι αλήθεια πως οι  περισσότεροι καπνιστές αισθάνονται ότι χαλαρώνουν όταν καπνίζουν. Στην πραγματικότητα, ο εγκέφαλος του χρόνιου καπνιστή </a:t>
            </a:r>
            <a:r>
              <a:rPr lang="el-GR" b="1" i="0" dirty="0">
                <a:solidFill>
                  <a:srgbClr val="FF0000"/>
                </a:solidFill>
                <a:effectLst/>
                <a:latin typeface="Ubuntu" panose="020B0504030602030204" pitchFamily="34" charset="0"/>
              </a:rPr>
              <a:t>προσαρμόζεται στη λήψη της νικοτίνης </a:t>
            </a:r>
            <a:r>
              <a:rPr lang="el-GR" b="0" i="0" dirty="0">
                <a:solidFill>
                  <a:schemeClr val="tx1">
                    <a:lumMod val="50000"/>
                    <a:lumOff val="50000"/>
                  </a:schemeClr>
                </a:solidFill>
                <a:effectLst/>
                <a:latin typeface="Ubuntu" panose="020B0504030602030204" pitchFamily="34" charset="0"/>
              </a:rPr>
              <a:t>ώστε τα επίπεδα της ντοπαμίνης (ο νευρομεταβιβαστής της…ευτυχίας)  να είναι φυσιολογικά όταν καπνίζει. </a:t>
            </a:r>
            <a:r>
              <a:rPr lang="el-GR" b="1" i="0" dirty="0">
                <a:solidFill>
                  <a:srgbClr val="FF0000"/>
                </a:solidFill>
                <a:effectLst/>
                <a:latin typeface="Ubuntu" panose="020B0504030602030204" pitchFamily="34" charset="0"/>
              </a:rPr>
              <a:t>Όταν δεν καπνίζει</a:t>
            </a:r>
            <a:r>
              <a:rPr lang="el-GR" b="0" i="0" dirty="0">
                <a:solidFill>
                  <a:srgbClr val="FF0000"/>
                </a:solidFill>
                <a:effectLst/>
                <a:latin typeface="Ubuntu" panose="020B0504030602030204" pitchFamily="34" charset="0"/>
              </a:rPr>
              <a:t> τα επίπεδα της ντοπαμίνης μειώνονται ραγδαία, προκαλώντας </a:t>
            </a:r>
            <a:r>
              <a:rPr lang="el-GR" b="1" i="0" dirty="0">
                <a:solidFill>
                  <a:srgbClr val="FF0000"/>
                </a:solidFill>
                <a:effectLst/>
                <a:latin typeface="Ubuntu" panose="020B0504030602030204" pitchFamily="34" charset="0"/>
              </a:rPr>
              <a:t>άγχος και νευρικότητα</a:t>
            </a:r>
            <a:r>
              <a:rPr lang="el-GR" b="0" i="0" dirty="0">
                <a:solidFill>
                  <a:srgbClr val="FF0000"/>
                </a:solidFill>
                <a:effectLst/>
                <a:latin typeface="Ubuntu" panose="020B0504030602030204" pitchFamily="34" charset="0"/>
              </a:rPr>
              <a:t>.</a:t>
            </a:r>
          </a:p>
          <a:p>
            <a:pPr algn="l"/>
            <a:endParaRPr lang="el-GR" b="0" i="0" dirty="0">
              <a:solidFill>
                <a:srgbClr val="5C666A"/>
              </a:solidFill>
              <a:effectLst/>
              <a:latin typeface="Ubuntu" panose="020B0504030602030204" pitchFamily="34" charset="0"/>
            </a:endParaRPr>
          </a:p>
          <a:p>
            <a:endParaRPr lang="el-GR" dirty="0"/>
          </a:p>
        </p:txBody>
      </p:sp>
    </p:spTree>
    <p:extLst>
      <p:ext uri="{BB962C8B-B14F-4D97-AF65-F5344CB8AC3E}">
        <p14:creationId xmlns:p14="http://schemas.microsoft.com/office/powerpoint/2010/main" val="1020170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2BBE71F-FBE1-3062-EFB7-8CD9ED166C5F}"/>
              </a:ext>
            </a:extLst>
          </p:cNvPr>
          <p:cNvSpPr>
            <a:spLocks noGrp="1"/>
          </p:cNvSpPr>
          <p:nvPr>
            <p:ph type="title"/>
          </p:nvPr>
        </p:nvSpPr>
        <p:spPr>
          <a:xfrm>
            <a:off x="1065212" y="533400"/>
            <a:ext cx="9601200" cy="807368"/>
          </a:xfrm>
        </p:spPr>
        <p:txBody>
          <a:bodyPr/>
          <a:lstStyle/>
          <a:p>
            <a:r>
              <a:rPr lang="el-GR" b="1" dirty="0">
                <a:solidFill>
                  <a:srgbClr val="7030A0"/>
                </a:solidFill>
              </a:rPr>
              <a:t>ΜΥΘΟΙ ΚΑΙ ΑΛΗΘΕΙΕΣ ΓΙΑ ΤΟ ΚΑΠΝΙΣΜΑ</a:t>
            </a:r>
            <a:endParaRPr lang="el-GR" dirty="0"/>
          </a:p>
        </p:txBody>
      </p:sp>
      <p:sp>
        <p:nvSpPr>
          <p:cNvPr id="3" name="Θέση περιεχομένου 2">
            <a:extLst>
              <a:ext uri="{FF2B5EF4-FFF2-40B4-BE49-F238E27FC236}">
                <a16:creationId xmlns:a16="http://schemas.microsoft.com/office/drawing/2014/main" id="{1B4737C1-A131-FD76-424D-D3FF527D91C7}"/>
              </a:ext>
            </a:extLst>
          </p:cNvPr>
          <p:cNvSpPr>
            <a:spLocks noGrp="1"/>
          </p:cNvSpPr>
          <p:nvPr>
            <p:ph idx="1"/>
          </p:nvPr>
        </p:nvSpPr>
        <p:spPr>
          <a:xfrm>
            <a:off x="1065212" y="1484784"/>
            <a:ext cx="9601200" cy="4535016"/>
          </a:xfrm>
        </p:spPr>
        <p:txBody>
          <a:bodyPr>
            <a:noAutofit/>
          </a:bodyPr>
          <a:lstStyle/>
          <a:p>
            <a:r>
              <a:rPr lang="el-GR" sz="1800" b="1" i="1" dirty="0">
                <a:solidFill>
                  <a:srgbClr val="7030A0"/>
                </a:solidFill>
                <a:effectLst/>
                <a:latin typeface="Ubuntu" panose="020B0504030602030204" pitchFamily="34" charset="0"/>
              </a:rPr>
              <a:t>Το κόβω όποτε θέλω!</a:t>
            </a:r>
            <a:endParaRPr lang="el-GR" sz="1800" b="0" i="0" dirty="0">
              <a:solidFill>
                <a:srgbClr val="7030A0"/>
              </a:solidFill>
              <a:effectLst/>
              <a:latin typeface="Ubuntu" panose="020B0504030602030204" pitchFamily="34" charset="0"/>
            </a:endParaRPr>
          </a:p>
          <a:p>
            <a:pPr>
              <a:buFont typeface="Wingdings" panose="05000000000000000000" pitchFamily="2" charset="2"/>
              <a:buChar char="Ø"/>
            </a:pPr>
            <a:r>
              <a:rPr lang="en-US" sz="1800" dirty="0">
                <a:solidFill>
                  <a:schemeClr val="tx1">
                    <a:lumMod val="50000"/>
                    <a:lumOff val="50000"/>
                  </a:schemeClr>
                </a:solidFill>
                <a:latin typeface="Ubuntu" panose="020B0504030602030204" pitchFamily="34" charset="0"/>
              </a:rPr>
              <a:t>E</a:t>
            </a:r>
            <a:r>
              <a:rPr lang="el-GR" sz="1800" b="0" i="0" dirty="0">
                <a:solidFill>
                  <a:schemeClr val="tx1">
                    <a:lumMod val="50000"/>
                    <a:lumOff val="50000"/>
                  </a:schemeClr>
                </a:solidFill>
                <a:effectLst/>
                <a:latin typeface="Ubuntu" panose="020B0504030602030204" pitchFamily="34" charset="0"/>
              </a:rPr>
              <a:t>ίναι τόσο </a:t>
            </a:r>
            <a:r>
              <a:rPr lang="el-GR" sz="1800" i="0" dirty="0">
                <a:solidFill>
                  <a:srgbClr val="FF0000"/>
                </a:solidFill>
                <a:effectLst/>
                <a:latin typeface="Ubuntu" panose="020B0504030602030204" pitchFamily="34" charset="0"/>
              </a:rPr>
              <a:t>σύνθετα τα υποσυστήματα του εγκεφάλου </a:t>
            </a:r>
            <a:r>
              <a:rPr lang="el-GR" sz="1800" b="0" i="0" dirty="0">
                <a:solidFill>
                  <a:schemeClr val="tx1">
                    <a:lumMod val="50000"/>
                    <a:lumOff val="50000"/>
                  </a:schemeClr>
                </a:solidFill>
                <a:effectLst/>
                <a:latin typeface="Ubuntu" panose="020B0504030602030204" pitchFamily="34" charset="0"/>
              </a:rPr>
              <a:t>που αλληλεπιδρούν και ελέγχουν την ανθρώπινη συμπεριφορά και, επιπλέον, είναι </a:t>
            </a:r>
            <a:r>
              <a:rPr lang="el-GR" sz="1800" b="1" i="0" dirty="0">
                <a:solidFill>
                  <a:srgbClr val="FF0000"/>
                </a:solidFill>
                <a:effectLst/>
                <a:latin typeface="Ubuntu" panose="020B0504030602030204" pitchFamily="34" charset="0"/>
              </a:rPr>
              <a:t>τόσο ισχυρή η εμπλοκή της νικοτίνης </a:t>
            </a:r>
            <a:r>
              <a:rPr lang="el-GR" sz="1800" b="0" i="0" dirty="0">
                <a:solidFill>
                  <a:schemeClr val="tx1">
                    <a:lumMod val="50000"/>
                    <a:lumOff val="50000"/>
                  </a:schemeClr>
                </a:solidFill>
                <a:effectLst/>
                <a:latin typeface="Ubuntu" panose="020B0504030602030204" pitchFamily="34" charset="0"/>
              </a:rPr>
              <a:t>(όπως και κάθε εξαρτησιογόνου ουσίας) στα συστήματα αυτά, που αναλαμβάνει η νικοτίνη, σε κάποιο βαθμό, τον έλεγχο της συμπεριφοράς του ατόμου! Έτσι, </a:t>
            </a:r>
            <a:r>
              <a:rPr lang="el-GR" sz="1800" b="1" i="0" dirty="0">
                <a:solidFill>
                  <a:schemeClr val="tx1">
                    <a:lumMod val="50000"/>
                    <a:lumOff val="50000"/>
                  </a:schemeClr>
                </a:solidFill>
                <a:effectLst/>
                <a:latin typeface="Ubuntu" panose="020B0504030602030204" pitchFamily="34" charset="0"/>
              </a:rPr>
              <a:t>το </a:t>
            </a:r>
            <a:r>
              <a:rPr lang="el-GR" sz="1800" b="1" i="0" dirty="0">
                <a:solidFill>
                  <a:srgbClr val="FF0000"/>
                </a:solidFill>
                <a:effectLst/>
                <a:latin typeface="Ubuntu" panose="020B0504030602030204" pitchFamily="34" charset="0"/>
              </a:rPr>
              <a:t>κάπνισμα αποκτά προτεραιότητα</a:t>
            </a:r>
            <a:r>
              <a:rPr lang="el-GR" sz="1800" b="0" i="0" dirty="0">
                <a:solidFill>
                  <a:srgbClr val="FF0000"/>
                </a:solidFill>
                <a:effectLst/>
                <a:latin typeface="Ubuntu" panose="020B0504030602030204" pitchFamily="34" charset="0"/>
              </a:rPr>
              <a:t> </a:t>
            </a:r>
            <a:r>
              <a:rPr lang="el-GR" sz="1800" b="0" i="0" dirty="0">
                <a:solidFill>
                  <a:schemeClr val="tx1">
                    <a:lumMod val="50000"/>
                    <a:lumOff val="50000"/>
                  </a:schemeClr>
                </a:solidFill>
                <a:effectLst/>
                <a:latin typeface="Ubuntu" panose="020B0504030602030204" pitchFamily="34" charset="0"/>
              </a:rPr>
              <a:t>έναντι άλλων επιλογών και δραστηριοτήτων του εξαρτημένου καπνιστή. </a:t>
            </a:r>
          </a:p>
          <a:p>
            <a:r>
              <a:rPr lang="el-GR" sz="1800" b="1" i="1" dirty="0">
                <a:solidFill>
                  <a:srgbClr val="7030A0"/>
                </a:solidFill>
                <a:effectLst/>
                <a:latin typeface="Ubuntu" panose="020B0504030602030204" pitchFamily="34" charset="0"/>
              </a:rPr>
              <a:t>Δεν καπνίζω, ατμίζω!</a:t>
            </a:r>
            <a:endParaRPr lang="el-GR" sz="1800" b="0" i="0" dirty="0">
              <a:solidFill>
                <a:srgbClr val="7030A0"/>
              </a:solidFill>
              <a:effectLst/>
              <a:latin typeface="Ubuntu" panose="020B0504030602030204" pitchFamily="34" charset="0"/>
            </a:endParaRPr>
          </a:p>
          <a:p>
            <a:pPr>
              <a:buFont typeface="Wingdings" panose="05000000000000000000" pitchFamily="2" charset="2"/>
              <a:buChar char="Ø"/>
            </a:pPr>
            <a:r>
              <a:rPr lang="el-GR" sz="1800" b="0" i="0" dirty="0">
                <a:solidFill>
                  <a:schemeClr val="tx1">
                    <a:lumMod val="50000"/>
                    <a:lumOff val="50000"/>
                  </a:schemeClr>
                </a:solidFill>
                <a:effectLst/>
                <a:latin typeface="Ubuntu" panose="020B0504030602030204" pitchFamily="34" charset="0"/>
              </a:rPr>
              <a:t>Το ηλεκτρονικό τσιγάρο παραμένει </a:t>
            </a:r>
            <a:r>
              <a:rPr lang="el-GR" sz="1800" b="1" i="0" dirty="0">
                <a:solidFill>
                  <a:srgbClr val="FF0000"/>
                </a:solidFill>
                <a:effectLst/>
                <a:latin typeface="Ubuntu" panose="020B0504030602030204" pitchFamily="34" charset="0"/>
              </a:rPr>
              <a:t>«τσιγάρο»! </a:t>
            </a:r>
            <a:r>
              <a:rPr lang="el-GR" sz="1800" b="0" i="0" dirty="0">
                <a:solidFill>
                  <a:schemeClr val="tx1">
                    <a:lumMod val="50000"/>
                    <a:lumOff val="50000"/>
                  </a:schemeClr>
                </a:solidFill>
                <a:effectLst/>
                <a:latin typeface="Ubuntu" panose="020B0504030602030204" pitchFamily="34" charset="0"/>
              </a:rPr>
              <a:t>Τόσο η Ευρωπαϊκή Πνευμονολογική Εταιρεία όσο και άλλοι έγκυροι επιστημονικοί φορείς </a:t>
            </a:r>
            <a:r>
              <a:rPr lang="el-GR" sz="1800" b="1" i="0" dirty="0">
                <a:solidFill>
                  <a:srgbClr val="FF0000"/>
                </a:solidFill>
                <a:effectLst/>
                <a:latin typeface="Ubuntu" panose="020B0504030602030204" pitchFamily="34" charset="0"/>
              </a:rPr>
              <a:t>ΔΕΝ συστήνουν το ηλεκτρονικό τσιγάρο </a:t>
            </a:r>
            <a:r>
              <a:rPr lang="el-GR" sz="1800" b="0" i="0" dirty="0">
                <a:solidFill>
                  <a:schemeClr val="tx1">
                    <a:lumMod val="50000"/>
                    <a:lumOff val="50000"/>
                  </a:schemeClr>
                </a:solidFill>
                <a:effectLst/>
                <a:latin typeface="Ubuntu" panose="020B0504030602030204" pitchFamily="34" charset="0"/>
              </a:rPr>
              <a:t>ως μέσο διακοπής καπνίσματος γιατί, πρώτον, δεν έχει αποδείξει πως βοηθά την απεξάρτηση από τη νικοτίνη και, δεύτερον, γιατί χρειάζονται πολυετείς επιδημιολογικές μελέτες για να αποδειχθεί τι προκαλεί ή πόσο ασφαλές είναι. Προς το παρόν  άλλωστε σε πολλές χώρες (και στη χώρα μας) ισχύουν </a:t>
            </a:r>
            <a:r>
              <a:rPr lang="el-GR" sz="1800" b="1" i="0" dirty="0">
                <a:solidFill>
                  <a:srgbClr val="FF0000"/>
                </a:solidFill>
                <a:effectLst/>
                <a:latin typeface="Ubuntu" panose="020B0504030602030204" pitchFamily="34" charset="0"/>
              </a:rPr>
              <a:t>οι ίδιοι νόμοι απαγόρευσης </a:t>
            </a:r>
            <a:r>
              <a:rPr lang="el-GR" sz="1800" b="0" i="0" dirty="0">
                <a:solidFill>
                  <a:schemeClr val="tx1">
                    <a:lumMod val="50000"/>
                    <a:lumOff val="50000"/>
                  </a:schemeClr>
                </a:solidFill>
                <a:effectLst/>
                <a:latin typeface="Ubuntu" panose="020B0504030602030204" pitchFamily="34" charset="0"/>
              </a:rPr>
              <a:t>καπνίσματος σε δημόσιους χώρους και για το ηλεκτρονικό τσιγάρο</a:t>
            </a:r>
            <a:r>
              <a:rPr lang="el-GR" b="0" i="0" dirty="0">
                <a:solidFill>
                  <a:schemeClr val="tx1">
                    <a:lumMod val="50000"/>
                    <a:lumOff val="50000"/>
                  </a:schemeClr>
                </a:solidFill>
                <a:effectLst/>
                <a:latin typeface="Ubuntu" panose="020B0504030602030204" pitchFamily="34" charset="0"/>
              </a:rPr>
              <a:t>.</a:t>
            </a:r>
            <a:endParaRPr lang="el-GR" dirty="0">
              <a:solidFill>
                <a:schemeClr val="tx1">
                  <a:lumMod val="50000"/>
                  <a:lumOff val="50000"/>
                </a:schemeClr>
              </a:solidFill>
              <a:latin typeface="Ubuntu" panose="020B0504030602030204" pitchFamily="34" charset="0"/>
            </a:endParaRPr>
          </a:p>
        </p:txBody>
      </p:sp>
    </p:spTree>
    <p:extLst>
      <p:ext uri="{BB962C8B-B14F-4D97-AF65-F5344CB8AC3E}">
        <p14:creationId xmlns:p14="http://schemas.microsoft.com/office/powerpoint/2010/main" val="212297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D9CCCD-AD2D-A685-0DD5-35DE47D96DE6}"/>
              </a:ext>
            </a:extLst>
          </p:cNvPr>
          <p:cNvSpPr>
            <a:spLocks noGrp="1"/>
          </p:cNvSpPr>
          <p:nvPr>
            <p:ph type="title"/>
          </p:nvPr>
        </p:nvSpPr>
        <p:spPr/>
        <p:txBody>
          <a:bodyPr/>
          <a:lstStyle/>
          <a:p>
            <a:r>
              <a:rPr lang="en-US" b="1" dirty="0">
                <a:solidFill>
                  <a:srgbClr val="7030A0"/>
                </a:solidFill>
              </a:rPr>
              <a:t>TO </a:t>
            </a:r>
            <a:r>
              <a:rPr lang="el-GR" b="1" dirty="0">
                <a:solidFill>
                  <a:srgbClr val="7030A0"/>
                </a:solidFill>
              </a:rPr>
              <a:t>ΗΛΕΚΤΡΟΝΙΚΟ ΤΣΙΓΑΡΟ- ΣΤΑΤΙΣΤΙΚΑ ΑΠΟΤΕΛΕΣΜΑΤΑ</a:t>
            </a:r>
          </a:p>
        </p:txBody>
      </p:sp>
      <p:sp>
        <p:nvSpPr>
          <p:cNvPr id="3" name="Θέση περιεχομένου 2">
            <a:extLst>
              <a:ext uri="{FF2B5EF4-FFF2-40B4-BE49-F238E27FC236}">
                <a16:creationId xmlns:a16="http://schemas.microsoft.com/office/drawing/2014/main" id="{46CEE7EC-1EB1-885B-16AB-750AE897120E}"/>
              </a:ext>
            </a:extLst>
          </p:cNvPr>
          <p:cNvSpPr>
            <a:spLocks noGrp="1"/>
          </p:cNvSpPr>
          <p:nvPr>
            <p:ph idx="1"/>
          </p:nvPr>
        </p:nvSpPr>
        <p:spPr/>
        <p:txBody>
          <a:bodyPr/>
          <a:lstStyle/>
          <a:p>
            <a:r>
              <a:rPr lang="el-GR" sz="2000" i="0" dirty="0">
                <a:effectLst/>
                <a:latin typeface="Open Sans" panose="020B0606030504020204" pitchFamily="34" charset="0"/>
              </a:rPr>
              <a:t>Το ποσοστό των 15χρονων μαθητών που έχουν κάνει χρήση ηλεκτρονικού τσιγάρου έχει διπλασιαστεί σε σχέση με το 2014 (15,4%)</a:t>
            </a:r>
            <a:r>
              <a:rPr lang="el-GR" sz="2000" i="0" dirty="0">
                <a:effectLst/>
                <a:latin typeface="Helvetica" panose="020B0604020202020204" pitchFamily="34" charset="0"/>
              </a:rPr>
              <a:t> </a:t>
            </a:r>
          </a:p>
          <a:p>
            <a:r>
              <a:rPr lang="el-GR" i="0" dirty="0">
                <a:solidFill>
                  <a:srgbClr val="000000"/>
                </a:solidFill>
                <a:effectLst/>
                <a:latin typeface="inherit"/>
              </a:rPr>
              <a:t>Σχεδόν όλοι οι μαθητές της Α’ Λυκείου που ανέφεραν κάπνισμα παραδοσιακού τσιγάρου ανέφεραν και κάπνισμα ηλεκτρονικού (≥1 φορά).</a:t>
            </a:r>
          </a:p>
          <a:p>
            <a:r>
              <a:rPr lang="el-GR" i="0" dirty="0">
                <a:solidFill>
                  <a:srgbClr val="000000"/>
                </a:solidFill>
                <a:effectLst/>
                <a:latin typeface="inherit"/>
              </a:rPr>
              <a:t>Το ηλεκτρονικό τσιγάρο αποτελεί σήμερα το επικρατέστερο καπνικό προϊόν στους μαθητές της Α’ Λυκείου, με τη χρήση του να έχει αυξηθεί την τελευταία 8ετία, ιδιαίτερα στα κορίτσια.</a:t>
            </a:r>
          </a:p>
          <a:p>
            <a:r>
              <a:rPr lang="el-GR" i="0" dirty="0">
                <a:solidFill>
                  <a:srgbClr val="000000"/>
                </a:solidFill>
                <a:effectLst/>
                <a:latin typeface="inherit"/>
              </a:rPr>
              <a:t>Σχεδόν δύο στους 5 μαθητές της Α’ Λυκείου (38,6%) έχουν καπνίσει έστω και μία φορά ηλεκτρονικό τσιγάρο, ενώ ένας στους 4 (25,1%) έχει επαναλάβει τη χρήση 3 και πλέον φορές.</a:t>
            </a:r>
          </a:p>
          <a:p>
            <a:endParaRPr lang="el-GR" dirty="0"/>
          </a:p>
        </p:txBody>
      </p:sp>
    </p:spTree>
    <p:extLst>
      <p:ext uri="{BB962C8B-B14F-4D97-AF65-F5344CB8AC3E}">
        <p14:creationId xmlns:p14="http://schemas.microsoft.com/office/powerpoint/2010/main" val="1191516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193FA43-22EE-D573-77BF-D4E39ABEBEA6}"/>
              </a:ext>
            </a:extLst>
          </p:cNvPr>
          <p:cNvSpPr>
            <a:spLocks noGrp="1"/>
          </p:cNvSpPr>
          <p:nvPr>
            <p:ph type="title"/>
          </p:nvPr>
        </p:nvSpPr>
        <p:spPr>
          <a:xfrm>
            <a:off x="1065212" y="533400"/>
            <a:ext cx="9601200" cy="1143000"/>
          </a:xfrm>
        </p:spPr>
        <p:txBody>
          <a:bodyPr anchor="b">
            <a:normAutofit/>
          </a:bodyPr>
          <a:lstStyle/>
          <a:p>
            <a:r>
              <a:rPr lang="el-GR" b="1"/>
              <a:t>ΗΛΕΚΤΡΟΝΙΚΟ ΤΣΙΓΑΡΟ</a:t>
            </a:r>
          </a:p>
        </p:txBody>
      </p:sp>
      <p:sp>
        <p:nvSpPr>
          <p:cNvPr id="9223" name="Content Placeholder 2">
            <a:extLst>
              <a:ext uri="{FF2B5EF4-FFF2-40B4-BE49-F238E27FC236}">
                <a16:creationId xmlns:a16="http://schemas.microsoft.com/office/drawing/2014/main" id="{631AF3A8-B352-1666-DD6B-D49BA2370501}"/>
              </a:ext>
            </a:extLst>
          </p:cNvPr>
          <p:cNvSpPr>
            <a:spLocks noGrp="1"/>
          </p:cNvSpPr>
          <p:nvPr>
            <p:ph sz="half" idx="1"/>
          </p:nvPr>
        </p:nvSpPr>
        <p:spPr>
          <a:xfrm>
            <a:off x="1065212" y="1828800"/>
            <a:ext cx="4645152" cy="4191000"/>
          </a:xfrm>
        </p:spPr>
        <p:txBody>
          <a:bodyPr>
            <a:normAutofit fontScale="92500" lnSpcReduction="20000"/>
          </a:bodyPr>
          <a:lstStyle/>
          <a:p>
            <a:pPr algn="l"/>
            <a:r>
              <a:rPr lang="el-GR" b="0" i="0" dirty="0">
                <a:solidFill>
                  <a:srgbClr val="777777"/>
                </a:solidFill>
                <a:effectLst/>
                <a:latin typeface="Lato" panose="020F0502020204030203" pitchFamily="34" charset="0"/>
              </a:rPr>
              <a:t>Το ηλεκτρονικό τσιγάρο είναι μια ηλεκτρονική συσκευή διανομής νικοτίνης. Το τσιγάρο περιέχει </a:t>
            </a:r>
            <a:r>
              <a:rPr lang="el-GR" b="1" i="0" dirty="0">
                <a:solidFill>
                  <a:srgbClr val="FF0000"/>
                </a:solidFill>
                <a:effectLst/>
                <a:latin typeface="Lato" panose="020F0502020204030203" pitchFamily="34" charset="0"/>
              </a:rPr>
              <a:t>νικοτίνη σε υγρή μορφή</a:t>
            </a:r>
            <a:r>
              <a:rPr lang="el-GR" b="0" i="0" dirty="0">
                <a:solidFill>
                  <a:srgbClr val="777777"/>
                </a:solidFill>
                <a:effectLst/>
                <a:latin typeface="Lato" panose="020F0502020204030203" pitchFamily="34" charset="0"/>
              </a:rPr>
              <a:t> την οποία μετατρέπει σε ατμό τον οποίο εισπνέει ο ασθενής μέσω της συσκευής.</a:t>
            </a:r>
          </a:p>
          <a:p>
            <a:pPr algn="l"/>
            <a:r>
              <a:rPr lang="el-GR" b="0" i="0" dirty="0">
                <a:solidFill>
                  <a:srgbClr val="777777"/>
                </a:solidFill>
                <a:effectLst/>
                <a:latin typeface="Lato" panose="020F0502020204030203" pitchFamily="34" charset="0"/>
              </a:rPr>
              <a:t>Ο βασικός σχεδιασμός του ηλεκτρονικού τσιγάρου είναι γενικά παρόμοιος σε όλες τις εταιρίες. Αποτελείται από ένα πλαστικό σωλήνα, ένα ηλεκτρονικό στοιχείο θέρμανσης, ένα φυσίγγιο και έναν θάλαμο ατμοποίησης με μία μεμβράνη για την αποβολή των διαφόρων άχρηστων συστατικών. Κάποια ηλεκτρονικά τσιγάρα έχουν ένα φως στην άκρη τους που ανάβει όταν ο χρήστης εισπνέει, ώστε να μοιάζει με την καύτρα του πραγματικού τσιγάρου που καίγεται.</a:t>
            </a:r>
          </a:p>
          <a:p>
            <a:endParaRPr lang="en-US" dirty="0"/>
          </a:p>
        </p:txBody>
      </p:sp>
      <p:pic>
        <p:nvPicPr>
          <p:cNvPr id="9218" name="Picture 2" descr="Το ηλεκτρονικό τσιγάρο και οι κίνδυνοι που κρύβονται για την υγεία των  εφήβων">
            <a:extLst>
              <a:ext uri="{FF2B5EF4-FFF2-40B4-BE49-F238E27FC236}">
                <a16:creationId xmlns:a16="http://schemas.microsoft.com/office/drawing/2014/main" id="{2DAF8B15-2948-EC11-E636-17CD2926A88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018210" y="1828800"/>
            <a:ext cx="4648201" cy="4191000"/>
          </a:xfrm>
          <a:prstGeom prst="rect">
            <a:avLst/>
          </a:prstGeom>
          <a:solidFill>
            <a:srgbClr val="FFFFFF"/>
          </a:solidFill>
        </p:spPr>
      </p:pic>
    </p:spTree>
    <p:extLst>
      <p:ext uri="{BB962C8B-B14F-4D97-AF65-F5344CB8AC3E}">
        <p14:creationId xmlns:p14="http://schemas.microsoft.com/office/powerpoint/2010/main" val="241020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3BAD6FC-C6BF-4397-53C1-1262786A8DE5}"/>
              </a:ext>
            </a:extLst>
          </p:cNvPr>
          <p:cNvSpPr>
            <a:spLocks noGrp="1"/>
          </p:cNvSpPr>
          <p:nvPr>
            <p:ph type="title"/>
          </p:nvPr>
        </p:nvSpPr>
        <p:spPr>
          <a:xfrm>
            <a:off x="1065212" y="533400"/>
            <a:ext cx="9601200" cy="1143000"/>
          </a:xfrm>
        </p:spPr>
        <p:txBody>
          <a:bodyPr anchor="b">
            <a:normAutofit/>
          </a:bodyPr>
          <a:lstStyle/>
          <a:p>
            <a:r>
              <a:rPr lang="el-GR" dirty="0"/>
              <a:t>ΗΛΕΚΤΡΟΝΙΚΟ ΤΣΙΓΑΡΟ</a:t>
            </a:r>
          </a:p>
        </p:txBody>
      </p:sp>
      <p:pic>
        <p:nvPicPr>
          <p:cNvPr id="10242" name="Picture 2" descr="ΣτΕ: Όπου απαγορεύεται το ΚΑΠΝΙΣΜΑ, απαγορεύεται και το ΗΛΕΚΤΡΟΝΙΚΟ ΤΣΙΓΑΡΟ.  | Σύλλογος Εφοριακών Ν. Θεσσαλονίκης - Κιλκίς Χαλκιδικής">
            <a:extLst>
              <a:ext uri="{FF2B5EF4-FFF2-40B4-BE49-F238E27FC236}">
                <a16:creationId xmlns:a16="http://schemas.microsoft.com/office/drawing/2014/main" id="{EA09634C-419F-F04E-A3C3-6BA4CF99BCDF}"/>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065212" y="2324303"/>
            <a:ext cx="4645152" cy="3199993"/>
          </a:xfrm>
          <a:prstGeom prst="rect">
            <a:avLst/>
          </a:prstGeom>
          <a:solidFill>
            <a:srgbClr val="FFFFFF"/>
          </a:solidFill>
        </p:spPr>
      </p:pic>
      <p:sp>
        <p:nvSpPr>
          <p:cNvPr id="10247" name="Content Placeholder 3">
            <a:extLst>
              <a:ext uri="{FF2B5EF4-FFF2-40B4-BE49-F238E27FC236}">
                <a16:creationId xmlns:a16="http://schemas.microsoft.com/office/drawing/2014/main" id="{715A9339-A310-290D-5021-17979900FA28}"/>
              </a:ext>
            </a:extLst>
          </p:cNvPr>
          <p:cNvSpPr>
            <a:spLocks noGrp="1"/>
          </p:cNvSpPr>
          <p:nvPr>
            <p:ph sz="half" idx="2"/>
          </p:nvPr>
        </p:nvSpPr>
        <p:spPr>
          <a:xfrm>
            <a:off x="6018210" y="1828800"/>
            <a:ext cx="4648201" cy="4191000"/>
          </a:xfrm>
        </p:spPr>
        <p:txBody>
          <a:bodyPr/>
          <a:lstStyle/>
          <a:p>
            <a:r>
              <a:rPr lang="el-GR" dirty="0"/>
              <a:t>Μέσα στο φυσίγγιο περιέχεται </a:t>
            </a:r>
            <a:r>
              <a:rPr lang="el-GR" b="1" dirty="0">
                <a:solidFill>
                  <a:srgbClr val="FF0000"/>
                </a:solidFill>
              </a:rPr>
              <a:t>νικοτίνη</a:t>
            </a:r>
            <a:r>
              <a:rPr lang="el-GR" dirty="0"/>
              <a:t> και μια βάση από χρωστικές ουσίες που προσδίδουν γεύση και άλλες </a:t>
            </a:r>
            <a:r>
              <a:rPr lang="el-GR" b="1" dirty="0">
                <a:solidFill>
                  <a:srgbClr val="FF0000"/>
                </a:solidFill>
              </a:rPr>
              <a:t>δηλητηριώδεις χημικές ουσίες (φορμαλδεΰδη, ακεταλδεύδη, ακρολεύνη).</a:t>
            </a:r>
            <a:endParaRPr lang="en-US" b="1" dirty="0">
              <a:solidFill>
                <a:srgbClr val="FF0000"/>
              </a:solidFill>
            </a:endParaRPr>
          </a:p>
        </p:txBody>
      </p:sp>
    </p:spTree>
    <p:extLst>
      <p:ext uri="{BB962C8B-B14F-4D97-AF65-F5344CB8AC3E}">
        <p14:creationId xmlns:p14="http://schemas.microsoft.com/office/powerpoint/2010/main" val="2616000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07B7440-0180-43F2-0AB9-9883A05A0C2A}"/>
              </a:ext>
            </a:extLst>
          </p:cNvPr>
          <p:cNvSpPr>
            <a:spLocks noGrp="1"/>
          </p:cNvSpPr>
          <p:nvPr>
            <p:ph type="title"/>
          </p:nvPr>
        </p:nvSpPr>
        <p:spPr>
          <a:xfrm>
            <a:off x="1065212" y="533400"/>
            <a:ext cx="9601200" cy="1143000"/>
          </a:xfrm>
        </p:spPr>
        <p:txBody>
          <a:bodyPr anchor="b">
            <a:normAutofit/>
          </a:bodyPr>
          <a:lstStyle/>
          <a:p>
            <a:r>
              <a:rPr lang="el-GR" sz="4400" b="1" dirty="0">
                <a:solidFill>
                  <a:srgbClr val="0070C0"/>
                </a:solidFill>
              </a:rPr>
              <a:t>Εφηβεία και Κάπνισμα </a:t>
            </a:r>
          </a:p>
        </p:txBody>
      </p:sp>
      <p:pic>
        <p:nvPicPr>
          <p:cNvPr id="3074" name="Picture 2" descr="Πως επηρεάζει το κάπνισμα την εμφάνιση του προσώπου και του δέρματος -  Αληθινές Ειδήσεις για όλους και για όλα χωρίς δευσμεύσεις και σκοπιμότητες">
            <a:extLst>
              <a:ext uri="{FF2B5EF4-FFF2-40B4-BE49-F238E27FC236}">
                <a16:creationId xmlns:a16="http://schemas.microsoft.com/office/drawing/2014/main" id="{A96C6A44-111B-CBCE-D118-BA4486397D2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68261" y="1828800"/>
            <a:ext cx="4645152" cy="3329005"/>
          </a:xfrm>
          <a:prstGeom prst="rect">
            <a:avLst/>
          </a:prstGeom>
          <a:solidFill>
            <a:srgbClr val="FFFFFF"/>
          </a:solidFill>
        </p:spPr>
      </p:pic>
      <p:sp>
        <p:nvSpPr>
          <p:cNvPr id="3" name="Θέση περιεχομένου 2">
            <a:extLst>
              <a:ext uri="{FF2B5EF4-FFF2-40B4-BE49-F238E27FC236}">
                <a16:creationId xmlns:a16="http://schemas.microsoft.com/office/drawing/2014/main" id="{4C0D4EBF-F678-2812-E415-32F174D4231B}"/>
              </a:ext>
            </a:extLst>
          </p:cNvPr>
          <p:cNvSpPr>
            <a:spLocks noGrp="1"/>
          </p:cNvSpPr>
          <p:nvPr>
            <p:ph sz="half" idx="2"/>
          </p:nvPr>
        </p:nvSpPr>
        <p:spPr>
          <a:xfrm>
            <a:off x="6018210" y="1828800"/>
            <a:ext cx="4648201" cy="4336504"/>
          </a:xfrm>
        </p:spPr>
        <p:txBody>
          <a:bodyPr>
            <a:noAutofit/>
          </a:bodyPr>
          <a:lstStyle/>
          <a:p>
            <a:r>
              <a:rPr lang="el-GR" dirty="0"/>
              <a:t>Η εφηβεία είναι η αναπτυξιακή φάση στην οποία τυπικά ξεκινά, συνήθως, ο </a:t>
            </a:r>
            <a:r>
              <a:rPr lang="el-GR" b="1" dirty="0">
                <a:solidFill>
                  <a:srgbClr val="FF0000"/>
                </a:solidFill>
              </a:rPr>
              <a:t>πειραματισμός</a:t>
            </a:r>
            <a:r>
              <a:rPr lang="el-GR" dirty="0"/>
              <a:t> με το κάπνισμα, με αποτέλεσμα </a:t>
            </a:r>
            <a:r>
              <a:rPr lang="el-GR" b="1" dirty="0">
                <a:solidFill>
                  <a:srgbClr val="FF0000"/>
                </a:solidFill>
              </a:rPr>
              <a:t>αυξημένες πιθανότητες </a:t>
            </a:r>
            <a:r>
              <a:rPr lang="el-GR" dirty="0"/>
              <a:t>έναρξης καπνίσματος.</a:t>
            </a:r>
          </a:p>
          <a:p>
            <a:r>
              <a:rPr lang="el-GR" b="1" dirty="0">
                <a:solidFill>
                  <a:srgbClr val="FF0000"/>
                </a:solidFill>
              </a:rPr>
              <a:t>Όσο πιο αργά </a:t>
            </a:r>
            <a:r>
              <a:rPr lang="el-GR" dirty="0"/>
              <a:t>γίνει η έναρξη του καπνίσματος, </a:t>
            </a:r>
            <a:r>
              <a:rPr lang="el-GR" b="1" dirty="0">
                <a:solidFill>
                  <a:srgbClr val="FF0000"/>
                </a:solidFill>
              </a:rPr>
              <a:t>τόσο μειώνονται οι πιθανότητες εξάρτησης</a:t>
            </a:r>
            <a:r>
              <a:rPr lang="el-GR" dirty="0"/>
              <a:t> από τη νικοτίνη.</a:t>
            </a:r>
          </a:p>
          <a:p>
            <a:r>
              <a:rPr lang="el-GR" dirty="0"/>
              <a:t>Οι περισσότεροι καπνιστές (</a:t>
            </a:r>
            <a:r>
              <a:rPr lang="el-GR" b="1" dirty="0">
                <a:solidFill>
                  <a:srgbClr val="FF0000"/>
                </a:solidFill>
              </a:rPr>
              <a:t>88.2%</a:t>
            </a:r>
            <a:r>
              <a:rPr lang="el-GR" dirty="0"/>
              <a:t>) ξεκινούν το κάπνισμα πριν τα 18 έτη, με </a:t>
            </a:r>
            <a:r>
              <a:rPr lang="el-GR" b="1" dirty="0">
                <a:solidFill>
                  <a:srgbClr val="FF0000"/>
                </a:solidFill>
              </a:rPr>
              <a:t>μέσο όρο έναρξης τα 15 - 16 </a:t>
            </a:r>
            <a:r>
              <a:rPr lang="el-GR" dirty="0"/>
              <a:t>έτη </a:t>
            </a:r>
          </a:p>
        </p:txBody>
      </p:sp>
    </p:spTree>
    <p:extLst>
      <p:ext uri="{BB962C8B-B14F-4D97-AF65-F5344CB8AC3E}">
        <p14:creationId xmlns:p14="http://schemas.microsoft.com/office/powerpoint/2010/main" val="398854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0F21F63-5F87-56ED-306F-375BEB9E4F52}"/>
              </a:ext>
            </a:extLst>
          </p:cNvPr>
          <p:cNvSpPr>
            <a:spLocks noGrp="1"/>
          </p:cNvSpPr>
          <p:nvPr>
            <p:ph type="title"/>
          </p:nvPr>
        </p:nvSpPr>
        <p:spPr>
          <a:xfrm>
            <a:off x="1065212" y="533400"/>
            <a:ext cx="9601200" cy="1143000"/>
          </a:xfrm>
        </p:spPr>
        <p:txBody>
          <a:bodyPr anchor="b">
            <a:normAutofit/>
          </a:bodyPr>
          <a:lstStyle/>
          <a:p>
            <a:r>
              <a:rPr lang="el-GR" dirty="0"/>
              <a:t>ΗΛΕΚΤΡΟΝΙΚΟ ΤΣΙΓΑΡΟ</a:t>
            </a:r>
          </a:p>
        </p:txBody>
      </p:sp>
      <p:pic>
        <p:nvPicPr>
          <p:cNvPr id="11266" name="Picture 2" descr="Γαλλία: Προς ολική απαγόρευση των ηλεκτρονικών τσιγάρων μιας χρήσης; –  Euractiv Greece">
            <a:extLst>
              <a:ext uri="{FF2B5EF4-FFF2-40B4-BE49-F238E27FC236}">
                <a16:creationId xmlns:a16="http://schemas.microsoft.com/office/drawing/2014/main" id="{244C677B-FCF2-C444-C85F-B753B98685A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65212" y="2623657"/>
            <a:ext cx="4645152" cy="2601285"/>
          </a:xfrm>
          <a:prstGeom prst="rect">
            <a:avLst/>
          </a:prstGeom>
          <a:solidFill>
            <a:srgbClr val="FFFFFF"/>
          </a:solidFill>
        </p:spPr>
      </p:pic>
      <p:sp>
        <p:nvSpPr>
          <p:cNvPr id="3" name="Θέση περιεχομένου 2">
            <a:extLst>
              <a:ext uri="{FF2B5EF4-FFF2-40B4-BE49-F238E27FC236}">
                <a16:creationId xmlns:a16="http://schemas.microsoft.com/office/drawing/2014/main" id="{FF827FBF-8700-323B-A6ED-798FEA08D34F}"/>
              </a:ext>
            </a:extLst>
          </p:cNvPr>
          <p:cNvSpPr>
            <a:spLocks noGrp="1"/>
          </p:cNvSpPr>
          <p:nvPr>
            <p:ph sz="half" idx="2"/>
          </p:nvPr>
        </p:nvSpPr>
        <p:spPr>
          <a:xfrm>
            <a:off x="6018210" y="1828800"/>
            <a:ext cx="4648201" cy="4191000"/>
          </a:xfrm>
        </p:spPr>
        <p:txBody>
          <a:bodyPr>
            <a:normAutofit/>
          </a:bodyPr>
          <a:lstStyle/>
          <a:p>
            <a:r>
              <a:rPr lang="el-GR" sz="1900" b="0" i="0" dirty="0">
                <a:effectLst/>
              </a:rPr>
              <a:t>Στην Ελλάδα το </a:t>
            </a:r>
            <a:r>
              <a:rPr lang="el-GR" sz="1900" b="1" i="0" dirty="0">
                <a:solidFill>
                  <a:srgbClr val="FF0000"/>
                </a:solidFill>
                <a:effectLst/>
              </a:rPr>
              <a:t>16,6% των παιδιών ηλικίας 15 ετών έχουν πειραματιστεί τουλάχιστον μία φορά με ηλεκτρονικό τσιγάρο</a:t>
            </a:r>
            <a:r>
              <a:rPr lang="el-GR" sz="1900" b="0" i="0" dirty="0">
                <a:effectLst/>
              </a:rPr>
              <a:t>. Οι περισσότεροι που εξακολουθούν να το χρησιμοποιούν είναι αυτοί που εκ των προτέρων ήταν παραδοσιακοί καπνιστές. Δυστυχώς, η </a:t>
            </a:r>
            <a:r>
              <a:rPr lang="el-GR" sz="1900" b="1" i="0" dirty="0">
                <a:solidFill>
                  <a:srgbClr val="FF0000"/>
                </a:solidFill>
                <a:effectLst/>
              </a:rPr>
              <a:t>προώθηση των ηλεκτρονικών τσιγάρων </a:t>
            </a:r>
            <a:r>
              <a:rPr lang="el-GR" sz="1900" b="0" i="0" dirty="0">
                <a:effectLst/>
              </a:rPr>
              <a:t>στα παιδιά και τους εφήβους μπορεί να ενισχύσει το μήνυμα ότι το κάπνισμα δεν είναι επικίνδυνο αυξάνοντας τον κίνδυνο εξάρτησης από τη νικοτίνη.</a:t>
            </a:r>
            <a:endParaRPr lang="el-GR" sz="1900" dirty="0"/>
          </a:p>
        </p:txBody>
      </p:sp>
    </p:spTree>
    <p:extLst>
      <p:ext uri="{BB962C8B-B14F-4D97-AF65-F5344CB8AC3E}">
        <p14:creationId xmlns:p14="http://schemas.microsoft.com/office/powerpoint/2010/main" val="2479102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F234BCF-1A18-36FA-FC7F-D213A8C0A17C}"/>
              </a:ext>
            </a:extLst>
          </p:cNvPr>
          <p:cNvSpPr>
            <a:spLocks noGrp="1"/>
          </p:cNvSpPr>
          <p:nvPr>
            <p:ph type="title"/>
          </p:nvPr>
        </p:nvSpPr>
        <p:spPr/>
        <p:txBody>
          <a:bodyPr/>
          <a:lstStyle/>
          <a:p>
            <a:r>
              <a:rPr lang="el-GR" dirty="0">
                <a:solidFill>
                  <a:schemeClr val="accent4"/>
                </a:solidFill>
              </a:rPr>
              <a:t>ΚΙΝΔΥΝΟΙ ΑΤΜΙΣΜΟΥ</a:t>
            </a:r>
          </a:p>
        </p:txBody>
      </p:sp>
      <p:sp>
        <p:nvSpPr>
          <p:cNvPr id="4" name="Θέση περιεχομένου 3">
            <a:extLst>
              <a:ext uri="{FF2B5EF4-FFF2-40B4-BE49-F238E27FC236}">
                <a16:creationId xmlns:a16="http://schemas.microsoft.com/office/drawing/2014/main" id="{9B8333C2-F3E9-E858-9BC7-07B9D630E3E9}"/>
              </a:ext>
            </a:extLst>
          </p:cNvPr>
          <p:cNvSpPr>
            <a:spLocks noGrp="1"/>
          </p:cNvSpPr>
          <p:nvPr>
            <p:ph idx="1"/>
          </p:nvPr>
        </p:nvSpPr>
        <p:spPr/>
        <p:txBody>
          <a:bodyPr>
            <a:normAutofit lnSpcReduction="10000"/>
          </a:bodyPr>
          <a:lstStyle/>
          <a:p>
            <a:r>
              <a:rPr lang="el-GR" sz="1600" b="1" dirty="0"/>
              <a:t>Περιέχει </a:t>
            </a:r>
            <a:r>
              <a:rPr lang="el-GR" sz="1600" b="1" dirty="0">
                <a:solidFill>
                  <a:srgbClr val="FF0000"/>
                </a:solidFill>
              </a:rPr>
              <a:t>νικοτίνη</a:t>
            </a:r>
            <a:r>
              <a:rPr lang="el-GR" sz="1600" b="1" dirty="0"/>
              <a:t> που προκαλεί εθισμό.</a:t>
            </a:r>
          </a:p>
          <a:p>
            <a:r>
              <a:rPr lang="el-GR" sz="1600" b="1" dirty="0"/>
              <a:t>Περιέχει </a:t>
            </a:r>
            <a:r>
              <a:rPr lang="el-GR" sz="1600" b="1" dirty="0">
                <a:solidFill>
                  <a:srgbClr val="FF0000"/>
                </a:solidFill>
              </a:rPr>
              <a:t>χρωστικές ουσίες </a:t>
            </a:r>
            <a:r>
              <a:rPr lang="el-GR" sz="1600" b="1" dirty="0"/>
              <a:t>που είναι τοξικές.</a:t>
            </a:r>
          </a:p>
          <a:p>
            <a:r>
              <a:rPr lang="el-GR" sz="1600" b="1" dirty="0"/>
              <a:t>Περιέχει </a:t>
            </a:r>
            <a:r>
              <a:rPr lang="el-GR" sz="1600" b="1" dirty="0">
                <a:solidFill>
                  <a:srgbClr val="FF0000"/>
                </a:solidFill>
              </a:rPr>
              <a:t>χημικές ουσίες ακεταλδεύδης </a:t>
            </a:r>
            <a:r>
              <a:rPr lang="el-GR" sz="1600" b="1" dirty="0"/>
              <a:t>που μπορεί να προκαλέσει αποφρακτική βρογχιολίτιδα. </a:t>
            </a:r>
          </a:p>
          <a:p>
            <a:r>
              <a:rPr lang="el-GR" sz="1600" b="1" dirty="0"/>
              <a:t>Η </a:t>
            </a:r>
            <a:r>
              <a:rPr lang="el-GR" sz="1600" b="1" dirty="0">
                <a:solidFill>
                  <a:srgbClr val="FF0000"/>
                </a:solidFill>
              </a:rPr>
              <a:t>κατά λάθος κατάποση του υγρού </a:t>
            </a:r>
            <a:r>
              <a:rPr lang="el-GR" sz="1600" b="1" dirty="0"/>
              <a:t>μπορεί να προκαλέσει δηλητηρίαση.</a:t>
            </a:r>
          </a:p>
          <a:p>
            <a:r>
              <a:rPr lang="el-GR" sz="1600" b="1" dirty="0"/>
              <a:t>Οι έφηβοι χρήστες είναι </a:t>
            </a:r>
            <a:r>
              <a:rPr lang="el-GR" sz="1600" b="1" dirty="0">
                <a:solidFill>
                  <a:srgbClr val="FF0000"/>
                </a:solidFill>
              </a:rPr>
              <a:t>πιθανό να ξεκινήσουν κανονικά προϊόντα καπνού</a:t>
            </a:r>
            <a:r>
              <a:rPr lang="el-GR" sz="1600" b="1" dirty="0"/>
              <a:t>.</a:t>
            </a:r>
          </a:p>
          <a:p>
            <a:r>
              <a:rPr lang="el-GR" sz="1600" b="1" dirty="0"/>
              <a:t>Οι γεύσεις και το μάρκετινγκ </a:t>
            </a:r>
            <a:r>
              <a:rPr lang="el-GR" sz="1600" b="1" dirty="0">
                <a:solidFill>
                  <a:srgbClr val="FF0000"/>
                </a:solidFill>
              </a:rPr>
              <a:t>δελεάζουν τους εφήβους </a:t>
            </a:r>
            <a:r>
              <a:rPr lang="el-GR" sz="1600" b="1" dirty="0"/>
              <a:t>να γίνουν χρήστες και οι περισσότεροι </a:t>
            </a:r>
            <a:r>
              <a:rPr lang="el-GR" sz="1600" b="1" dirty="0">
                <a:solidFill>
                  <a:srgbClr val="FF0000"/>
                </a:solidFill>
              </a:rPr>
              <a:t>θα γίνουν καπνιστές πλήρους απασχόλησης</a:t>
            </a:r>
            <a:r>
              <a:rPr lang="el-GR" sz="1600" b="1" dirty="0"/>
              <a:t>.</a:t>
            </a:r>
          </a:p>
          <a:p>
            <a:r>
              <a:rPr lang="el-GR" sz="1600" b="1" dirty="0"/>
              <a:t>Πρόσφατες μελέτες σε πειραματόζωα έδειξαν ότι </a:t>
            </a:r>
            <a:r>
              <a:rPr lang="el-GR" sz="1600" b="1" dirty="0">
                <a:solidFill>
                  <a:srgbClr val="FF0000"/>
                </a:solidFill>
              </a:rPr>
              <a:t>μπορεί να αλλοιώσουν τον γενετικό κώδικα</a:t>
            </a:r>
            <a:r>
              <a:rPr lang="el-GR" sz="1600" b="1" dirty="0"/>
              <a:t> και να </a:t>
            </a:r>
            <a:r>
              <a:rPr lang="el-GR" sz="1600" b="1" dirty="0">
                <a:solidFill>
                  <a:srgbClr val="FF0000"/>
                </a:solidFill>
              </a:rPr>
              <a:t>προκαλέσουν καρκίνο στον πνεύμονα και την ουροδόχο κύστη</a:t>
            </a:r>
            <a:r>
              <a:rPr lang="el-GR" sz="1600" b="1" dirty="0"/>
              <a:t>.</a:t>
            </a:r>
          </a:p>
          <a:p>
            <a:r>
              <a:rPr lang="el-GR" sz="1600" b="1" dirty="0"/>
              <a:t>Στα παράγωγα στην εκπνοή των χρηστών έχει βρεθεί </a:t>
            </a:r>
            <a:r>
              <a:rPr lang="el-GR" sz="1600" b="1" dirty="0">
                <a:solidFill>
                  <a:srgbClr val="FF0000"/>
                </a:solidFill>
              </a:rPr>
              <a:t>ακεταλδεύδη, βενζόλιο (αποβάλλεται στις εξατμίσεις) και βαρέα μέταλλα όπως νικέλιο, κασσίτερο και μόλυβδο.</a:t>
            </a:r>
          </a:p>
          <a:p>
            <a:endParaRPr lang="el-GR" dirty="0"/>
          </a:p>
        </p:txBody>
      </p:sp>
    </p:spTree>
    <p:extLst>
      <p:ext uri="{BB962C8B-B14F-4D97-AF65-F5344CB8AC3E}">
        <p14:creationId xmlns:p14="http://schemas.microsoft.com/office/powerpoint/2010/main" val="722956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No Smoking Day 2023: History, Significance and All You Need to Know - News18">
            <a:extLst>
              <a:ext uri="{FF2B5EF4-FFF2-40B4-BE49-F238E27FC236}">
                <a16:creationId xmlns:a16="http://schemas.microsoft.com/office/drawing/2014/main" id="{97F909EE-FA28-4300-CF66-8DD22DE47B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6381" y="1772816"/>
            <a:ext cx="3945632" cy="2274563"/>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Για όσους σκοπεύουν να κόψουν το κάπνισμα… - Ξυλόκαστρο Καρδιολόγος, Εφη  Αθανασοπούλου">
            <a:extLst>
              <a:ext uri="{FF2B5EF4-FFF2-40B4-BE49-F238E27FC236}">
                <a16:creationId xmlns:a16="http://schemas.microsoft.com/office/drawing/2014/main" id="{C4D8ABFC-F8BB-AFAE-6267-E6A79BC86B0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29916" y="1772816"/>
            <a:ext cx="3672408" cy="2274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69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6B09914-C895-18FD-BC23-95A4F8638411}"/>
              </a:ext>
            </a:extLst>
          </p:cNvPr>
          <p:cNvSpPr>
            <a:spLocks noGrp="1"/>
          </p:cNvSpPr>
          <p:nvPr>
            <p:ph type="title"/>
          </p:nvPr>
        </p:nvSpPr>
        <p:spPr/>
        <p:txBody>
          <a:bodyPr/>
          <a:lstStyle/>
          <a:p>
            <a:r>
              <a:rPr lang="el-GR" dirty="0"/>
              <a:t>Εφηβεία και Κάπνισμα</a:t>
            </a:r>
          </a:p>
        </p:txBody>
      </p:sp>
      <p:sp>
        <p:nvSpPr>
          <p:cNvPr id="3" name="Θέση περιεχομένου 2">
            <a:extLst>
              <a:ext uri="{FF2B5EF4-FFF2-40B4-BE49-F238E27FC236}">
                <a16:creationId xmlns:a16="http://schemas.microsoft.com/office/drawing/2014/main" id="{BC27B7FA-A682-9B97-80B9-F6914DF4760B}"/>
              </a:ext>
            </a:extLst>
          </p:cNvPr>
          <p:cNvSpPr>
            <a:spLocks noGrp="1"/>
          </p:cNvSpPr>
          <p:nvPr>
            <p:ph idx="1"/>
          </p:nvPr>
        </p:nvSpPr>
        <p:spPr/>
        <p:txBody>
          <a:bodyPr/>
          <a:lstStyle/>
          <a:p>
            <a:pPr>
              <a:buFont typeface="Wingdings" panose="05000000000000000000" pitchFamily="2" charset="2"/>
              <a:buChar char="v"/>
            </a:pPr>
            <a:r>
              <a:rPr lang="el-GR" dirty="0"/>
              <a:t>Περίοδος ανάπτυξης που χαρακτηρίζεται από αξιοσημείωτες </a:t>
            </a:r>
            <a:r>
              <a:rPr lang="el-GR" dirty="0">
                <a:solidFill>
                  <a:srgbClr val="FF0000"/>
                </a:solidFill>
              </a:rPr>
              <a:t>εγκεφαλικές αλλαγές</a:t>
            </a:r>
            <a:r>
              <a:rPr lang="el-GR" dirty="0"/>
              <a:t>, </a:t>
            </a:r>
            <a:r>
              <a:rPr lang="el-GR" b="1" dirty="0">
                <a:solidFill>
                  <a:srgbClr val="002060"/>
                </a:solidFill>
              </a:rPr>
              <a:t>υψηλά επίπεδα συναισθηματισμού</a:t>
            </a:r>
            <a:r>
              <a:rPr lang="el-GR" dirty="0"/>
              <a:t>, </a:t>
            </a:r>
            <a:r>
              <a:rPr lang="el-GR" b="1" dirty="0">
                <a:solidFill>
                  <a:srgbClr val="00B050"/>
                </a:solidFill>
              </a:rPr>
              <a:t>παρορμητικότητας</a:t>
            </a:r>
            <a:r>
              <a:rPr lang="el-GR" dirty="0"/>
              <a:t> και </a:t>
            </a:r>
            <a:r>
              <a:rPr lang="el-GR" b="1" dirty="0">
                <a:solidFill>
                  <a:srgbClr val="FFC000"/>
                </a:solidFill>
              </a:rPr>
              <a:t>ριψοκίνδυνες συμπεριφορές</a:t>
            </a:r>
            <a:r>
              <a:rPr lang="el-GR" dirty="0"/>
              <a:t>.</a:t>
            </a:r>
          </a:p>
          <a:p>
            <a:pPr>
              <a:buFont typeface="Wingdings" panose="05000000000000000000" pitchFamily="2" charset="2"/>
              <a:buChar char="v"/>
            </a:pPr>
            <a:r>
              <a:rPr lang="el-GR" dirty="0"/>
              <a:t>O πειραματισμός με ουσίες: </a:t>
            </a:r>
          </a:p>
          <a:p>
            <a:pPr marL="0" indent="0">
              <a:buNone/>
            </a:pPr>
            <a:r>
              <a:rPr lang="el-GR" dirty="0"/>
              <a:t>• Συνδέεται με την </a:t>
            </a:r>
            <a:r>
              <a:rPr lang="el-GR" b="1" dirty="0">
                <a:solidFill>
                  <a:srgbClr val="FF0000"/>
                </a:solidFill>
              </a:rPr>
              <a:t>προσπάθεια αυτονόμησης, ανεξαρτησίας και επανάστασης </a:t>
            </a:r>
            <a:r>
              <a:rPr lang="el-GR" dirty="0"/>
              <a:t>απέναντι στην εξουσία.</a:t>
            </a:r>
          </a:p>
          <a:p>
            <a:pPr marL="0" indent="0">
              <a:buNone/>
            </a:pPr>
            <a:r>
              <a:rPr lang="el-GR" dirty="0"/>
              <a:t>• Τρόπος να είναι κανείς </a:t>
            </a:r>
            <a:r>
              <a:rPr lang="el-GR" b="1" dirty="0">
                <a:solidFill>
                  <a:srgbClr val="FF0000"/>
                </a:solidFill>
              </a:rPr>
              <a:t>δημοφιλής και αποδεκτός </a:t>
            </a:r>
            <a:r>
              <a:rPr lang="el-GR" dirty="0"/>
              <a:t>από τους συνομηλίκους, ανάπτυξης μιας </a:t>
            </a:r>
            <a:r>
              <a:rPr lang="el-GR" b="1" dirty="0">
                <a:solidFill>
                  <a:srgbClr val="FF0000"/>
                </a:solidFill>
              </a:rPr>
              <a:t>αίσθησης «ταυτότητας» και ωριμότητας</a:t>
            </a:r>
            <a:r>
              <a:rPr lang="el-GR" dirty="0"/>
              <a:t>.</a:t>
            </a:r>
          </a:p>
          <a:p>
            <a:pPr>
              <a:buFont typeface="Wingdings" panose="05000000000000000000" pitchFamily="2" charset="2"/>
              <a:buChar char="v"/>
            </a:pPr>
            <a:r>
              <a:rPr lang="el-GR" dirty="0"/>
              <a:t>Στη βάση μίας λανθασμένης αντίληψης, η χρήση καπνού ή αλκοόλ δημιουργεί την εντύπωση ότι μπορεί κανείς να κατακτήσει όλους τους παραπάνω αναπτυξιακούς στόχους.</a:t>
            </a:r>
          </a:p>
        </p:txBody>
      </p:sp>
    </p:spTree>
    <p:extLst>
      <p:ext uri="{BB962C8B-B14F-4D97-AF65-F5344CB8AC3E}">
        <p14:creationId xmlns:p14="http://schemas.microsoft.com/office/powerpoint/2010/main" val="1830976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7FCF4C2-07CB-25C0-26D0-9DDA9D8FD742}"/>
              </a:ext>
            </a:extLst>
          </p:cNvPr>
          <p:cNvSpPr>
            <a:spLocks noGrp="1"/>
          </p:cNvSpPr>
          <p:nvPr>
            <p:ph type="title"/>
          </p:nvPr>
        </p:nvSpPr>
        <p:spPr/>
        <p:txBody>
          <a:bodyPr/>
          <a:lstStyle/>
          <a:p>
            <a:r>
              <a:rPr lang="el-GR" b="1" dirty="0">
                <a:solidFill>
                  <a:srgbClr val="FF0000"/>
                </a:solidFill>
              </a:rPr>
              <a:t>Η εξέλιξη του μη-καπνιστή σε εξαρτημένο καπνιστή</a:t>
            </a:r>
          </a:p>
        </p:txBody>
      </p:sp>
      <p:pic>
        <p:nvPicPr>
          <p:cNvPr id="2050" name="Picture 2" descr="ΠΑΙΔΕΙΑ ΓΙΑ ΕΝΑΝ ΚΟΣΜΟ ΧΩΡΙΣ ΚΑΠΝΙΣΜΑ">
            <a:extLst>
              <a:ext uri="{FF2B5EF4-FFF2-40B4-BE49-F238E27FC236}">
                <a16:creationId xmlns:a16="http://schemas.microsoft.com/office/drawing/2014/main" id="{0B9C0043-B11F-ED98-3DD6-EC12BD3A3C7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17948" y="1676400"/>
            <a:ext cx="8208912" cy="4128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494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8CA5964-6DCD-85A7-E069-264984F5D72B}"/>
              </a:ext>
            </a:extLst>
          </p:cNvPr>
          <p:cNvSpPr>
            <a:spLocks noGrp="1"/>
          </p:cNvSpPr>
          <p:nvPr>
            <p:ph type="title"/>
          </p:nvPr>
        </p:nvSpPr>
        <p:spPr/>
        <p:txBody>
          <a:bodyPr/>
          <a:lstStyle/>
          <a:p>
            <a:r>
              <a:rPr lang="el-GR" b="1" dirty="0">
                <a:solidFill>
                  <a:srgbClr val="FF0000"/>
                </a:solidFill>
              </a:rPr>
              <a:t>Τα 6 στάδια της εξάρτησης</a:t>
            </a:r>
          </a:p>
        </p:txBody>
      </p:sp>
      <p:sp>
        <p:nvSpPr>
          <p:cNvPr id="3" name="Θέση περιεχομένου 2">
            <a:extLst>
              <a:ext uri="{FF2B5EF4-FFF2-40B4-BE49-F238E27FC236}">
                <a16:creationId xmlns:a16="http://schemas.microsoft.com/office/drawing/2014/main" id="{341BC9F4-8FA2-6C16-260E-5EABFDB3BF3A}"/>
              </a:ext>
            </a:extLst>
          </p:cNvPr>
          <p:cNvSpPr>
            <a:spLocks noGrp="1" noRot="1" noMove="1" noResize="1" noEditPoints="1" noAdjustHandles="1" noChangeArrowheads="1" noChangeShapeType="1"/>
          </p:cNvSpPr>
          <p:nvPr>
            <p:ph idx="1"/>
          </p:nvPr>
        </p:nvSpPr>
        <p:spPr/>
        <p:txBody>
          <a:bodyPr>
            <a:normAutofit fontScale="92500" lnSpcReduction="20000"/>
          </a:bodyPr>
          <a:lstStyle/>
          <a:p>
            <a:pPr marL="457200" indent="-457200">
              <a:buFont typeface="+mj-lt"/>
              <a:buAutoNum type="arabicPeriod"/>
            </a:pPr>
            <a:r>
              <a:rPr lang="el-GR" dirty="0"/>
              <a:t>Σε αυτή την φάση οι νέοι </a:t>
            </a:r>
            <a:r>
              <a:rPr lang="el-GR" b="1" dirty="0">
                <a:solidFill>
                  <a:srgbClr val="FF0000"/>
                </a:solidFill>
              </a:rPr>
              <a:t>δεν έχουν ξεκινήσει σοβαρά να σκέπτονται </a:t>
            </a:r>
            <a:r>
              <a:rPr lang="el-GR" dirty="0"/>
              <a:t>το κάπνισμα.</a:t>
            </a:r>
          </a:p>
          <a:p>
            <a:pPr marL="457200" indent="-457200">
              <a:buFont typeface="+mj-lt"/>
              <a:buAutoNum type="arabicPeriod"/>
            </a:pPr>
            <a:r>
              <a:rPr lang="el-GR" dirty="0"/>
              <a:t>Σε αυτή την φάση οι μη καπνιστές αρχίζουν να </a:t>
            </a:r>
            <a:r>
              <a:rPr lang="el-GR" b="1" dirty="0">
                <a:solidFill>
                  <a:srgbClr val="FF0000"/>
                </a:solidFill>
              </a:rPr>
              <a:t>διαμορφώνουν πεποιθήσεις και αντιλήψεις</a:t>
            </a:r>
            <a:r>
              <a:rPr lang="el-GR" dirty="0"/>
              <a:t> για την χρησιμότητα του καπνίσματος.</a:t>
            </a:r>
          </a:p>
          <a:p>
            <a:pPr marL="457200" indent="-457200">
              <a:buFont typeface="+mj-lt"/>
              <a:buAutoNum type="arabicPeriod"/>
            </a:pPr>
            <a:r>
              <a:rPr lang="el-GR" dirty="0"/>
              <a:t>Οι έφηβοι </a:t>
            </a:r>
            <a:r>
              <a:rPr lang="el-GR" b="1" dirty="0">
                <a:solidFill>
                  <a:srgbClr val="FF0000"/>
                </a:solidFill>
              </a:rPr>
              <a:t>κάνουν το πρώτο τους τσιγάρο </a:t>
            </a:r>
            <a:r>
              <a:rPr lang="el-GR" dirty="0"/>
              <a:t>ή τις πρώτες «τζούρες». Οι συνομήλικοι ασκούν πολύ μεγαλύτερη επιρροή από τους γονείς.</a:t>
            </a:r>
          </a:p>
          <a:p>
            <a:pPr marL="457200" indent="-457200">
              <a:buFont typeface="+mj-lt"/>
              <a:buAutoNum type="arabicPeriod"/>
            </a:pPr>
            <a:r>
              <a:rPr lang="el-GR" b="1" dirty="0">
                <a:solidFill>
                  <a:srgbClr val="FF0000"/>
                </a:solidFill>
              </a:rPr>
              <a:t>Σταδιακή αύξηση της συχνότητας </a:t>
            </a:r>
            <a:r>
              <a:rPr lang="el-GR" dirty="0"/>
              <a:t>του καπνίσματος. Οι έφηβοι και οι νέοι δεν πειραματίζονται απλώς με τον καπνό αλλά και με την </a:t>
            </a:r>
            <a:r>
              <a:rPr lang="el-GR" b="1" dirty="0">
                <a:solidFill>
                  <a:srgbClr val="FF0000"/>
                </a:solidFill>
              </a:rPr>
              <a:t>εικόνα του εαυτού τους ως καπνιστές</a:t>
            </a:r>
            <a:r>
              <a:rPr lang="el-GR" dirty="0"/>
              <a:t>. Αναρωτιούνται και σκέπτονται τα αντιλαμβανόμενα «οφέλη» και συνέπειες που έχει το να είναι κανείς καπνιστής.</a:t>
            </a:r>
          </a:p>
          <a:p>
            <a:pPr marL="457200" indent="-457200">
              <a:buFont typeface="+mj-lt"/>
              <a:buAutoNum type="arabicPeriod"/>
            </a:pPr>
            <a:r>
              <a:rPr lang="el-GR" dirty="0"/>
              <a:t>Οι νέοι καπνίζουν σε μια </a:t>
            </a:r>
            <a:r>
              <a:rPr lang="el-GR" b="1" dirty="0">
                <a:solidFill>
                  <a:srgbClr val="FF0000"/>
                </a:solidFill>
              </a:rPr>
              <a:t>μη συστηματική, αλλά τακτική βάση </a:t>
            </a:r>
            <a:r>
              <a:rPr lang="el-GR" dirty="0"/>
              <a:t>σε συνδυασμό με μια </a:t>
            </a:r>
            <a:r>
              <a:rPr lang="el-GR" b="1" dirty="0">
                <a:solidFill>
                  <a:srgbClr val="FF0000"/>
                </a:solidFill>
              </a:rPr>
              <a:t>ποικιλία καταστάσεων και κοινωνικών σχέσεων</a:t>
            </a:r>
            <a:r>
              <a:rPr lang="el-GR" dirty="0"/>
              <a:t>.</a:t>
            </a:r>
          </a:p>
          <a:p>
            <a:pPr marL="457200" indent="-457200">
              <a:buFont typeface="+mj-lt"/>
              <a:buAutoNum type="arabicPeriod"/>
            </a:pPr>
            <a:r>
              <a:rPr lang="el-GR" dirty="0"/>
              <a:t>Ο έφηβος έχει αναπτύξει πλέον </a:t>
            </a:r>
            <a:r>
              <a:rPr lang="el-GR" b="1" dirty="0">
                <a:solidFill>
                  <a:srgbClr val="FF0000"/>
                </a:solidFill>
              </a:rPr>
              <a:t>σωματική και ψυχολογική εξάρτηση </a:t>
            </a:r>
            <a:r>
              <a:rPr lang="el-GR" dirty="0"/>
              <a:t>από τον καπνό. Καπνίζει καθημερινά σε διαφορετικές καταστάσεις και συνθήκες.</a:t>
            </a:r>
          </a:p>
        </p:txBody>
      </p:sp>
    </p:spTree>
    <p:extLst>
      <p:ext uri="{BB962C8B-B14F-4D97-AF65-F5344CB8AC3E}">
        <p14:creationId xmlns:p14="http://schemas.microsoft.com/office/powerpoint/2010/main" val="2828376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2094926" y="286547"/>
            <a:ext cx="7770376" cy="1499807"/>
          </a:xfrm>
        </p:spPr>
        <p:txBody>
          <a:bodyPr>
            <a:normAutofit fontScale="90000"/>
          </a:bodyPr>
          <a:lstStyle/>
          <a:p>
            <a:pPr algn="ctr"/>
            <a:r>
              <a:rPr lang="el-GR" b="1" u="sng" dirty="0"/>
              <a:t/>
            </a:r>
            <a:br>
              <a:rPr lang="el-GR" b="1" u="sng" dirty="0"/>
            </a:br>
            <a:r>
              <a:rPr lang="el-GR" sz="5998" b="1" dirty="0"/>
              <a:t>ΑΙΤΙΑ</a:t>
            </a:r>
            <a:r>
              <a:rPr lang="el-GR" b="1" dirty="0"/>
              <a:t/>
            </a:r>
            <a:br>
              <a:rPr lang="el-GR" b="1" dirty="0"/>
            </a:br>
            <a:endParaRPr lang="el-GR" b="1" u="sng" dirty="0"/>
          </a:p>
        </p:txBody>
      </p:sp>
      <p:sp>
        <p:nvSpPr>
          <p:cNvPr id="3" name="2 - Υπότιτλος"/>
          <p:cNvSpPr>
            <a:spLocks noGrp="1"/>
          </p:cNvSpPr>
          <p:nvPr>
            <p:ph type="subTitle" idx="1"/>
          </p:nvPr>
        </p:nvSpPr>
        <p:spPr>
          <a:xfrm>
            <a:off x="1952087" y="1643515"/>
            <a:ext cx="8284650" cy="4713680"/>
          </a:xfrm>
        </p:spPr>
        <p:txBody>
          <a:bodyPr>
            <a:normAutofit/>
          </a:bodyPr>
          <a:lstStyle/>
          <a:p>
            <a:pPr algn="l">
              <a:buFont typeface="Arial" pitchFamily="34" charset="0"/>
              <a:buChar char="•"/>
            </a:pPr>
            <a:r>
              <a:rPr lang="el-GR" sz="2799" b="1" dirty="0">
                <a:solidFill>
                  <a:schemeClr val="tx1"/>
                </a:solidFill>
              </a:rPr>
              <a:t>Ενήλικη συμπεριφορά</a:t>
            </a:r>
          </a:p>
          <a:p>
            <a:pPr algn="l">
              <a:buFont typeface="Arial" pitchFamily="34" charset="0"/>
              <a:buChar char="•"/>
            </a:pPr>
            <a:r>
              <a:rPr lang="el-GR" sz="2799" b="1" dirty="0">
                <a:solidFill>
                  <a:schemeClr val="tx1"/>
                </a:solidFill>
              </a:rPr>
              <a:t>Φίλοι</a:t>
            </a:r>
          </a:p>
          <a:p>
            <a:pPr algn="l">
              <a:buFont typeface="Arial" pitchFamily="34" charset="0"/>
              <a:buChar char="•"/>
            </a:pPr>
            <a:r>
              <a:rPr lang="el-GR" sz="2799" b="1" dirty="0">
                <a:solidFill>
                  <a:schemeClr val="tx1"/>
                </a:solidFill>
              </a:rPr>
              <a:t>Διαφήμιση</a:t>
            </a:r>
          </a:p>
          <a:p>
            <a:pPr algn="l">
              <a:buFont typeface="Arial" pitchFamily="34" charset="0"/>
              <a:buChar char="•"/>
            </a:pPr>
            <a:r>
              <a:rPr lang="el-GR" sz="2799" b="1" dirty="0">
                <a:solidFill>
                  <a:schemeClr val="tx1"/>
                </a:solidFill>
              </a:rPr>
              <a:t>Σχέσεις-Οικογενειακή δομή</a:t>
            </a:r>
          </a:p>
          <a:p>
            <a:pPr algn="l">
              <a:buFont typeface="Arial" pitchFamily="34" charset="0"/>
              <a:buChar char="•"/>
            </a:pPr>
            <a:r>
              <a:rPr lang="el-GR" sz="2799" b="1" dirty="0">
                <a:solidFill>
                  <a:schemeClr val="tx1"/>
                </a:solidFill>
              </a:rPr>
              <a:t>Διαχείριση άγχους</a:t>
            </a:r>
          </a:p>
          <a:p>
            <a:pPr algn="l">
              <a:buFont typeface="Arial" pitchFamily="34" charset="0"/>
              <a:buChar char="•"/>
            </a:pPr>
            <a:r>
              <a:rPr lang="el-GR" sz="2799" b="1" dirty="0">
                <a:solidFill>
                  <a:schemeClr val="tx1"/>
                </a:solidFill>
              </a:rPr>
              <a:t>Αίσθημα καταπίεσης</a:t>
            </a:r>
          </a:p>
          <a:p>
            <a:pPr algn="l">
              <a:buFont typeface="Arial" pitchFamily="34" charset="0"/>
              <a:buChar char="•"/>
            </a:pPr>
            <a:r>
              <a:rPr lang="el-GR" sz="2799" b="1" dirty="0">
                <a:solidFill>
                  <a:schemeClr val="tx1"/>
                </a:solidFill>
              </a:rPr>
              <a:t>Αποδοχή</a:t>
            </a:r>
          </a:p>
          <a:p>
            <a:pPr algn="l">
              <a:buFont typeface="Arial" pitchFamily="34" charset="0"/>
              <a:buChar char="•"/>
            </a:pPr>
            <a:r>
              <a:rPr lang="el-GR" sz="2799" b="1" dirty="0">
                <a:solidFill>
                  <a:schemeClr val="tx1"/>
                </a:solidFill>
              </a:rPr>
              <a:t>Χαμηλή αυτοπεποίθηση</a:t>
            </a:r>
          </a:p>
          <a:p>
            <a:pPr algn="l">
              <a:buFont typeface="Arial" pitchFamily="34" charset="0"/>
              <a:buChar char="•"/>
            </a:pPr>
            <a:r>
              <a:rPr lang="el-GR" sz="2799" b="1" dirty="0">
                <a:solidFill>
                  <a:schemeClr val="tx1"/>
                </a:solidFill>
              </a:rPr>
              <a:t>Σοβαρό τραυματικό γεγονός</a:t>
            </a:r>
          </a:p>
          <a:p>
            <a:pPr algn="l">
              <a:buFont typeface="Arial" pitchFamily="34" charset="0"/>
              <a:buChar char="•"/>
            </a:pPr>
            <a:r>
              <a:rPr lang="el-GR" sz="2799" b="1" dirty="0">
                <a:solidFill>
                  <a:schemeClr val="tx1"/>
                </a:solidFill>
              </a:rPr>
              <a:t>Απόρριψη</a:t>
            </a:r>
          </a:p>
          <a:p>
            <a:pPr algn="l">
              <a:buFont typeface="Arial" pitchFamily="34" charset="0"/>
              <a:buChar char="•"/>
            </a:pPr>
            <a:endParaRPr lang="el-GR" dirty="0">
              <a:solidFill>
                <a:schemeClr val="tx1"/>
              </a:solidFill>
            </a:endParaRPr>
          </a:p>
        </p:txBody>
      </p:sp>
      <p:pic>
        <p:nvPicPr>
          <p:cNvPr id="8194" name="Picture 2" descr="Κάπνισμα: Πώς μπορείτε να γλιτώσετε τους κινδύνους από το τσιγάρο -  kontranews.gr - Τελευταίες εξελίξεις από την Ελλάδα και τον Κόσμο.">
            <a:extLst>
              <a:ext uri="{FF2B5EF4-FFF2-40B4-BE49-F238E27FC236}">
                <a16:creationId xmlns:a16="http://schemas.microsoft.com/office/drawing/2014/main" id="{1C8D84CC-BCB5-FF32-3EF1-0A1E9A4D7C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6541" y="1340768"/>
            <a:ext cx="3744416" cy="25202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65212" y="533400"/>
            <a:ext cx="9601200" cy="879376"/>
          </a:xfrm>
        </p:spPr>
        <p:txBody>
          <a:bodyPr/>
          <a:lstStyle/>
          <a:p>
            <a:r>
              <a:rPr lang="el-GR" b="1" u="sng" dirty="0"/>
              <a:t>ΤΙ ΛΕΝΕ ΟΙ ΕΦΗΒΟΙ-ΚΑΠΝΙΣΜΑ</a:t>
            </a:r>
          </a:p>
        </p:txBody>
      </p:sp>
      <p:sp>
        <p:nvSpPr>
          <p:cNvPr id="3" name="2 - Θέση περιεχομένου"/>
          <p:cNvSpPr>
            <a:spLocks noGrp="1"/>
          </p:cNvSpPr>
          <p:nvPr>
            <p:ph idx="1"/>
          </p:nvPr>
        </p:nvSpPr>
        <p:spPr>
          <a:xfrm>
            <a:off x="1141115" y="1412776"/>
            <a:ext cx="9903419" cy="4824535"/>
          </a:xfrm>
        </p:spPr>
        <p:txBody>
          <a:bodyPr>
            <a:normAutofit fontScale="25000" lnSpcReduction="20000"/>
          </a:bodyPr>
          <a:lstStyle/>
          <a:p>
            <a:r>
              <a:rPr lang="el-GR" sz="7998" b="1" dirty="0"/>
              <a:t>Ξεκίνησα τυχαία χωρίς να το πολυσκεφτώ</a:t>
            </a:r>
          </a:p>
          <a:p>
            <a:r>
              <a:rPr lang="el-GR" sz="7998" b="1" dirty="0"/>
              <a:t>Για να έχω κάτι να κάνω</a:t>
            </a:r>
          </a:p>
          <a:p>
            <a:r>
              <a:rPr lang="el-GR" sz="7998" b="1" dirty="0"/>
              <a:t>Ηρεμεί τα νεύρα μου</a:t>
            </a:r>
          </a:p>
          <a:p>
            <a:r>
              <a:rPr lang="el-GR" sz="7998" b="1" dirty="0"/>
              <a:t>Βοηθά στη συγκέντρωση</a:t>
            </a:r>
          </a:p>
          <a:p>
            <a:r>
              <a:rPr lang="el-GR" sz="7998" b="1" dirty="0"/>
              <a:t>Για να μπω στην ομάδα</a:t>
            </a:r>
          </a:p>
          <a:p>
            <a:r>
              <a:rPr lang="el-GR" sz="7998" b="1" dirty="0"/>
              <a:t>Δίνει στυλ-Με κάνει ελκυστικό</a:t>
            </a:r>
          </a:p>
          <a:p>
            <a:r>
              <a:rPr lang="el-GR" sz="7998" b="1" dirty="0"/>
              <a:t>Μου δίνει αυτοπεποίθηση</a:t>
            </a:r>
          </a:p>
          <a:p>
            <a:r>
              <a:rPr lang="el-GR" sz="7998" b="1" dirty="0"/>
              <a:t>Από περιέργεια</a:t>
            </a:r>
          </a:p>
          <a:p>
            <a:r>
              <a:rPr lang="el-GR" sz="7998" b="1" dirty="0"/>
              <a:t>Από αντίδραση</a:t>
            </a:r>
          </a:p>
          <a:p>
            <a:r>
              <a:rPr lang="el-GR" sz="7998" b="1" dirty="0"/>
              <a:t>Δείχνω μεγάλος</a:t>
            </a:r>
          </a:p>
          <a:p>
            <a:r>
              <a:rPr lang="el-GR" sz="7998" b="1" dirty="0"/>
              <a:t>Το κάπνισμα αδυνατίζει</a:t>
            </a:r>
          </a:p>
          <a:p>
            <a:endParaRPr lang="el-GR" dirty="0"/>
          </a:p>
        </p:txBody>
      </p:sp>
      <p:pic>
        <p:nvPicPr>
          <p:cNvPr id="4098" name="Picture 2" descr="Ερευνητική εργασία (project) Θέμα : Το κάπνισμα στην ζωή των εφήβων - ppt  κατέβασμα">
            <a:extLst>
              <a:ext uri="{FF2B5EF4-FFF2-40B4-BE49-F238E27FC236}">
                <a16:creationId xmlns:a16="http://schemas.microsoft.com/office/drawing/2014/main" id="{C6CC7BDF-ECB7-4556-2B29-5A780A235F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0396" y="2204864"/>
            <a:ext cx="4320480" cy="32403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maragda\Desktop\καπνισμα-αλκοολ  εικονες\712669.jpg"/>
          <p:cNvPicPr>
            <a:picLocks noGrp="1" noChangeAspect="1" noChangeArrowheads="1"/>
          </p:cNvPicPr>
          <p:nvPr>
            <p:ph idx="1"/>
          </p:nvPr>
        </p:nvPicPr>
        <p:blipFill>
          <a:blip r:embed="rId2"/>
          <a:srcRect/>
          <a:stretch>
            <a:fillRect/>
          </a:stretch>
        </p:blipFill>
        <p:spPr bwMode="auto">
          <a:xfrm>
            <a:off x="1737831" y="286548"/>
            <a:ext cx="4070905" cy="3107807"/>
          </a:xfrm>
          <a:prstGeom prst="rect">
            <a:avLst/>
          </a:prstGeom>
          <a:noFill/>
        </p:spPr>
      </p:pic>
      <p:pic>
        <p:nvPicPr>
          <p:cNvPr id="1027" name="Picture 3" descr="C:\Users\smaragda\Desktop\καπνισμα-αλκοολ  εικονες\images (1).jpg"/>
          <p:cNvPicPr>
            <a:picLocks noChangeAspect="1" noChangeArrowheads="1"/>
          </p:cNvPicPr>
          <p:nvPr/>
        </p:nvPicPr>
        <p:blipFill>
          <a:blip r:embed="rId3"/>
          <a:srcRect/>
          <a:stretch>
            <a:fillRect/>
          </a:stretch>
        </p:blipFill>
        <p:spPr bwMode="auto">
          <a:xfrm>
            <a:off x="6594348" y="286546"/>
            <a:ext cx="2285405" cy="1371243"/>
          </a:xfrm>
          <a:prstGeom prst="rect">
            <a:avLst/>
          </a:prstGeom>
          <a:noFill/>
        </p:spPr>
      </p:pic>
      <p:pic>
        <p:nvPicPr>
          <p:cNvPr id="1028" name="Picture 4" descr="C:\Users\smaragda\Desktop\καπνισμα-αλκοολ  εικονες\images (2).jpg"/>
          <p:cNvPicPr>
            <a:picLocks noChangeAspect="1" noChangeArrowheads="1"/>
          </p:cNvPicPr>
          <p:nvPr/>
        </p:nvPicPr>
        <p:blipFill>
          <a:blip r:embed="rId4"/>
          <a:srcRect/>
          <a:stretch>
            <a:fillRect/>
          </a:stretch>
        </p:blipFill>
        <p:spPr bwMode="auto">
          <a:xfrm>
            <a:off x="6951445" y="2786227"/>
            <a:ext cx="2133044" cy="2142567"/>
          </a:xfrm>
          <a:prstGeom prst="rect">
            <a:avLst/>
          </a:prstGeom>
          <a:noFill/>
        </p:spPr>
      </p:pic>
      <p:pic>
        <p:nvPicPr>
          <p:cNvPr id="1029" name="Picture 5" descr="C:\Users\smaragda\Desktop\καπνισμα-αλκοολ  εικονες\αρχείο λήψης (2).jpg"/>
          <p:cNvPicPr>
            <a:picLocks noChangeAspect="1" noChangeArrowheads="1"/>
          </p:cNvPicPr>
          <p:nvPr/>
        </p:nvPicPr>
        <p:blipFill>
          <a:blip r:embed="rId5"/>
          <a:srcRect/>
          <a:stretch>
            <a:fillRect/>
          </a:stretch>
        </p:blipFill>
        <p:spPr bwMode="auto">
          <a:xfrm>
            <a:off x="2666283" y="4071776"/>
            <a:ext cx="2590134" cy="173936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maragda\Desktop\καπνισμα-αλκοολ  εικονες\images (3).jpg"/>
          <p:cNvPicPr>
            <a:picLocks noGrp="1" noChangeAspect="1" noChangeArrowheads="1"/>
          </p:cNvPicPr>
          <p:nvPr>
            <p:ph idx="1"/>
          </p:nvPr>
        </p:nvPicPr>
        <p:blipFill>
          <a:blip r:embed="rId2"/>
          <a:srcRect/>
          <a:stretch>
            <a:fillRect/>
          </a:stretch>
        </p:blipFill>
        <p:spPr bwMode="auto">
          <a:xfrm>
            <a:off x="2309184" y="715065"/>
            <a:ext cx="2532990" cy="1799756"/>
          </a:xfrm>
          <a:prstGeom prst="rect">
            <a:avLst/>
          </a:prstGeom>
          <a:noFill/>
        </p:spPr>
      </p:pic>
      <p:pic>
        <p:nvPicPr>
          <p:cNvPr id="2051" name="Picture 3" descr="C:\Users\smaragda\Desktop\καπνισμα-αλκοολ  εικονες\images (4).jpg"/>
          <p:cNvPicPr>
            <a:picLocks noChangeAspect="1" noChangeArrowheads="1"/>
          </p:cNvPicPr>
          <p:nvPr/>
        </p:nvPicPr>
        <p:blipFill>
          <a:blip r:embed="rId3"/>
          <a:srcRect/>
          <a:stretch>
            <a:fillRect/>
          </a:stretch>
        </p:blipFill>
        <p:spPr bwMode="auto">
          <a:xfrm>
            <a:off x="6094413" y="786484"/>
            <a:ext cx="2656783" cy="1723576"/>
          </a:xfrm>
          <a:prstGeom prst="rect">
            <a:avLst/>
          </a:prstGeom>
          <a:noFill/>
        </p:spPr>
      </p:pic>
      <p:pic>
        <p:nvPicPr>
          <p:cNvPr id="2052" name="Picture 4" descr="C:\Users\smaragda\Desktop\καπνισμα-αλκοολ  εικονες\kitri.jpeg"/>
          <p:cNvPicPr>
            <a:picLocks noChangeAspect="1" noChangeArrowheads="1"/>
          </p:cNvPicPr>
          <p:nvPr/>
        </p:nvPicPr>
        <p:blipFill>
          <a:blip r:embed="rId4"/>
          <a:srcRect/>
          <a:stretch>
            <a:fillRect/>
          </a:stretch>
        </p:blipFill>
        <p:spPr bwMode="auto">
          <a:xfrm>
            <a:off x="1809248" y="2714806"/>
            <a:ext cx="3415410" cy="1967987"/>
          </a:xfrm>
          <a:prstGeom prst="rect">
            <a:avLst/>
          </a:prstGeom>
          <a:noFill/>
        </p:spPr>
      </p:pic>
      <p:pic>
        <p:nvPicPr>
          <p:cNvPr id="2053" name="Picture 5" descr="C:\Users\smaragda\Desktop\καπνισμα-αλκοολ  εικονες\tsigaro.jpg"/>
          <p:cNvPicPr>
            <a:picLocks noChangeAspect="1" noChangeArrowheads="1"/>
          </p:cNvPicPr>
          <p:nvPr/>
        </p:nvPicPr>
        <p:blipFill>
          <a:blip r:embed="rId5"/>
          <a:srcRect/>
          <a:stretch>
            <a:fillRect/>
          </a:stretch>
        </p:blipFill>
        <p:spPr bwMode="auto">
          <a:xfrm>
            <a:off x="5672549" y="2714806"/>
            <a:ext cx="4685590" cy="3499550"/>
          </a:xfrm>
          <a:prstGeom prst="rect">
            <a:avLst/>
          </a:prstGeom>
          <a:noFill/>
        </p:spPr>
      </p:pic>
      <p:pic>
        <p:nvPicPr>
          <p:cNvPr id="2054" name="Picture 6" descr="C:\Users\smaragda\Desktop\καπνισμα-αλκοολ  εικονες\αρχείο λήψης.jpg"/>
          <p:cNvPicPr>
            <a:picLocks noChangeAspect="1" noChangeArrowheads="1"/>
          </p:cNvPicPr>
          <p:nvPr/>
        </p:nvPicPr>
        <p:blipFill>
          <a:blip r:embed="rId6"/>
          <a:srcRect/>
          <a:stretch>
            <a:fillRect/>
          </a:stretch>
        </p:blipFill>
        <p:spPr bwMode="auto">
          <a:xfrm>
            <a:off x="2237764" y="4928809"/>
            <a:ext cx="2799621" cy="162835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Γεωμετρικό πρότυπο σχεδίασης">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26713461_TF03460518" id="{D33EACB1-86AE-4E3A-849C-2253EBD8CD26}" vid="{C736EA40-5263-4202-97AE-A30E56D16BF1}"/>
    </a:ext>
  </a:extLst>
</a:theme>
</file>

<file path=ppt/theme/theme2.xml><?xml version="1.0" encoding="utf-8"?>
<a:theme xmlns:a="http://schemas.openxmlformats.org/drawingml/2006/main" name="Θέμα του Offic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Διαφάνειες γεωμετρικής σχεδίασης</Template>
  <TotalTime>2940</TotalTime>
  <Words>1390</Words>
  <Application>Microsoft Office PowerPoint</Application>
  <PresentationFormat>Custom</PresentationFormat>
  <Paragraphs>112</Paragraphs>
  <Slides>22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Helvetica</vt:lpstr>
      <vt:lpstr>inherit</vt:lpstr>
      <vt:lpstr>Lato</vt:lpstr>
      <vt:lpstr>Open Sans</vt:lpstr>
      <vt:lpstr>Palatino Linotype</vt:lpstr>
      <vt:lpstr>Ubuntu</vt:lpstr>
      <vt:lpstr>Wingdings</vt:lpstr>
      <vt:lpstr>Γεωμετρικό πρότυπο σχεδίασης</vt:lpstr>
      <vt:lpstr>           ΚΑΠΝΙΣΜΑ</vt:lpstr>
      <vt:lpstr>Εφηβεία και Κάπνισμα </vt:lpstr>
      <vt:lpstr>Εφηβεία και Κάπνισμα</vt:lpstr>
      <vt:lpstr>Η εξέλιξη του μη-καπνιστή σε εξαρτημένο καπνιστή</vt:lpstr>
      <vt:lpstr>Τα 6 στάδια της εξάρτησης</vt:lpstr>
      <vt:lpstr> ΑΙΤΙΑ </vt:lpstr>
      <vt:lpstr>ΤΙ ΛΕΝΕ ΟΙ ΕΦΗΒΟΙ-ΚΑΠΝΙΣΜΑ</vt:lpstr>
      <vt:lpstr>PowerPoint Presentation</vt:lpstr>
      <vt:lpstr>PowerPoint Presentation</vt:lpstr>
      <vt:lpstr>ΕΝΔΕΙΚΤΙΚΑ ΠΟΣΟΣΤΑ - ΚΑΠΝΙΣΜΑ</vt:lpstr>
      <vt:lpstr>ΚΑΤΗΓΟΡΙΕΣ</vt:lpstr>
      <vt:lpstr>ΣΥΝΕΠΕΙΕΣ - ΚΑΠΝΙΣΜΑ</vt:lpstr>
      <vt:lpstr>ΑΜΕΣΕΣ ΣΥΝΕΠΕΙΕΣ - ΚΑΠΝΙΣΜΑ</vt:lpstr>
      <vt:lpstr>ΜΥΘΟΙ ΚΑΙ ΑΛΗΘΕΙΕΣ ΓΙΑ ΤΟ ΚΑΠΝΙΣΜΑ</vt:lpstr>
      <vt:lpstr>ΜΥΘΟΙ ΚΑΙ ΑΛΗΘΕΙΕΣ ΓΙΑ ΤΟ ΚΑΠΝΙΣΜΑ</vt:lpstr>
      <vt:lpstr>ΜΥΘΟΙ ΚΑΙ ΑΛΗΘΕΙΕΣ ΓΙΑ ΤΟ ΚΑΠΝΙΣΜΑ</vt:lpstr>
      <vt:lpstr>TO ΗΛΕΚΤΡΟΝΙΚΟ ΤΣΙΓΑΡΟ- ΣΤΑΤΙΣΤΙΚΑ ΑΠΟΤΕΛΕΣΜΑΤΑ</vt:lpstr>
      <vt:lpstr>ΗΛΕΚΤΡΟΝΙΚΟ ΤΣΙΓΑΡΟ</vt:lpstr>
      <vt:lpstr>ΗΛΕΚΤΡΟΝΙΚΟ ΤΣΙΓΑΡΟ</vt:lpstr>
      <vt:lpstr>ΗΛΕΚΤΡΟΝΙΚΟ ΤΣΙΓΑΡΟ</vt:lpstr>
      <vt:lpstr>ΚΙΝΔΥΝΟΙ ΑΤΜΙΣΜΟΥ</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ΚΑΠΝΙΣΜΑ</dc:title>
  <dc:creator>smaragda_mattheou@outlook.com.gr</dc:creator>
  <cp:lastModifiedBy>Nick</cp:lastModifiedBy>
  <cp:revision>8</cp:revision>
  <dcterms:created xsi:type="dcterms:W3CDTF">2024-02-04T08:36:14Z</dcterms:created>
  <dcterms:modified xsi:type="dcterms:W3CDTF">2025-03-15T04:23:53Z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74063800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