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7" r:id="rId2"/>
    <p:sldId id="279" r:id="rId3"/>
    <p:sldId id="276" r:id="rId4"/>
    <p:sldId id="261" r:id="rId5"/>
    <p:sldId id="265" r:id="rId6"/>
    <p:sldId id="266" r:id="rId7"/>
    <p:sldId id="267" r:id="rId8"/>
    <p:sldId id="277" r:id="rId9"/>
    <p:sldId id="271" r:id="rId10"/>
    <p:sldId id="290" r:id="rId11"/>
    <p:sldId id="281" r:id="rId12"/>
    <p:sldId id="282" r:id="rId13"/>
    <p:sldId id="283" r:id="rId14"/>
    <p:sldId id="284" r:id="rId15"/>
    <p:sldId id="285" r:id="rId16"/>
    <p:sldId id="287" r:id="rId17"/>
    <p:sldId id="289" r:id="rId18"/>
    <p:sldId id="286" r:id="rId19"/>
    <p:sldId id="288" r:id="rId20"/>
    <p:sldId id="280" r:id="rId21"/>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6" autoAdjust="0"/>
  </p:normalViewPr>
  <p:slideViewPr>
    <p:cSldViewPr>
      <p:cViewPr varScale="1">
        <p:scale>
          <a:sx n="34" d="100"/>
          <a:sy n="34" d="100"/>
        </p:scale>
        <p:origin x="1003" y="4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9" d="100"/>
          <a:sy n="89" d="100"/>
        </p:scale>
        <p:origin x="376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F65F3-AF6B-4333-8D4B-3FB81EBEE15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996F5F8-E1D8-4190-BC57-E8A444768D8D}">
      <dgm:prSet/>
      <dgm:spPr/>
      <dgm:t>
        <a:bodyPr/>
        <a:lstStyle/>
        <a:p>
          <a:r>
            <a:rPr lang="el-GR"/>
            <a:t>Οι Έλληνες έφηβοι στις πρώτες θέσεις κατανάλωσης αλκοόλ</a:t>
          </a:r>
          <a:endParaRPr lang="en-US"/>
        </a:p>
      </dgm:t>
    </dgm:pt>
    <dgm:pt modelId="{59064A33-0C7C-496D-86E3-BE57677BE865}" type="parTrans" cxnId="{88DE2B63-A663-4724-9FA9-EA048A850CBF}">
      <dgm:prSet/>
      <dgm:spPr/>
      <dgm:t>
        <a:bodyPr/>
        <a:lstStyle/>
        <a:p>
          <a:endParaRPr lang="en-US"/>
        </a:p>
      </dgm:t>
    </dgm:pt>
    <dgm:pt modelId="{45AC78E0-7BB4-4CCB-8C53-75C35FEF79A5}" type="sibTrans" cxnId="{88DE2B63-A663-4724-9FA9-EA048A850CBF}">
      <dgm:prSet/>
      <dgm:spPr/>
      <dgm:t>
        <a:bodyPr/>
        <a:lstStyle/>
        <a:p>
          <a:endParaRPr lang="en-US"/>
        </a:p>
      </dgm:t>
    </dgm:pt>
    <dgm:pt modelId="{05FC69A2-EBB4-4BC4-BBE3-66B2F9808E9E}">
      <dgm:prSet/>
      <dgm:spPr/>
      <dgm:t>
        <a:bodyPr/>
        <a:lstStyle/>
        <a:p>
          <a:r>
            <a:rPr lang="el-GR"/>
            <a:t>Μπίρα ή κρασί στα 12-13</a:t>
          </a:r>
          <a:endParaRPr lang="en-US"/>
        </a:p>
      </dgm:t>
    </dgm:pt>
    <dgm:pt modelId="{6511137C-60AA-40EB-B7AE-155883399E72}" type="parTrans" cxnId="{39C4671E-84C5-4714-94CE-75ADD3238E8D}">
      <dgm:prSet/>
      <dgm:spPr/>
      <dgm:t>
        <a:bodyPr/>
        <a:lstStyle/>
        <a:p>
          <a:endParaRPr lang="en-US"/>
        </a:p>
      </dgm:t>
    </dgm:pt>
    <dgm:pt modelId="{4C3CA514-B77E-4FF7-A8E1-55C52F0A00CF}" type="sibTrans" cxnId="{39C4671E-84C5-4714-94CE-75ADD3238E8D}">
      <dgm:prSet/>
      <dgm:spPr/>
      <dgm:t>
        <a:bodyPr/>
        <a:lstStyle/>
        <a:p>
          <a:endParaRPr lang="en-US"/>
        </a:p>
      </dgm:t>
    </dgm:pt>
    <dgm:pt modelId="{33AF7F32-B23B-41FC-AD44-66EC8BF8FAA1}">
      <dgm:prSet/>
      <dgm:spPr/>
      <dgm:t>
        <a:bodyPr/>
        <a:lstStyle/>
        <a:p>
          <a:r>
            <a:rPr lang="el-GR"/>
            <a:t>Σκληρά ποτά στα 14-15</a:t>
          </a:r>
          <a:endParaRPr lang="en-US"/>
        </a:p>
      </dgm:t>
    </dgm:pt>
    <dgm:pt modelId="{04FF4DC8-78D6-495C-A034-5E7349BF5DC5}" type="parTrans" cxnId="{E8352962-782B-48B2-BFAA-BBBD9A9A3FBA}">
      <dgm:prSet/>
      <dgm:spPr/>
      <dgm:t>
        <a:bodyPr/>
        <a:lstStyle/>
        <a:p>
          <a:endParaRPr lang="en-US"/>
        </a:p>
      </dgm:t>
    </dgm:pt>
    <dgm:pt modelId="{BAC4667B-F292-45FB-9011-93FAF7D16CB6}" type="sibTrans" cxnId="{E8352962-782B-48B2-BFAA-BBBD9A9A3FBA}">
      <dgm:prSet/>
      <dgm:spPr/>
      <dgm:t>
        <a:bodyPr/>
        <a:lstStyle/>
        <a:p>
          <a:endParaRPr lang="en-US"/>
        </a:p>
      </dgm:t>
    </dgm:pt>
    <dgm:pt modelId="{B39A519E-91AF-44D2-8D0C-EBD1F0E9103D}">
      <dgm:prSet/>
      <dgm:spPr/>
      <dgm:t>
        <a:bodyPr/>
        <a:lstStyle/>
        <a:p>
          <a:r>
            <a:rPr lang="el-GR"/>
            <a:t>15%των εφήβων έχει μεθύσει πάνω από τρεις φορές σε ένα χρόνο</a:t>
          </a:r>
          <a:endParaRPr lang="en-US"/>
        </a:p>
      </dgm:t>
    </dgm:pt>
    <dgm:pt modelId="{B0EF630A-0BD7-4BA5-86F9-4D091C8CFB26}" type="parTrans" cxnId="{5DE71DD5-0428-4607-8DE0-1884720FA34A}">
      <dgm:prSet/>
      <dgm:spPr/>
      <dgm:t>
        <a:bodyPr/>
        <a:lstStyle/>
        <a:p>
          <a:endParaRPr lang="en-US"/>
        </a:p>
      </dgm:t>
    </dgm:pt>
    <dgm:pt modelId="{6AC3A862-0B0F-4AE1-AA65-12179C5050FF}" type="sibTrans" cxnId="{5DE71DD5-0428-4607-8DE0-1884720FA34A}">
      <dgm:prSet/>
      <dgm:spPr/>
      <dgm:t>
        <a:bodyPr/>
        <a:lstStyle/>
        <a:p>
          <a:endParaRPr lang="en-US"/>
        </a:p>
      </dgm:t>
    </dgm:pt>
    <dgm:pt modelId="{838F424C-CFB5-4AB7-97D1-BCA3E4B8D745}" type="pres">
      <dgm:prSet presAssocID="{306F65F3-AF6B-4333-8D4B-3FB81EBEE150}" presName="linear" presStyleCnt="0">
        <dgm:presLayoutVars>
          <dgm:animLvl val="lvl"/>
          <dgm:resizeHandles val="exact"/>
        </dgm:presLayoutVars>
      </dgm:prSet>
      <dgm:spPr/>
      <dgm:t>
        <a:bodyPr/>
        <a:lstStyle/>
        <a:p>
          <a:endParaRPr lang="en-US"/>
        </a:p>
      </dgm:t>
    </dgm:pt>
    <dgm:pt modelId="{1F8BAB2F-EAEC-4674-AA49-331C9D4E2561}" type="pres">
      <dgm:prSet presAssocID="{B996F5F8-E1D8-4190-BC57-E8A444768D8D}" presName="parentText" presStyleLbl="node1" presStyleIdx="0" presStyleCnt="4">
        <dgm:presLayoutVars>
          <dgm:chMax val="0"/>
          <dgm:bulletEnabled val="1"/>
        </dgm:presLayoutVars>
      </dgm:prSet>
      <dgm:spPr/>
      <dgm:t>
        <a:bodyPr/>
        <a:lstStyle/>
        <a:p>
          <a:endParaRPr lang="en-US"/>
        </a:p>
      </dgm:t>
    </dgm:pt>
    <dgm:pt modelId="{344D248A-D6D1-4345-98C8-5756361E51C7}" type="pres">
      <dgm:prSet presAssocID="{45AC78E0-7BB4-4CCB-8C53-75C35FEF79A5}" presName="spacer" presStyleCnt="0"/>
      <dgm:spPr/>
    </dgm:pt>
    <dgm:pt modelId="{7867552C-3BC8-4F02-8C0D-B9E8330E735C}" type="pres">
      <dgm:prSet presAssocID="{05FC69A2-EBB4-4BC4-BBE3-66B2F9808E9E}" presName="parentText" presStyleLbl="node1" presStyleIdx="1" presStyleCnt="4">
        <dgm:presLayoutVars>
          <dgm:chMax val="0"/>
          <dgm:bulletEnabled val="1"/>
        </dgm:presLayoutVars>
      </dgm:prSet>
      <dgm:spPr/>
      <dgm:t>
        <a:bodyPr/>
        <a:lstStyle/>
        <a:p>
          <a:endParaRPr lang="en-US"/>
        </a:p>
      </dgm:t>
    </dgm:pt>
    <dgm:pt modelId="{6AFC1AE3-E14F-4C44-804E-A255ABC88974}" type="pres">
      <dgm:prSet presAssocID="{4C3CA514-B77E-4FF7-A8E1-55C52F0A00CF}" presName="spacer" presStyleCnt="0"/>
      <dgm:spPr/>
    </dgm:pt>
    <dgm:pt modelId="{A2E83B5D-C22A-4278-9AA5-7EC86B170744}" type="pres">
      <dgm:prSet presAssocID="{33AF7F32-B23B-41FC-AD44-66EC8BF8FAA1}" presName="parentText" presStyleLbl="node1" presStyleIdx="2" presStyleCnt="4">
        <dgm:presLayoutVars>
          <dgm:chMax val="0"/>
          <dgm:bulletEnabled val="1"/>
        </dgm:presLayoutVars>
      </dgm:prSet>
      <dgm:spPr/>
      <dgm:t>
        <a:bodyPr/>
        <a:lstStyle/>
        <a:p>
          <a:endParaRPr lang="en-US"/>
        </a:p>
      </dgm:t>
    </dgm:pt>
    <dgm:pt modelId="{2CA9D2F6-36AB-4650-A8E9-87153560BB80}" type="pres">
      <dgm:prSet presAssocID="{BAC4667B-F292-45FB-9011-93FAF7D16CB6}" presName="spacer" presStyleCnt="0"/>
      <dgm:spPr/>
    </dgm:pt>
    <dgm:pt modelId="{2E3F7383-53E7-4919-AB41-87F10C00E410}" type="pres">
      <dgm:prSet presAssocID="{B39A519E-91AF-44D2-8D0C-EBD1F0E9103D}" presName="parentText" presStyleLbl="node1" presStyleIdx="3" presStyleCnt="4">
        <dgm:presLayoutVars>
          <dgm:chMax val="0"/>
          <dgm:bulletEnabled val="1"/>
        </dgm:presLayoutVars>
      </dgm:prSet>
      <dgm:spPr/>
      <dgm:t>
        <a:bodyPr/>
        <a:lstStyle/>
        <a:p>
          <a:endParaRPr lang="en-US"/>
        </a:p>
      </dgm:t>
    </dgm:pt>
  </dgm:ptLst>
  <dgm:cxnLst>
    <dgm:cxn modelId="{E8352962-782B-48B2-BFAA-BBBD9A9A3FBA}" srcId="{306F65F3-AF6B-4333-8D4B-3FB81EBEE150}" destId="{33AF7F32-B23B-41FC-AD44-66EC8BF8FAA1}" srcOrd="2" destOrd="0" parTransId="{04FF4DC8-78D6-495C-A034-5E7349BF5DC5}" sibTransId="{BAC4667B-F292-45FB-9011-93FAF7D16CB6}"/>
    <dgm:cxn modelId="{795A2F96-C591-424C-980A-6BE37A251AAA}" type="presOf" srcId="{B39A519E-91AF-44D2-8D0C-EBD1F0E9103D}" destId="{2E3F7383-53E7-4919-AB41-87F10C00E410}" srcOrd="0" destOrd="0" presId="urn:microsoft.com/office/officeart/2005/8/layout/vList2"/>
    <dgm:cxn modelId="{88DE2B63-A663-4724-9FA9-EA048A850CBF}" srcId="{306F65F3-AF6B-4333-8D4B-3FB81EBEE150}" destId="{B996F5F8-E1D8-4190-BC57-E8A444768D8D}" srcOrd="0" destOrd="0" parTransId="{59064A33-0C7C-496D-86E3-BE57677BE865}" sibTransId="{45AC78E0-7BB4-4CCB-8C53-75C35FEF79A5}"/>
    <dgm:cxn modelId="{32F3DE10-A178-4395-9C7B-1240507AF7E2}" type="presOf" srcId="{05FC69A2-EBB4-4BC4-BBE3-66B2F9808E9E}" destId="{7867552C-3BC8-4F02-8C0D-B9E8330E735C}" srcOrd="0" destOrd="0" presId="urn:microsoft.com/office/officeart/2005/8/layout/vList2"/>
    <dgm:cxn modelId="{269AB550-6510-4946-B7A8-4BFCC366A9AE}" type="presOf" srcId="{33AF7F32-B23B-41FC-AD44-66EC8BF8FAA1}" destId="{A2E83B5D-C22A-4278-9AA5-7EC86B170744}" srcOrd="0" destOrd="0" presId="urn:microsoft.com/office/officeart/2005/8/layout/vList2"/>
    <dgm:cxn modelId="{39C4671E-84C5-4714-94CE-75ADD3238E8D}" srcId="{306F65F3-AF6B-4333-8D4B-3FB81EBEE150}" destId="{05FC69A2-EBB4-4BC4-BBE3-66B2F9808E9E}" srcOrd="1" destOrd="0" parTransId="{6511137C-60AA-40EB-B7AE-155883399E72}" sibTransId="{4C3CA514-B77E-4FF7-A8E1-55C52F0A00CF}"/>
    <dgm:cxn modelId="{5DE71DD5-0428-4607-8DE0-1884720FA34A}" srcId="{306F65F3-AF6B-4333-8D4B-3FB81EBEE150}" destId="{B39A519E-91AF-44D2-8D0C-EBD1F0E9103D}" srcOrd="3" destOrd="0" parTransId="{B0EF630A-0BD7-4BA5-86F9-4D091C8CFB26}" sibTransId="{6AC3A862-0B0F-4AE1-AA65-12179C5050FF}"/>
    <dgm:cxn modelId="{67C7DD46-9DE2-4FD5-8F51-828C517CD569}" type="presOf" srcId="{306F65F3-AF6B-4333-8D4B-3FB81EBEE150}" destId="{838F424C-CFB5-4AB7-97D1-BCA3E4B8D745}" srcOrd="0" destOrd="0" presId="urn:microsoft.com/office/officeart/2005/8/layout/vList2"/>
    <dgm:cxn modelId="{98D24B3B-8D15-4AE5-A500-3E64702960F3}" type="presOf" srcId="{B996F5F8-E1D8-4190-BC57-E8A444768D8D}" destId="{1F8BAB2F-EAEC-4674-AA49-331C9D4E2561}" srcOrd="0" destOrd="0" presId="urn:microsoft.com/office/officeart/2005/8/layout/vList2"/>
    <dgm:cxn modelId="{AD59B587-0A62-4772-80B1-B4042DE8B6F9}" type="presParOf" srcId="{838F424C-CFB5-4AB7-97D1-BCA3E4B8D745}" destId="{1F8BAB2F-EAEC-4674-AA49-331C9D4E2561}" srcOrd="0" destOrd="0" presId="urn:microsoft.com/office/officeart/2005/8/layout/vList2"/>
    <dgm:cxn modelId="{CEFC82EE-5678-42A3-A3EA-F4FDBDB8B607}" type="presParOf" srcId="{838F424C-CFB5-4AB7-97D1-BCA3E4B8D745}" destId="{344D248A-D6D1-4345-98C8-5756361E51C7}" srcOrd="1" destOrd="0" presId="urn:microsoft.com/office/officeart/2005/8/layout/vList2"/>
    <dgm:cxn modelId="{727DFC0F-AF78-4D7D-82CF-6EFFB12DF5A3}" type="presParOf" srcId="{838F424C-CFB5-4AB7-97D1-BCA3E4B8D745}" destId="{7867552C-3BC8-4F02-8C0D-B9E8330E735C}" srcOrd="2" destOrd="0" presId="urn:microsoft.com/office/officeart/2005/8/layout/vList2"/>
    <dgm:cxn modelId="{6B02FEDC-FEB0-4621-B40C-7C9CC53C579B}" type="presParOf" srcId="{838F424C-CFB5-4AB7-97D1-BCA3E4B8D745}" destId="{6AFC1AE3-E14F-4C44-804E-A255ABC88974}" srcOrd="3" destOrd="0" presId="urn:microsoft.com/office/officeart/2005/8/layout/vList2"/>
    <dgm:cxn modelId="{5109AA64-83E4-4391-A634-A05114074A8D}" type="presParOf" srcId="{838F424C-CFB5-4AB7-97D1-BCA3E4B8D745}" destId="{A2E83B5D-C22A-4278-9AA5-7EC86B170744}" srcOrd="4" destOrd="0" presId="urn:microsoft.com/office/officeart/2005/8/layout/vList2"/>
    <dgm:cxn modelId="{3774ACA6-7F18-45EE-9181-11DF05389FE2}" type="presParOf" srcId="{838F424C-CFB5-4AB7-97D1-BCA3E4B8D745}" destId="{2CA9D2F6-36AB-4650-A8E9-87153560BB80}" srcOrd="5" destOrd="0" presId="urn:microsoft.com/office/officeart/2005/8/layout/vList2"/>
    <dgm:cxn modelId="{20C1E551-7B6B-4C6A-BEDA-D5BACDE0327C}" type="presParOf" srcId="{838F424C-CFB5-4AB7-97D1-BCA3E4B8D745}" destId="{2E3F7383-53E7-4919-AB41-87F10C00E41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62FFE-0E9F-4B37-B44C-645693110CEC}"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7BB8142C-681A-486E-A478-ECAC13268224}">
      <dgm:prSet/>
      <dgm:spPr/>
      <dgm:t>
        <a:bodyPr/>
        <a:lstStyle/>
        <a:p>
          <a:r>
            <a:rPr lang="el-GR" b="1" dirty="0"/>
            <a:t>Ενημέρωση</a:t>
          </a:r>
          <a:endParaRPr lang="en-US" b="1" dirty="0"/>
        </a:p>
      </dgm:t>
    </dgm:pt>
    <dgm:pt modelId="{B58AA5DC-0EA2-4F43-8921-6E00DDF8481C}" type="parTrans" cxnId="{941A9191-2C21-473A-8BD0-6C48A7376072}">
      <dgm:prSet/>
      <dgm:spPr/>
      <dgm:t>
        <a:bodyPr/>
        <a:lstStyle/>
        <a:p>
          <a:endParaRPr lang="en-US"/>
        </a:p>
      </dgm:t>
    </dgm:pt>
    <dgm:pt modelId="{C0876C4A-B6FE-4DCC-928C-641E188C812D}" type="sibTrans" cxnId="{941A9191-2C21-473A-8BD0-6C48A7376072}">
      <dgm:prSet/>
      <dgm:spPr/>
      <dgm:t>
        <a:bodyPr/>
        <a:lstStyle/>
        <a:p>
          <a:endParaRPr lang="en-US"/>
        </a:p>
      </dgm:t>
    </dgm:pt>
    <dgm:pt modelId="{6FD389CC-B7F8-488D-AC42-34495743CEDF}">
      <dgm:prSet/>
      <dgm:spPr/>
      <dgm:t>
        <a:bodyPr/>
        <a:lstStyle/>
        <a:p>
          <a:r>
            <a:rPr lang="el-GR" b="1" dirty="0"/>
            <a:t>Σωματική άσκηση</a:t>
          </a:r>
          <a:endParaRPr lang="en-US" b="1" dirty="0"/>
        </a:p>
      </dgm:t>
    </dgm:pt>
    <dgm:pt modelId="{0C25F5DC-F891-4918-90B0-544DDF8489F9}" type="parTrans" cxnId="{7A495D15-4D18-4164-A33D-DF704573569A}">
      <dgm:prSet/>
      <dgm:spPr/>
      <dgm:t>
        <a:bodyPr/>
        <a:lstStyle/>
        <a:p>
          <a:endParaRPr lang="en-US"/>
        </a:p>
      </dgm:t>
    </dgm:pt>
    <dgm:pt modelId="{71F97B52-45F4-439E-8F24-3162DC10539C}" type="sibTrans" cxnId="{7A495D15-4D18-4164-A33D-DF704573569A}">
      <dgm:prSet/>
      <dgm:spPr/>
      <dgm:t>
        <a:bodyPr/>
        <a:lstStyle/>
        <a:p>
          <a:endParaRPr lang="en-US"/>
        </a:p>
      </dgm:t>
    </dgm:pt>
    <dgm:pt modelId="{C4910A9A-73A5-4693-A434-A2FAB8094260}">
      <dgm:prSet/>
      <dgm:spPr/>
      <dgm:t>
        <a:bodyPr/>
        <a:lstStyle/>
        <a:p>
          <a:r>
            <a:rPr lang="el-GR" b="1" dirty="0"/>
            <a:t>Σωστή διατροφή</a:t>
          </a:r>
          <a:endParaRPr lang="en-US" b="1" dirty="0"/>
        </a:p>
      </dgm:t>
    </dgm:pt>
    <dgm:pt modelId="{77292E32-0B60-40DD-B71A-98EE21075A88}" type="parTrans" cxnId="{E2D84CBE-1D6F-4BC6-ADA0-D356C45DE9B8}">
      <dgm:prSet/>
      <dgm:spPr/>
      <dgm:t>
        <a:bodyPr/>
        <a:lstStyle/>
        <a:p>
          <a:endParaRPr lang="en-US"/>
        </a:p>
      </dgm:t>
    </dgm:pt>
    <dgm:pt modelId="{0810872C-E95B-42C3-B500-F6D6F2FE4B71}" type="sibTrans" cxnId="{E2D84CBE-1D6F-4BC6-ADA0-D356C45DE9B8}">
      <dgm:prSet/>
      <dgm:spPr/>
      <dgm:t>
        <a:bodyPr/>
        <a:lstStyle/>
        <a:p>
          <a:endParaRPr lang="en-US"/>
        </a:p>
      </dgm:t>
    </dgm:pt>
    <dgm:pt modelId="{6EBAA98C-DAF8-4C59-9751-EFD4342AC3FD}">
      <dgm:prSet/>
      <dgm:spPr/>
      <dgm:t>
        <a:bodyPr/>
        <a:lstStyle/>
        <a:p>
          <a:r>
            <a:rPr lang="el-GR" b="1" dirty="0"/>
            <a:t>Ψυχολογική στήριξη</a:t>
          </a:r>
          <a:endParaRPr lang="en-US" b="1" dirty="0"/>
        </a:p>
      </dgm:t>
    </dgm:pt>
    <dgm:pt modelId="{13AB45C9-773F-4E74-B769-B9F374164192}" type="parTrans" cxnId="{CED8B199-FF08-46B5-AC0D-E4E78A5218BF}">
      <dgm:prSet/>
      <dgm:spPr/>
      <dgm:t>
        <a:bodyPr/>
        <a:lstStyle/>
        <a:p>
          <a:endParaRPr lang="en-US"/>
        </a:p>
      </dgm:t>
    </dgm:pt>
    <dgm:pt modelId="{EA3AE21B-6621-4EFB-BA8E-6B5619596791}" type="sibTrans" cxnId="{CED8B199-FF08-46B5-AC0D-E4E78A5218BF}">
      <dgm:prSet/>
      <dgm:spPr/>
      <dgm:t>
        <a:bodyPr/>
        <a:lstStyle/>
        <a:p>
          <a:endParaRPr lang="en-US"/>
        </a:p>
      </dgm:t>
    </dgm:pt>
    <dgm:pt modelId="{D3BA7A46-5E7B-4836-AF85-842F84745AE0}">
      <dgm:prSet/>
      <dgm:spPr/>
      <dgm:t>
        <a:bodyPr/>
        <a:lstStyle/>
        <a:p>
          <a:r>
            <a:rPr lang="el-GR" b="1" dirty="0"/>
            <a:t>Ενίσχυση αυτοεκτίμησης</a:t>
          </a:r>
          <a:endParaRPr lang="en-US" b="1" dirty="0"/>
        </a:p>
      </dgm:t>
    </dgm:pt>
    <dgm:pt modelId="{DA2D9487-084A-4ED7-84A5-9B230C34C2AB}" type="parTrans" cxnId="{B04BAB3A-9DA7-4170-A2B2-687D7D5B2CC7}">
      <dgm:prSet/>
      <dgm:spPr/>
      <dgm:t>
        <a:bodyPr/>
        <a:lstStyle/>
        <a:p>
          <a:endParaRPr lang="en-US"/>
        </a:p>
      </dgm:t>
    </dgm:pt>
    <dgm:pt modelId="{79336E7B-7386-499D-BAFA-CA5A722D88AE}" type="sibTrans" cxnId="{B04BAB3A-9DA7-4170-A2B2-687D7D5B2CC7}">
      <dgm:prSet/>
      <dgm:spPr/>
      <dgm:t>
        <a:bodyPr/>
        <a:lstStyle/>
        <a:p>
          <a:endParaRPr lang="en-US"/>
        </a:p>
      </dgm:t>
    </dgm:pt>
    <dgm:pt modelId="{BF563E27-1484-435A-B856-A8A88D2E8CCE}">
      <dgm:prSet/>
      <dgm:spPr/>
      <dgm:t>
        <a:bodyPr/>
        <a:lstStyle/>
        <a:p>
          <a:r>
            <a:rPr lang="el-GR" b="1" dirty="0"/>
            <a:t>Κοινωνικές Δεξιότητες</a:t>
          </a:r>
          <a:endParaRPr lang="en-US" b="1" dirty="0"/>
        </a:p>
      </dgm:t>
    </dgm:pt>
    <dgm:pt modelId="{C8C03A4A-1F68-4F09-BADA-4642142A29CD}" type="parTrans" cxnId="{93DC1298-3092-49CA-846F-75528D7A6CA0}">
      <dgm:prSet/>
      <dgm:spPr/>
      <dgm:t>
        <a:bodyPr/>
        <a:lstStyle/>
        <a:p>
          <a:endParaRPr lang="en-US"/>
        </a:p>
      </dgm:t>
    </dgm:pt>
    <dgm:pt modelId="{0C565B92-1C7E-43ED-94BF-6130948A6122}" type="sibTrans" cxnId="{93DC1298-3092-49CA-846F-75528D7A6CA0}">
      <dgm:prSet/>
      <dgm:spPr/>
      <dgm:t>
        <a:bodyPr/>
        <a:lstStyle/>
        <a:p>
          <a:endParaRPr lang="en-US"/>
        </a:p>
      </dgm:t>
    </dgm:pt>
    <dgm:pt modelId="{DDE6A842-2629-4C99-A366-C7FC8B92907D}">
      <dgm:prSet/>
      <dgm:spPr/>
      <dgm:t>
        <a:bodyPr/>
        <a:lstStyle/>
        <a:p>
          <a:r>
            <a:rPr lang="el-GR" b="1" dirty="0"/>
            <a:t>Ποιος είναι όμορφος και ελκυστικός</a:t>
          </a:r>
          <a:r>
            <a:rPr lang="en-US" b="1" dirty="0"/>
            <a:t>;</a:t>
          </a:r>
        </a:p>
      </dgm:t>
    </dgm:pt>
    <dgm:pt modelId="{78312837-BCC3-46A4-AFA7-83AC26975E32}" type="parTrans" cxnId="{54107059-4641-4E47-AB06-253FCE2DD03D}">
      <dgm:prSet/>
      <dgm:spPr/>
      <dgm:t>
        <a:bodyPr/>
        <a:lstStyle/>
        <a:p>
          <a:endParaRPr lang="en-US"/>
        </a:p>
      </dgm:t>
    </dgm:pt>
    <dgm:pt modelId="{7AE4A0E5-BAE1-46BC-81D2-D9D9707D70AC}" type="sibTrans" cxnId="{54107059-4641-4E47-AB06-253FCE2DD03D}">
      <dgm:prSet/>
      <dgm:spPr/>
      <dgm:t>
        <a:bodyPr/>
        <a:lstStyle/>
        <a:p>
          <a:endParaRPr lang="en-US"/>
        </a:p>
      </dgm:t>
    </dgm:pt>
    <dgm:pt modelId="{0E846DDD-3B82-416E-A123-E6B9467FCA5E}" type="pres">
      <dgm:prSet presAssocID="{68762FFE-0E9F-4B37-B44C-645693110CEC}" presName="diagram" presStyleCnt="0">
        <dgm:presLayoutVars>
          <dgm:dir/>
          <dgm:resizeHandles val="exact"/>
        </dgm:presLayoutVars>
      </dgm:prSet>
      <dgm:spPr/>
      <dgm:t>
        <a:bodyPr/>
        <a:lstStyle/>
        <a:p>
          <a:endParaRPr lang="en-US"/>
        </a:p>
      </dgm:t>
    </dgm:pt>
    <dgm:pt modelId="{944733F1-F95F-418C-9835-494135EE49CC}" type="pres">
      <dgm:prSet presAssocID="{7BB8142C-681A-486E-A478-ECAC13268224}" presName="node" presStyleLbl="node1" presStyleIdx="0" presStyleCnt="7">
        <dgm:presLayoutVars>
          <dgm:bulletEnabled val="1"/>
        </dgm:presLayoutVars>
      </dgm:prSet>
      <dgm:spPr/>
      <dgm:t>
        <a:bodyPr/>
        <a:lstStyle/>
        <a:p>
          <a:endParaRPr lang="en-US"/>
        </a:p>
      </dgm:t>
    </dgm:pt>
    <dgm:pt modelId="{23230916-F65C-4A06-9303-926FE1CAA086}" type="pres">
      <dgm:prSet presAssocID="{C0876C4A-B6FE-4DCC-928C-641E188C812D}" presName="sibTrans" presStyleCnt="0"/>
      <dgm:spPr/>
    </dgm:pt>
    <dgm:pt modelId="{25828FBD-5CA3-4A0D-9959-BADFA78AA776}" type="pres">
      <dgm:prSet presAssocID="{6FD389CC-B7F8-488D-AC42-34495743CEDF}" presName="node" presStyleLbl="node1" presStyleIdx="1" presStyleCnt="7">
        <dgm:presLayoutVars>
          <dgm:bulletEnabled val="1"/>
        </dgm:presLayoutVars>
      </dgm:prSet>
      <dgm:spPr/>
      <dgm:t>
        <a:bodyPr/>
        <a:lstStyle/>
        <a:p>
          <a:endParaRPr lang="en-US"/>
        </a:p>
      </dgm:t>
    </dgm:pt>
    <dgm:pt modelId="{F8EEE8FD-6DB8-4E61-A044-341CC97CEACC}" type="pres">
      <dgm:prSet presAssocID="{71F97B52-45F4-439E-8F24-3162DC10539C}" presName="sibTrans" presStyleCnt="0"/>
      <dgm:spPr/>
    </dgm:pt>
    <dgm:pt modelId="{54EE651E-5A58-45B0-A058-EB54D079FD27}" type="pres">
      <dgm:prSet presAssocID="{C4910A9A-73A5-4693-A434-A2FAB8094260}" presName="node" presStyleLbl="node1" presStyleIdx="2" presStyleCnt="7">
        <dgm:presLayoutVars>
          <dgm:bulletEnabled val="1"/>
        </dgm:presLayoutVars>
      </dgm:prSet>
      <dgm:spPr/>
      <dgm:t>
        <a:bodyPr/>
        <a:lstStyle/>
        <a:p>
          <a:endParaRPr lang="en-US"/>
        </a:p>
      </dgm:t>
    </dgm:pt>
    <dgm:pt modelId="{BA22C9E6-00F9-4B7A-9AF7-0C235E62082C}" type="pres">
      <dgm:prSet presAssocID="{0810872C-E95B-42C3-B500-F6D6F2FE4B71}" presName="sibTrans" presStyleCnt="0"/>
      <dgm:spPr/>
    </dgm:pt>
    <dgm:pt modelId="{D8A2796F-8326-4F7D-928A-B1BECB252ACC}" type="pres">
      <dgm:prSet presAssocID="{6EBAA98C-DAF8-4C59-9751-EFD4342AC3FD}" presName="node" presStyleLbl="node1" presStyleIdx="3" presStyleCnt="7">
        <dgm:presLayoutVars>
          <dgm:bulletEnabled val="1"/>
        </dgm:presLayoutVars>
      </dgm:prSet>
      <dgm:spPr/>
      <dgm:t>
        <a:bodyPr/>
        <a:lstStyle/>
        <a:p>
          <a:endParaRPr lang="en-US"/>
        </a:p>
      </dgm:t>
    </dgm:pt>
    <dgm:pt modelId="{74FECA6D-DBCD-459C-ACB9-773983B7DB7D}" type="pres">
      <dgm:prSet presAssocID="{EA3AE21B-6621-4EFB-BA8E-6B5619596791}" presName="sibTrans" presStyleCnt="0"/>
      <dgm:spPr/>
    </dgm:pt>
    <dgm:pt modelId="{85BAD8C2-3A22-44A2-8DE6-46FC852ADEAB}" type="pres">
      <dgm:prSet presAssocID="{D3BA7A46-5E7B-4836-AF85-842F84745AE0}" presName="node" presStyleLbl="node1" presStyleIdx="4" presStyleCnt="7">
        <dgm:presLayoutVars>
          <dgm:bulletEnabled val="1"/>
        </dgm:presLayoutVars>
      </dgm:prSet>
      <dgm:spPr/>
      <dgm:t>
        <a:bodyPr/>
        <a:lstStyle/>
        <a:p>
          <a:endParaRPr lang="en-US"/>
        </a:p>
      </dgm:t>
    </dgm:pt>
    <dgm:pt modelId="{FD7D352D-F4EB-43EB-8BE5-C3F7352EBFD4}" type="pres">
      <dgm:prSet presAssocID="{79336E7B-7386-499D-BAFA-CA5A722D88AE}" presName="sibTrans" presStyleCnt="0"/>
      <dgm:spPr/>
    </dgm:pt>
    <dgm:pt modelId="{6BC6B521-E891-4F9A-8E4E-F4D1C2B65710}" type="pres">
      <dgm:prSet presAssocID="{BF563E27-1484-435A-B856-A8A88D2E8CCE}" presName="node" presStyleLbl="node1" presStyleIdx="5" presStyleCnt="7">
        <dgm:presLayoutVars>
          <dgm:bulletEnabled val="1"/>
        </dgm:presLayoutVars>
      </dgm:prSet>
      <dgm:spPr/>
      <dgm:t>
        <a:bodyPr/>
        <a:lstStyle/>
        <a:p>
          <a:endParaRPr lang="en-US"/>
        </a:p>
      </dgm:t>
    </dgm:pt>
    <dgm:pt modelId="{425345A5-5734-4ACE-BACA-C6E45452EB91}" type="pres">
      <dgm:prSet presAssocID="{0C565B92-1C7E-43ED-94BF-6130948A6122}" presName="sibTrans" presStyleCnt="0"/>
      <dgm:spPr/>
    </dgm:pt>
    <dgm:pt modelId="{F771B60E-422C-472B-B322-5AF15585BD20}" type="pres">
      <dgm:prSet presAssocID="{DDE6A842-2629-4C99-A366-C7FC8B92907D}" presName="node" presStyleLbl="node1" presStyleIdx="6" presStyleCnt="7">
        <dgm:presLayoutVars>
          <dgm:bulletEnabled val="1"/>
        </dgm:presLayoutVars>
      </dgm:prSet>
      <dgm:spPr/>
      <dgm:t>
        <a:bodyPr/>
        <a:lstStyle/>
        <a:p>
          <a:endParaRPr lang="en-US"/>
        </a:p>
      </dgm:t>
    </dgm:pt>
  </dgm:ptLst>
  <dgm:cxnLst>
    <dgm:cxn modelId="{3F540A69-B1F4-4A18-9F85-6892F1304F05}" type="presOf" srcId="{6EBAA98C-DAF8-4C59-9751-EFD4342AC3FD}" destId="{D8A2796F-8326-4F7D-928A-B1BECB252ACC}" srcOrd="0" destOrd="0" presId="urn:microsoft.com/office/officeart/2005/8/layout/default"/>
    <dgm:cxn modelId="{CED8B199-FF08-46B5-AC0D-E4E78A5218BF}" srcId="{68762FFE-0E9F-4B37-B44C-645693110CEC}" destId="{6EBAA98C-DAF8-4C59-9751-EFD4342AC3FD}" srcOrd="3" destOrd="0" parTransId="{13AB45C9-773F-4E74-B769-B9F374164192}" sibTransId="{EA3AE21B-6621-4EFB-BA8E-6B5619596791}"/>
    <dgm:cxn modelId="{7A495D15-4D18-4164-A33D-DF704573569A}" srcId="{68762FFE-0E9F-4B37-B44C-645693110CEC}" destId="{6FD389CC-B7F8-488D-AC42-34495743CEDF}" srcOrd="1" destOrd="0" parTransId="{0C25F5DC-F891-4918-90B0-544DDF8489F9}" sibTransId="{71F97B52-45F4-439E-8F24-3162DC10539C}"/>
    <dgm:cxn modelId="{E4BB6C3E-02F8-444B-8A33-13C6787C98B2}" type="presOf" srcId="{BF563E27-1484-435A-B856-A8A88D2E8CCE}" destId="{6BC6B521-E891-4F9A-8E4E-F4D1C2B65710}" srcOrd="0" destOrd="0" presId="urn:microsoft.com/office/officeart/2005/8/layout/default"/>
    <dgm:cxn modelId="{49530AA3-8F9E-415A-8627-61395BB8271D}" type="presOf" srcId="{D3BA7A46-5E7B-4836-AF85-842F84745AE0}" destId="{85BAD8C2-3A22-44A2-8DE6-46FC852ADEAB}" srcOrd="0" destOrd="0" presId="urn:microsoft.com/office/officeart/2005/8/layout/default"/>
    <dgm:cxn modelId="{941A9191-2C21-473A-8BD0-6C48A7376072}" srcId="{68762FFE-0E9F-4B37-B44C-645693110CEC}" destId="{7BB8142C-681A-486E-A478-ECAC13268224}" srcOrd="0" destOrd="0" parTransId="{B58AA5DC-0EA2-4F43-8921-6E00DDF8481C}" sibTransId="{C0876C4A-B6FE-4DCC-928C-641E188C812D}"/>
    <dgm:cxn modelId="{235AA943-BB2E-4A47-B315-4DD107F9954D}" type="presOf" srcId="{DDE6A842-2629-4C99-A366-C7FC8B92907D}" destId="{F771B60E-422C-472B-B322-5AF15585BD20}" srcOrd="0" destOrd="0" presId="urn:microsoft.com/office/officeart/2005/8/layout/default"/>
    <dgm:cxn modelId="{432AE421-45B8-4432-B91B-CDDCBC216B41}" type="presOf" srcId="{C4910A9A-73A5-4693-A434-A2FAB8094260}" destId="{54EE651E-5A58-45B0-A058-EB54D079FD27}" srcOrd="0" destOrd="0" presId="urn:microsoft.com/office/officeart/2005/8/layout/default"/>
    <dgm:cxn modelId="{B04BAB3A-9DA7-4170-A2B2-687D7D5B2CC7}" srcId="{68762FFE-0E9F-4B37-B44C-645693110CEC}" destId="{D3BA7A46-5E7B-4836-AF85-842F84745AE0}" srcOrd="4" destOrd="0" parTransId="{DA2D9487-084A-4ED7-84A5-9B230C34C2AB}" sibTransId="{79336E7B-7386-499D-BAFA-CA5A722D88AE}"/>
    <dgm:cxn modelId="{E0652342-A1C2-46C1-A01E-510770B3E3C2}" type="presOf" srcId="{7BB8142C-681A-486E-A478-ECAC13268224}" destId="{944733F1-F95F-418C-9835-494135EE49CC}" srcOrd="0" destOrd="0" presId="urn:microsoft.com/office/officeart/2005/8/layout/default"/>
    <dgm:cxn modelId="{E812EFB6-4574-49C3-A805-D74450A0B23D}" type="presOf" srcId="{6FD389CC-B7F8-488D-AC42-34495743CEDF}" destId="{25828FBD-5CA3-4A0D-9959-BADFA78AA776}" srcOrd="0" destOrd="0" presId="urn:microsoft.com/office/officeart/2005/8/layout/default"/>
    <dgm:cxn modelId="{54107059-4641-4E47-AB06-253FCE2DD03D}" srcId="{68762FFE-0E9F-4B37-B44C-645693110CEC}" destId="{DDE6A842-2629-4C99-A366-C7FC8B92907D}" srcOrd="6" destOrd="0" parTransId="{78312837-BCC3-46A4-AFA7-83AC26975E32}" sibTransId="{7AE4A0E5-BAE1-46BC-81D2-D9D9707D70AC}"/>
    <dgm:cxn modelId="{93DC1298-3092-49CA-846F-75528D7A6CA0}" srcId="{68762FFE-0E9F-4B37-B44C-645693110CEC}" destId="{BF563E27-1484-435A-B856-A8A88D2E8CCE}" srcOrd="5" destOrd="0" parTransId="{C8C03A4A-1F68-4F09-BADA-4642142A29CD}" sibTransId="{0C565B92-1C7E-43ED-94BF-6130948A6122}"/>
    <dgm:cxn modelId="{9C0F0F8B-B408-4163-99B3-3CBA5513F755}" type="presOf" srcId="{68762FFE-0E9F-4B37-B44C-645693110CEC}" destId="{0E846DDD-3B82-416E-A123-E6B9467FCA5E}" srcOrd="0" destOrd="0" presId="urn:microsoft.com/office/officeart/2005/8/layout/default"/>
    <dgm:cxn modelId="{E2D84CBE-1D6F-4BC6-ADA0-D356C45DE9B8}" srcId="{68762FFE-0E9F-4B37-B44C-645693110CEC}" destId="{C4910A9A-73A5-4693-A434-A2FAB8094260}" srcOrd="2" destOrd="0" parTransId="{77292E32-0B60-40DD-B71A-98EE21075A88}" sibTransId="{0810872C-E95B-42C3-B500-F6D6F2FE4B71}"/>
    <dgm:cxn modelId="{A13502A8-2CD2-47B7-9410-2D8534FD8409}" type="presParOf" srcId="{0E846DDD-3B82-416E-A123-E6B9467FCA5E}" destId="{944733F1-F95F-418C-9835-494135EE49CC}" srcOrd="0" destOrd="0" presId="urn:microsoft.com/office/officeart/2005/8/layout/default"/>
    <dgm:cxn modelId="{0C970599-7808-4A09-BF0A-2ED85F8BDA1F}" type="presParOf" srcId="{0E846DDD-3B82-416E-A123-E6B9467FCA5E}" destId="{23230916-F65C-4A06-9303-926FE1CAA086}" srcOrd="1" destOrd="0" presId="urn:microsoft.com/office/officeart/2005/8/layout/default"/>
    <dgm:cxn modelId="{5639CAA7-E868-41CB-A9AA-338242A24BE7}" type="presParOf" srcId="{0E846DDD-3B82-416E-A123-E6B9467FCA5E}" destId="{25828FBD-5CA3-4A0D-9959-BADFA78AA776}" srcOrd="2" destOrd="0" presId="urn:microsoft.com/office/officeart/2005/8/layout/default"/>
    <dgm:cxn modelId="{32E7C886-924C-462A-877A-A3828C880745}" type="presParOf" srcId="{0E846DDD-3B82-416E-A123-E6B9467FCA5E}" destId="{F8EEE8FD-6DB8-4E61-A044-341CC97CEACC}" srcOrd="3" destOrd="0" presId="urn:microsoft.com/office/officeart/2005/8/layout/default"/>
    <dgm:cxn modelId="{D71A76D6-B234-4B8B-BF22-3FE791230698}" type="presParOf" srcId="{0E846DDD-3B82-416E-A123-E6B9467FCA5E}" destId="{54EE651E-5A58-45B0-A058-EB54D079FD27}" srcOrd="4" destOrd="0" presId="urn:microsoft.com/office/officeart/2005/8/layout/default"/>
    <dgm:cxn modelId="{FDCC800D-E1A7-4C99-A853-28D2BF77BB85}" type="presParOf" srcId="{0E846DDD-3B82-416E-A123-E6B9467FCA5E}" destId="{BA22C9E6-00F9-4B7A-9AF7-0C235E62082C}" srcOrd="5" destOrd="0" presId="urn:microsoft.com/office/officeart/2005/8/layout/default"/>
    <dgm:cxn modelId="{8A7870E1-1125-41F8-924C-C3B3BCE69733}" type="presParOf" srcId="{0E846DDD-3B82-416E-A123-E6B9467FCA5E}" destId="{D8A2796F-8326-4F7D-928A-B1BECB252ACC}" srcOrd="6" destOrd="0" presId="urn:microsoft.com/office/officeart/2005/8/layout/default"/>
    <dgm:cxn modelId="{1B50DDE0-E0D1-49B5-A1A9-26D22272239D}" type="presParOf" srcId="{0E846DDD-3B82-416E-A123-E6B9467FCA5E}" destId="{74FECA6D-DBCD-459C-ACB9-773983B7DB7D}" srcOrd="7" destOrd="0" presId="urn:microsoft.com/office/officeart/2005/8/layout/default"/>
    <dgm:cxn modelId="{A7B364AC-01A4-43FD-875C-680198829161}" type="presParOf" srcId="{0E846DDD-3B82-416E-A123-E6B9467FCA5E}" destId="{85BAD8C2-3A22-44A2-8DE6-46FC852ADEAB}" srcOrd="8" destOrd="0" presId="urn:microsoft.com/office/officeart/2005/8/layout/default"/>
    <dgm:cxn modelId="{4998DD18-204E-4F61-B391-AAB16B0E3FDE}" type="presParOf" srcId="{0E846DDD-3B82-416E-A123-E6B9467FCA5E}" destId="{FD7D352D-F4EB-43EB-8BE5-C3F7352EBFD4}" srcOrd="9" destOrd="0" presId="urn:microsoft.com/office/officeart/2005/8/layout/default"/>
    <dgm:cxn modelId="{8F85F56D-3E67-4937-B821-E92E8B844B04}" type="presParOf" srcId="{0E846DDD-3B82-416E-A123-E6B9467FCA5E}" destId="{6BC6B521-E891-4F9A-8E4E-F4D1C2B65710}" srcOrd="10" destOrd="0" presId="urn:microsoft.com/office/officeart/2005/8/layout/default"/>
    <dgm:cxn modelId="{02D5E4E7-E518-431D-9800-41A620C3AD2E}" type="presParOf" srcId="{0E846DDD-3B82-416E-A123-E6B9467FCA5E}" destId="{425345A5-5734-4ACE-BACA-C6E45452EB91}" srcOrd="11" destOrd="0" presId="urn:microsoft.com/office/officeart/2005/8/layout/default"/>
    <dgm:cxn modelId="{46261513-4E77-4EBE-B7C6-3F3B6EF315E7}" type="presParOf" srcId="{0E846DDD-3B82-416E-A123-E6B9467FCA5E}" destId="{F771B60E-422C-472B-B322-5AF15585BD2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BAB2F-EAEC-4674-AA49-331C9D4E2561}">
      <dsp:nvSpPr>
        <dsp:cNvPr id="0" name=""/>
        <dsp:cNvSpPr/>
      </dsp:nvSpPr>
      <dsp:spPr>
        <a:xfrm>
          <a:off x="0" y="95699"/>
          <a:ext cx="4992222" cy="9523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kern="1200"/>
            <a:t>Οι Έλληνες έφηβοι στις πρώτες θέσεις κατανάλωσης αλκοόλ</a:t>
          </a:r>
          <a:endParaRPr lang="en-US" sz="2200" kern="1200"/>
        </a:p>
      </dsp:txBody>
      <dsp:txXfrm>
        <a:off x="46491" y="142190"/>
        <a:ext cx="4899240" cy="859398"/>
      </dsp:txXfrm>
    </dsp:sp>
    <dsp:sp modelId="{7867552C-3BC8-4F02-8C0D-B9E8330E735C}">
      <dsp:nvSpPr>
        <dsp:cNvPr id="0" name=""/>
        <dsp:cNvSpPr/>
      </dsp:nvSpPr>
      <dsp:spPr>
        <a:xfrm>
          <a:off x="0" y="1111439"/>
          <a:ext cx="4992222" cy="9523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kern="1200"/>
            <a:t>Μπίρα ή κρασί στα 12-13</a:t>
          </a:r>
          <a:endParaRPr lang="en-US" sz="2200" kern="1200"/>
        </a:p>
      </dsp:txBody>
      <dsp:txXfrm>
        <a:off x="46491" y="1157930"/>
        <a:ext cx="4899240" cy="859398"/>
      </dsp:txXfrm>
    </dsp:sp>
    <dsp:sp modelId="{A2E83B5D-C22A-4278-9AA5-7EC86B170744}">
      <dsp:nvSpPr>
        <dsp:cNvPr id="0" name=""/>
        <dsp:cNvSpPr/>
      </dsp:nvSpPr>
      <dsp:spPr>
        <a:xfrm>
          <a:off x="0" y="2127180"/>
          <a:ext cx="4992222" cy="9523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kern="1200"/>
            <a:t>Σκληρά ποτά στα 14-15</a:t>
          </a:r>
          <a:endParaRPr lang="en-US" sz="2200" kern="1200"/>
        </a:p>
      </dsp:txBody>
      <dsp:txXfrm>
        <a:off x="46491" y="2173671"/>
        <a:ext cx="4899240" cy="859398"/>
      </dsp:txXfrm>
    </dsp:sp>
    <dsp:sp modelId="{2E3F7383-53E7-4919-AB41-87F10C00E410}">
      <dsp:nvSpPr>
        <dsp:cNvPr id="0" name=""/>
        <dsp:cNvSpPr/>
      </dsp:nvSpPr>
      <dsp:spPr>
        <a:xfrm>
          <a:off x="0" y="3142920"/>
          <a:ext cx="4992222" cy="9523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kern="1200"/>
            <a:t>15%των εφήβων έχει μεθύσει πάνω από τρεις φορές σε ένα χρόνο</a:t>
          </a:r>
          <a:endParaRPr lang="en-US" sz="2200" kern="1200"/>
        </a:p>
      </dsp:txBody>
      <dsp:txXfrm>
        <a:off x="46491" y="3189411"/>
        <a:ext cx="4899240" cy="859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733F1-F95F-418C-9835-494135EE49CC}">
      <dsp:nvSpPr>
        <dsp:cNvPr id="0" name=""/>
        <dsp:cNvSpPr/>
      </dsp:nvSpPr>
      <dsp:spPr>
        <a:xfrm>
          <a:off x="2812" y="645006"/>
          <a:ext cx="2231528" cy="133891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b="1" kern="1200" dirty="0"/>
            <a:t>Ενημέρωση</a:t>
          </a:r>
          <a:endParaRPr lang="en-US" sz="2100" b="1" kern="1200" dirty="0"/>
        </a:p>
      </dsp:txBody>
      <dsp:txXfrm>
        <a:off x="2812" y="645006"/>
        <a:ext cx="2231528" cy="1338917"/>
      </dsp:txXfrm>
    </dsp:sp>
    <dsp:sp modelId="{25828FBD-5CA3-4A0D-9959-BADFA78AA776}">
      <dsp:nvSpPr>
        <dsp:cNvPr id="0" name=""/>
        <dsp:cNvSpPr/>
      </dsp:nvSpPr>
      <dsp:spPr>
        <a:xfrm>
          <a:off x="2457494" y="645006"/>
          <a:ext cx="2231528" cy="133891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b="1" kern="1200" dirty="0"/>
            <a:t>Σωματική άσκηση</a:t>
          </a:r>
          <a:endParaRPr lang="en-US" sz="2100" b="1" kern="1200" dirty="0"/>
        </a:p>
      </dsp:txBody>
      <dsp:txXfrm>
        <a:off x="2457494" y="645006"/>
        <a:ext cx="2231528" cy="1338917"/>
      </dsp:txXfrm>
    </dsp:sp>
    <dsp:sp modelId="{54EE651E-5A58-45B0-A058-EB54D079FD27}">
      <dsp:nvSpPr>
        <dsp:cNvPr id="0" name=""/>
        <dsp:cNvSpPr/>
      </dsp:nvSpPr>
      <dsp:spPr>
        <a:xfrm>
          <a:off x="4912176" y="645006"/>
          <a:ext cx="2231528" cy="133891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b="1" kern="1200" dirty="0"/>
            <a:t>Σωστή διατροφή</a:t>
          </a:r>
          <a:endParaRPr lang="en-US" sz="2100" b="1" kern="1200" dirty="0"/>
        </a:p>
      </dsp:txBody>
      <dsp:txXfrm>
        <a:off x="4912176" y="645006"/>
        <a:ext cx="2231528" cy="1338917"/>
      </dsp:txXfrm>
    </dsp:sp>
    <dsp:sp modelId="{D8A2796F-8326-4F7D-928A-B1BECB252ACC}">
      <dsp:nvSpPr>
        <dsp:cNvPr id="0" name=""/>
        <dsp:cNvSpPr/>
      </dsp:nvSpPr>
      <dsp:spPr>
        <a:xfrm>
          <a:off x="7366858" y="645006"/>
          <a:ext cx="2231528" cy="133891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b="1" kern="1200" dirty="0"/>
            <a:t>Ψυχολογική στήριξη</a:t>
          </a:r>
          <a:endParaRPr lang="en-US" sz="2100" b="1" kern="1200" dirty="0"/>
        </a:p>
      </dsp:txBody>
      <dsp:txXfrm>
        <a:off x="7366858" y="645006"/>
        <a:ext cx="2231528" cy="1338917"/>
      </dsp:txXfrm>
    </dsp:sp>
    <dsp:sp modelId="{85BAD8C2-3A22-44A2-8DE6-46FC852ADEAB}">
      <dsp:nvSpPr>
        <dsp:cNvPr id="0" name=""/>
        <dsp:cNvSpPr/>
      </dsp:nvSpPr>
      <dsp:spPr>
        <a:xfrm>
          <a:off x="1230153" y="2207076"/>
          <a:ext cx="2231528" cy="133891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b="1" kern="1200" dirty="0"/>
            <a:t>Ενίσχυση αυτοεκτίμησης</a:t>
          </a:r>
          <a:endParaRPr lang="en-US" sz="2100" b="1" kern="1200" dirty="0"/>
        </a:p>
      </dsp:txBody>
      <dsp:txXfrm>
        <a:off x="1230153" y="2207076"/>
        <a:ext cx="2231528" cy="1338917"/>
      </dsp:txXfrm>
    </dsp:sp>
    <dsp:sp modelId="{6BC6B521-E891-4F9A-8E4E-F4D1C2B65710}">
      <dsp:nvSpPr>
        <dsp:cNvPr id="0" name=""/>
        <dsp:cNvSpPr/>
      </dsp:nvSpPr>
      <dsp:spPr>
        <a:xfrm>
          <a:off x="3684835" y="2207076"/>
          <a:ext cx="2231528" cy="133891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b="1" kern="1200" dirty="0"/>
            <a:t>Κοινωνικές Δεξιότητες</a:t>
          </a:r>
          <a:endParaRPr lang="en-US" sz="2100" b="1" kern="1200" dirty="0"/>
        </a:p>
      </dsp:txBody>
      <dsp:txXfrm>
        <a:off x="3684835" y="2207076"/>
        <a:ext cx="2231528" cy="1338917"/>
      </dsp:txXfrm>
    </dsp:sp>
    <dsp:sp modelId="{F771B60E-422C-472B-B322-5AF15585BD20}">
      <dsp:nvSpPr>
        <dsp:cNvPr id="0" name=""/>
        <dsp:cNvSpPr/>
      </dsp:nvSpPr>
      <dsp:spPr>
        <a:xfrm>
          <a:off x="6139517" y="2207076"/>
          <a:ext cx="2231528" cy="133891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b="1" kern="1200" dirty="0"/>
            <a:t>Ποιος είναι όμορφος και ελκυστικός</a:t>
          </a:r>
          <a:r>
            <a:rPr lang="en-US" sz="2100" b="1" kern="1200" dirty="0"/>
            <a:t>;</a:t>
          </a:r>
        </a:p>
      </dsp:txBody>
      <dsp:txXfrm>
        <a:off x="6139517" y="2207076"/>
        <a:ext cx="2231528" cy="13389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a:latin typeface="Palatino Linotype" panose="02040502050505030304" pitchFamily="18" charset="0"/>
            </a:endParaRPr>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912C779B-A37F-4BF2-B877-CDFD83D40787}" type="datetime1">
              <a:rPr lang="el-GR" smtClean="0">
                <a:latin typeface="Palatino Linotype" panose="02040502050505030304" pitchFamily="18" charset="0"/>
              </a:rPr>
              <a:t>15/3/2025</a:t>
            </a:fld>
            <a:endParaRPr lang="el-GR">
              <a:latin typeface="Palatino Linotype" panose="02040502050505030304" pitchFamily="18" charset="0"/>
            </a:endParaRPr>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a:latin typeface="Palatino Linotype" panose="02040502050505030304" pitchFamily="18" charset="0"/>
            </a:endParaRPr>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el-GR" smtClean="0">
                <a:latin typeface="Palatino Linotype" panose="02040502050505030304" pitchFamily="18" charset="0"/>
              </a:rPr>
              <a:t>‹#›</a:t>
            </a:fld>
            <a:endParaRPr lang="el-GR">
              <a:latin typeface="Palatino Linotype" panose="02040502050505030304" pitchFamily="18" charset="0"/>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Palatino Linotype" panose="02040502050505030304" pitchFamily="18" charset="0"/>
              </a:defRPr>
            </a:lvl1pPr>
          </a:lstStyle>
          <a:p>
            <a:endParaRPr lang="el-GR" noProof="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Palatino Linotype" panose="02040502050505030304" pitchFamily="18" charset="0"/>
              </a:defRPr>
            </a:lvl1pPr>
          </a:lstStyle>
          <a:p>
            <a:fld id="{6199170D-4BE7-447E-B0B2-D4F50D403881}" type="datetime1">
              <a:rPr lang="el-GR" noProof="0" smtClean="0"/>
              <a:t>15/3/2025</a:t>
            </a:fld>
            <a:endParaRPr lang="el-GR" noProof="0"/>
          </a:p>
        </p:txBody>
      </p:sp>
      <p:sp>
        <p:nvSpPr>
          <p:cNvPr id="4" name="Θέση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Palatino Linotype" panose="02040502050505030304" pitchFamily="18" charset="0"/>
              </a:defRPr>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Palatino Linotype" panose="02040502050505030304" pitchFamily="18" charset="0"/>
              </a:defRPr>
            </a:lvl1pPr>
          </a:lstStyle>
          <a:p>
            <a:fld id="{E3B36274-F2B9-4C45-BBB4-0EDF4CD651A7}" type="slidenum">
              <a:rPr lang="el-GR" noProof="0" smtClean="0"/>
              <a:pPr/>
              <a:t>‹#›</a:t>
            </a:fld>
            <a:endParaRPr lang="el-GR" noProof="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Palatino Linotype" panose="02040502050505030304" pitchFamily="18" charset="0"/>
        <a:ea typeface="+mn-ea"/>
        <a:cs typeface="+mn-cs"/>
      </a:defRPr>
    </a:lvl1pPr>
    <a:lvl2pPr marL="457200" algn="l" defTabSz="914400" rtl="0" eaLnBrk="1" latinLnBrk="0" hangingPunct="1">
      <a:defRPr sz="1200" kern="1200">
        <a:solidFill>
          <a:schemeClr val="tx1"/>
        </a:solidFill>
        <a:latin typeface="Palatino Linotype" panose="02040502050505030304" pitchFamily="18" charset="0"/>
        <a:ea typeface="+mn-ea"/>
        <a:cs typeface="+mn-cs"/>
      </a:defRPr>
    </a:lvl2pPr>
    <a:lvl3pPr marL="914400" algn="l" defTabSz="914400" rtl="0" eaLnBrk="1" latinLnBrk="0" hangingPunct="1">
      <a:defRPr sz="1200" kern="1200">
        <a:solidFill>
          <a:schemeClr val="tx1"/>
        </a:solidFill>
        <a:latin typeface="Palatino Linotype" panose="02040502050505030304" pitchFamily="18" charset="0"/>
        <a:ea typeface="+mn-ea"/>
        <a:cs typeface="+mn-cs"/>
      </a:defRPr>
    </a:lvl3pPr>
    <a:lvl4pPr marL="1371600" algn="l" defTabSz="914400" rtl="0" eaLnBrk="1" latinLnBrk="0" hangingPunct="1">
      <a:defRPr sz="1200" kern="1200">
        <a:solidFill>
          <a:schemeClr val="tx1"/>
        </a:solidFill>
        <a:latin typeface="Palatino Linotype" panose="02040502050505030304" pitchFamily="18" charset="0"/>
        <a:ea typeface="+mn-ea"/>
        <a:cs typeface="+mn-cs"/>
      </a:defRPr>
    </a:lvl4pPr>
    <a:lvl5pPr marL="1828800" algn="l" defTabSz="914400" rtl="0" eaLnBrk="1" latinLnBrk="0" hangingPunct="1">
      <a:defRPr sz="1200" kern="1200">
        <a:solidFill>
          <a:schemeClr val="tx1"/>
        </a:solidFill>
        <a:latin typeface="Palatino Linotype" panose="020405020505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3B36274-F2B9-4C45-BBB4-0EDF4CD651A7}" type="slidenum">
              <a:rPr lang="el-GR" smtClean="0"/>
              <a:pPr/>
              <a:t>1</a:t>
            </a:fld>
            <a:endParaRPr lang="el-GR"/>
          </a:p>
        </p:txBody>
      </p:sp>
    </p:spTree>
    <p:extLst>
      <p:ext uri="{BB962C8B-B14F-4D97-AF65-F5344CB8AC3E}">
        <p14:creationId xmlns:p14="http://schemas.microsoft.com/office/powerpoint/2010/main" val="2791931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1"/>
        </a:solidFill>
        <a:effectLst/>
      </p:bgPr>
    </p:bg>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8" name="Παραλληλόγραμμο 7"/>
          <p:cNvSpPr/>
          <p:nvPr userDrawn="1"/>
        </p:nvSpPr>
        <p:spPr>
          <a:xfrm>
            <a:off x="842352" y="606206"/>
            <a:ext cx="10484024" cy="5573039"/>
          </a:xfrm>
          <a:custGeom>
            <a:avLst/>
            <a:gdLst>
              <a:gd name="connsiteX0" fmla="*/ 0 w 10896600"/>
              <a:gd name="connsiteY0" fmla="*/ 5410200 h 5410200"/>
              <a:gd name="connsiteX1" fmla="*/ 1352550 w 10896600"/>
              <a:gd name="connsiteY1" fmla="*/ 0 h 5410200"/>
              <a:gd name="connsiteX2" fmla="*/ 10896600 w 10896600"/>
              <a:gd name="connsiteY2" fmla="*/ 0 h 5410200"/>
              <a:gd name="connsiteX3" fmla="*/ 9544050 w 10896600"/>
              <a:gd name="connsiteY3" fmla="*/ 5410200 h 5410200"/>
              <a:gd name="connsiteX4" fmla="*/ 0 w 10896600"/>
              <a:gd name="connsiteY4" fmla="*/ 5410200 h 5410200"/>
              <a:gd name="connsiteX0" fmla="*/ 0 w 10733762"/>
              <a:gd name="connsiteY0" fmla="*/ 5234835 h 5410200"/>
              <a:gd name="connsiteX1" fmla="*/ 1189712 w 10733762"/>
              <a:gd name="connsiteY1" fmla="*/ 0 h 5410200"/>
              <a:gd name="connsiteX2" fmla="*/ 10733762 w 10733762"/>
              <a:gd name="connsiteY2" fmla="*/ 0 h 5410200"/>
              <a:gd name="connsiteX3" fmla="*/ 9381212 w 10733762"/>
              <a:gd name="connsiteY3" fmla="*/ 5410200 h 5410200"/>
              <a:gd name="connsiteX4" fmla="*/ 0 w 10733762"/>
              <a:gd name="connsiteY4" fmla="*/ 5234835 h 5410200"/>
              <a:gd name="connsiteX0" fmla="*/ 0 w 10771340"/>
              <a:gd name="connsiteY0" fmla="*/ 5360096 h 5410200"/>
              <a:gd name="connsiteX1" fmla="*/ 1227290 w 10771340"/>
              <a:gd name="connsiteY1" fmla="*/ 0 h 5410200"/>
              <a:gd name="connsiteX2" fmla="*/ 10771340 w 10771340"/>
              <a:gd name="connsiteY2" fmla="*/ 0 h 5410200"/>
              <a:gd name="connsiteX3" fmla="*/ 9418790 w 10771340"/>
              <a:gd name="connsiteY3" fmla="*/ 5410200 h 5410200"/>
              <a:gd name="connsiteX4" fmla="*/ 0 w 10771340"/>
              <a:gd name="connsiteY4" fmla="*/ 5360096 h 5410200"/>
              <a:gd name="connsiteX0" fmla="*/ 0 w 10771340"/>
              <a:gd name="connsiteY0" fmla="*/ 5360096 h 5360096"/>
              <a:gd name="connsiteX1" fmla="*/ 1227290 w 10771340"/>
              <a:gd name="connsiteY1" fmla="*/ 0 h 5360096"/>
              <a:gd name="connsiteX2" fmla="*/ 10771340 w 10771340"/>
              <a:gd name="connsiteY2" fmla="*/ 0 h 5360096"/>
              <a:gd name="connsiteX3" fmla="*/ 9819623 w 10771340"/>
              <a:gd name="connsiteY3" fmla="*/ 5335043 h 5360096"/>
              <a:gd name="connsiteX4" fmla="*/ 0 w 10771340"/>
              <a:gd name="connsiteY4" fmla="*/ 5360096 h 5360096"/>
              <a:gd name="connsiteX0" fmla="*/ 0 w 10345455"/>
              <a:gd name="connsiteY0" fmla="*/ 5573039 h 5573039"/>
              <a:gd name="connsiteX1" fmla="*/ 1227290 w 10345455"/>
              <a:gd name="connsiteY1" fmla="*/ 212943 h 5573039"/>
              <a:gd name="connsiteX2" fmla="*/ 10345455 w 10345455"/>
              <a:gd name="connsiteY2" fmla="*/ 0 h 5573039"/>
              <a:gd name="connsiteX3" fmla="*/ 9819623 w 10345455"/>
              <a:gd name="connsiteY3" fmla="*/ 5547986 h 5573039"/>
              <a:gd name="connsiteX4" fmla="*/ 0 w 10345455"/>
              <a:gd name="connsiteY4" fmla="*/ 5573039 h 5573039"/>
              <a:gd name="connsiteX0" fmla="*/ 100469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00469 w 10445924"/>
              <a:gd name="connsiteY4" fmla="*/ 5573039 h 5573039"/>
              <a:gd name="connsiteX0" fmla="*/ 376042 w 10445924"/>
              <a:gd name="connsiteY0" fmla="*/ 5435252 h 5547986"/>
              <a:gd name="connsiteX1" fmla="*/ 0 w 10445924"/>
              <a:gd name="connsiteY1" fmla="*/ 250521 h 5547986"/>
              <a:gd name="connsiteX2" fmla="*/ 10445924 w 10445924"/>
              <a:gd name="connsiteY2" fmla="*/ 0 h 5547986"/>
              <a:gd name="connsiteX3" fmla="*/ 9920092 w 10445924"/>
              <a:gd name="connsiteY3" fmla="*/ 5547986 h 5547986"/>
              <a:gd name="connsiteX4" fmla="*/ 376042 w 10445924"/>
              <a:gd name="connsiteY4" fmla="*/ 5435252 h 5547986"/>
              <a:gd name="connsiteX0" fmla="*/ 112995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12995 w 10445924"/>
              <a:gd name="connsiteY4" fmla="*/ 5573039 h 557303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67036 h 5592089"/>
              <a:gd name="connsiteX4" fmla="*/ 112995 w 10464974"/>
              <a:gd name="connsiteY4" fmla="*/ 5592089 h 559208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47986 h 5592089"/>
              <a:gd name="connsiteX4" fmla="*/ 112995 w 10464974"/>
              <a:gd name="connsiteY4" fmla="*/ 5592089 h 5592089"/>
              <a:gd name="connsiteX0" fmla="*/ 112995 w 10464974"/>
              <a:gd name="connsiteY0" fmla="*/ 5573039 h 5573039"/>
              <a:gd name="connsiteX1" fmla="*/ 0 w 10464974"/>
              <a:gd name="connsiteY1" fmla="*/ 269571 h 5573039"/>
              <a:gd name="connsiteX2" fmla="*/ 10464974 w 10464974"/>
              <a:gd name="connsiteY2" fmla="*/ 0 h 5573039"/>
              <a:gd name="connsiteX3" fmla="*/ 9920092 w 10464974"/>
              <a:gd name="connsiteY3" fmla="*/ 5547986 h 5573039"/>
              <a:gd name="connsiteX4" fmla="*/ 112995 w 10464974"/>
              <a:gd name="connsiteY4" fmla="*/ 5573039 h 5573039"/>
              <a:gd name="connsiteX0" fmla="*/ 132045 w 10484024"/>
              <a:gd name="connsiteY0" fmla="*/ 5573039 h 5573039"/>
              <a:gd name="connsiteX1" fmla="*/ 0 w 10484024"/>
              <a:gd name="connsiteY1" fmla="*/ 269571 h 5573039"/>
              <a:gd name="connsiteX2" fmla="*/ 10484024 w 10484024"/>
              <a:gd name="connsiteY2" fmla="*/ 0 h 5573039"/>
              <a:gd name="connsiteX3" fmla="*/ 9939142 w 10484024"/>
              <a:gd name="connsiteY3" fmla="*/ 5547986 h 5573039"/>
              <a:gd name="connsiteX4" fmla="*/ 132045 w 10484024"/>
              <a:gd name="connsiteY4" fmla="*/ 5573039 h 5573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4024" h="5573039">
                <a:moveTo>
                  <a:pt x="132045" y="5573039"/>
                </a:moveTo>
                <a:lnTo>
                  <a:pt x="0" y="269571"/>
                </a:lnTo>
                <a:lnTo>
                  <a:pt x="10484024" y="0"/>
                </a:lnTo>
                <a:lnTo>
                  <a:pt x="9939142" y="5547986"/>
                </a:lnTo>
                <a:lnTo>
                  <a:pt x="132045" y="5573039"/>
                </a:lnTo>
                <a:close/>
              </a:path>
            </a:pathLst>
          </a:custGeom>
          <a:solidFill>
            <a:schemeClr val="bg2">
              <a:lumMod val="25000"/>
              <a:alpha val="73000"/>
            </a:schemeClr>
          </a:solidFill>
          <a:ln cap="rnd">
            <a:solidFill>
              <a:schemeClr val="bg2">
                <a:lumMod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n>
                <a:noFill/>
              </a:ln>
              <a:solidFill>
                <a:schemeClr val="tx1"/>
              </a:solidFill>
              <a:latin typeface="Palatino Linotype" panose="02040502050505030304" pitchFamily="18" charset="0"/>
            </a:endParaRPr>
          </a:p>
        </p:txBody>
      </p:sp>
      <p:sp>
        <p:nvSpPr>
          <p:cNvPr id="2" name="Τίτλος 1"/>
          <p:cNvSpPr>
            <a:spLocks noGrp="1"/>
          </p:cNvSpPr>
          <p:nvPr>
            <p:ph type="ctrTitle" hasCustomPrompt="1"/>
          </p:nvPr>
        </p:nvSpPr>
        <p:spPr bwMode="white">
          <a:xfrm>
            <a:off x="1522413" y="914400"/>
            <a:ext cx="9144000" cy="3505200"/>
          </a:xfrm>
        </p:spPr>
        <p:txBody>
          <a:bodyPr rtlCol="0">
            <a:noAutofit/>
          </a:bodyPr>
          <a:lstStyle>
            <a:lvl1pPr>
              <a:defRPr sz="7200">
                <a:solidFill>
                  <a:schemeClr val="bg1"/>
                </a:solidFill>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Υπότιτλος 2"/>
          <p:cNvSpPr>
            <a:spLocks noGrp="1"/>
          </p:cNvSpPr>
          <p:nvPr>
            <p:ph type="subTitle" idx="1"/>
          </p:nvPr>
        </p:nvSpPr>
        <p:spPr bwMode="white">
          <a:xfrm>
            <a:off x="1522413" y="4495800"/>
            <a:ext cx="8229600" cy="1066800"/>
          </a:xfrm>
        </p:spPr>
        <p:txBody>
          <a:bodyPr rtlCol="0">
            <a:normAutofit/>
          </a:bodyPr>
          <a:lstStyle>
            <a:lvl1pPr marL="0" indent="0" algn="l">
              <a:spcBef>
                <a:spcPts val="0"/>
              </a:spcBef>
              <a:buNone/>
              <a:defRPr sz="2400">
                <a:solidFill>
                  <a:schemeClr val="bg1"/>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noProof="0"/>
              <a:t>Κάντε κλικ για να επεξεργαστείτε τον υπότιτλο του υποδείγματος</a:t>
            </a:r>
          </a:p>
        </p:txBody>
      </p:sp>
      <p:sp>
        <p:nvSpPr>
          <p:cNvPr id="5" name="Σύμβολο κράτησης θέσης υποσέλιδου 4"/>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4" name="Θέση ημερομηνίας 3"/>
          <p:cNvSpPr>
            <a:spLocks noGrp="1"/>
          </p:cNvSpPr>
          <p:nvPr>
            <p:ph type="dt" sz="half" idx="10"/>
          </p:nvPr>
        </p:nvSpPr>
        <p:spPr/>
        <p:txBody>
          <a:bodyPr rtlCol="0"/>
          <a:lstStyle>
            <a:lvl1pPr>
              <a:defRPr>
                <a:latin typeface="Palatino Linotype" panose="02040502050505030304" pitchFamily="18" charset="0"/>
              </a:defRPr>
            </a:lvl1pPr>
          </a:lstStyle>
          <a:p>
            <a:fld id="{8B7E3023-41FF-41EF-BE6D-077E9BB5C704}" type="datetime1">
              <a:rPr lang="el-GR" noProof="0" smtClean="0"/>
              <a:t>15/3/2025</a:t>
            </a:fld>
            <a:endParaRPr lang="el-GR" noProof="0"/>
          </a:p>
        </p:txBody>
      </p:sp>
      <p:sp>
        <p:nvSpPr>
          <p:cNvPr id="6" name="Θέση αριθμού διαφάνειας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9675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p:cNvSpPr>
            <a:spLocks noGrp="1"/>
          </p:cNvSpPr>
          <p:nvPr>
            <p:ph type="body" orient="vert" idx="1" hasCustomPrompt="1"/>
          </p:nvPr>
        </p:nvSpPr>
        <p:spPr/>
        <p:txBody>
          <a:bodyPr vert="eaVert" rtlCol="0"/>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vl6pPr>
              <a:defRPr baseline="0"/>
            </a:lvl6pPr>
            <a:lvl7pPr>
              <a:defRPr baseline="0"/>
            </a:lvl7pPr>
            <a:lvl8pPr>
              <a:defRPr baseline="0"/>
            </a:lvl8pPr>
            <a:lvl9pPr>
              <a:defRPr baseline="0"/>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Σύμβολο κράτησης θέσης υποσέλιδου 4"/>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4" name="Θέση ημερομηνίας 3"/>
          <p:cNvSpPr>
            <a:spLocks noGrp="1"/>
          </p:cNvSpPr>
          <p:nvPr>
            <p:ph type="dt" sz="half" idx="10"/>
          </p:nvPr>
        </p:nvSpPr>
        <p:spPr/>
        <p:txBody>
          <a:bodyPr rtlCol="0"/>
          <a:lstStyle>
            <a:lvl1pPr>
              <a:defRPr>
                <a:latin typeface="Palatino Linotype" panose="02040502050505030304" pitchFamily="18" charset="0"/>
              </a:defRPr>
            </a:lvl1pPr>
          </a:lstStyle>
          <a:p>
            <a:fld id="{BFEF8EB7-5251-47F7-92BF-6A4A4034FBF8}" type="datetime1">
              <a:rPr lang="el-GR" noProof="0" smtClean="0"/>
              <a:t>15/3/2025</a:t>
            </a:fld>
            <a:endParaRPr lang="el-GR" noProof="0"/>
          </a:p>
        </p:txBody>
      </p:sp>
      <p:sp>
        <p:nvSpPr>
          <p:cNvPr id="6" name="Θέση αριθμού διαφάνειας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5222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9752012" y="533400"/>
            <a:ext cx="1371600" cy="5592764"/>
          </a:xfrm>
        </p:spPr>
        <p:txBody>
          <a:bodyPr vert="eaVert" rtlCol="0"/>
          <a:lstStyle>
            <a:lvl1pPr>
              <a:defRPr>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p:cNvSpPr>
            <a:spLocks noGrp="1"/>
          </p:cNvSpPr>
          <p:nvPr>
            <p:ph type="body" orient="vert" idx="1" hasCustomPrompt="1"/>
          </p:nvPr>
        </p:nvSpPr>
        <p:spPr>
          <a:xfrm>
            <a:off x="1522411" y="533400"/>
            <a:ext cx="8077201" cy="5592764"/>
          </a:xfrm>
        </p:spPr>
        <p:txBody>
          <a:bodyPr vert="eaVert" rtlCol="0"/>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vl6pPr>
              <a:defRPr/>
            </a:lvl6pPr>
            <a:lvl7pPr>
              <a:defRPr/>
            </a:lvl7pPr>
            <a:lvl8pPr>
              <a:defRPr/>
            </a:lvl8pPr>
            <a:lvl9pPr>
              <a:defRPr/>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Σύμβολο κράτησης θέσης υποσέλιδου 4"/>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4" name="Θέση ημερομηνίας 3"/>
          <p:cNvSpPr>
            <a:spLocks noGrp="1"/>
          </p:cNvSpPr>
          <p:nvPr>
            <p:ph type="dt" sz="half" idx="10"/>
          </p:nvPr>
        </p:nvSpPr>
        <p:spPr/>
        <p:txBody>
          <a:bodyPr rtlCol="0"/>
          <a:lstStyle>
            <a:lvl1pPr>
              <a:defRPr>
                <a:latin typeface="Palatino Linotype" panose="02040502050505030304" pitchFamily="18" charset="0"/>
              </a:defRPr>
            </a:lvl1pPr>
          </a:lstStyle>
          <a:p>
            <a:fld id="{1370F781-B043-4947-8D9F-E8B3E99B07A3}" type="datetime1">
              <a:rPr lang="el-GR" noProof="0" smtClean="0"/>
              <a:t>15/3/2025</a:t>
            </a:fld>
            <a:endParaRPr lang="el-GR" noProof="0"/>
          </a:p>
        </p:txBody>
      </p:sp>
      <p:sp>
        <p:nvSpPr>
          <p:cNvPr id="6" name="Θέση αριθμού διαφάνειας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2575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idx="1" hasCustomPrompt="1"/>
          </p:nvPr>
        </p:nvSpPr>
        <p:spPr/>
        <p:txBody>
          <a:bodyPr rtlCol="0"/>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vl6pPr>
              <a:defRPr baseline="0"/>
            </a:lvl6pPr>
            <a:lvl7pPr>
              <a:defRPr baseline="0"/>
            </a:lvl7pPr>
            <a:lvl8pPr>
              <a:defRPr baseline="0"/>
            </a:lvl8pPr>
            <a:lvl9pPr>
              <a:defRPr baseline="0"/>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Σύμβολο κράτησης θέσης υποσέλιδου 4"/>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4" name="Θέση ημερομηνίας 3"/>
          <p:cNvSpPr>
            <a:spLocks noGrp="1"/>
          </p:cNvSpPr>
          <p:nvPr>
            <p:ph type="dt" sz="half" idx="10"/>
          </p:nvPr>
        </p:nvSpPr>
        <p:spPr/>
        <p:txBody>
          <a:bodyPr rtlCol="0"/>
          <a:lstStyle>
            <a:lvl1pPr>
              <a:defRPr>
                <a:latin typeface="Palatino Linotype" panose="02040502050505030304" pitchFamily="18" charset="0"/>
              </a:defRPr>
            </a:lvl1pPr>
          </a:lstStyle>
          <a:p>
            <a:fld id="{AB8E5AC7-AB85-47BA-A138-9FFF903E239D}" type="datetime1">
              <a:rPr lang="el-GR" noProof="0" smtClean="0"/>
              <a:t>15/3/2025</a:t>
            </a:fld>
            <a:endParaRPr lang="el-GR" noProof="0"/>
          </a:p>
        </p:txBody>
      </p:sp>
      <p:sp>
        <p:nvSpPr>
          <p:cNvPr id="6" name="Θέση αριθμού διαφάνειας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2273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065213" y="2514601"/>
            <a:ext cx="9144000" cy="2819400"/>
          </a:xfrm>
        </p:spPr>
        <p:txBody>
          <a:bodyPr rtlCol="0" anchor="b">
            <a:noAutofit/>
          </a:bodyPr>
          <a:lstStyle>
            <a:lvl1pPr algn="l">
              <a:defRPr sz="6600" b="0" i="0" cap="none" baseline="0">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065212" y="990600"/>
            <a:ext cx="8229600" cy="1143000"/>
          </a:xfrm>
        </p:spPr>
        <p:txBody>
          <a:bodyPr rtlCol="0" anchor="t">
            <a:normAutofit/>
          </a:bodyPr>
          <a:lstStyle>
            <a:lvl1pPr marL="0" indent="0">
              <a:spcBef>
                <a:spcPts val="0"/>
              </a:spcBef>
              <a:buNone/>
              <a:defRPr sz="2400">
                <a:solidFill>
                  <a:schemeClr val="tx1"/>
                </a:solidFill>
                <a:latin typeface="Palatino Linotype" panose="0204050205050503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Κάντε κλικ για επεξεργασία των στυλ κειμένου του υποδείγματος</a:t>
            </a:r>
          </a:p>
        </p:txBody>
      </p:sp>
      <p:sp>
        <p:nvSpPr>
          <p:cNvPr id="5" name="Σύμβολο κράτησης θέσης υποσέλιδου 4"/>
          <p:cNvSpPr>
            <a:spLocks noGrp="1"/>
          </p:cNvSpPr>
          <p:nvPr>
            <p:ph type="ftr" sz="quarter" idx="11"/>
          </p:nvPr>
        </p:nvSpPr>
        <p:spPr>
          <a:xfrm>
            <a:off x="1517950" y="6327648"/>
            <a:ext cx="6862462" cy="273049"/>
          </a:xfrm>
        </p:spPr>
        <p:txBody>
          <a:bodyPr rtlCol="0"/>
          <a:lstStyle>
            <a:lvl1pPr>
              <a:defRPr>
                <a:latin typeface="Palatino Linotype" panose="02040502050505030304" pitchFamily="18" charset="0"/>
              </a:defRPr>
            </a:lvl1pPr>
          </a:lstStyle>
          <a:p>
            <a:r>
              <a:rPr lang="el-GR" noProof="0"/>
              <a:t>Προσθήκη υποσέλιδου</a:t>
            </a:r>
          </a:p>
        </p:txBody>
      </p:sp>
      <p:sp>
        <p:nvSpPr>
          <p:cNvPr id="4" name="Θέση ημερομηνίας 3"/>
          <p:cNvSpPr>
            <a:spLocks noGrp="1"/>
          </p:cNvSpPr>
          <p:nvPr>
            <p:ph type="dt" sz="half" idx="10"/>
          </p:nvPr>
        </p:nvSpPr>
        <p:spPr>
          <a:xfrm>
            <a:off x="8609012" y="6327648"/>
            <a:ext cx="1320059" cy="273049"/>
          </a:xfrm>
        </p:spPr>
        <p:txBody>
          <a:bodyPr rtlCol="0"/>
          <a:lstStyle>
            <a:lvl1pPr>
              <a:defRPr>
                <a:latin typeface="Palatino Linotype" panose="02040502050505030304" pitchFamily="18" charset="0"/>
              </a:defRPr>
            </a:lvl1pPr>
          </a:lstStyle>
          <a:p>
            <a:fld id="{E7E9C496-7869-4BEA-B349-EA3C19826B1E}" type="datetime1">
              <a:rPr lang="el-GR" noProof="0" smtClean="0"/>
              <a:t>15/3/2025</a:t>
            </a:fld>
            <a:endParaRPr lang="el-GR" noProof="0"/>
          </a:p>
        </p:txBody>
      </p:sp>
      <p:sp>
        <p:nvSpPr>
          <p:cNvPr id="6" name="Θέση αριθμού διαφάνειας 5"/>
          <p:cNvSpPr>
            <a:spLocks noGrp="1"/>
          </p:cNvSpPr>
          <p:nvPr>
            <p:ph type="sldNum" sz="quarter" idx="12"/>
          </p:nvPr>
        </p:nvSpPr>
        <p:spPr>
          <a:xfrm>
            <a:off x="10133012" y="6327648"/>
            <a:ext cx="990601" cy="273049"/>
          </a:xfrm>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169015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065212" y="533400"/>
            <a:ext cx="9601200" cy="1143000"/>
          </a:xfrm>
        </p:spPr>
        <p:txBody>
          <a:bodyPr rtlCol="0"/>
          <a:lstStyle>
            <a:lvl1pPr>
              <a:defRPr>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sz="half" idx="1" hasCustomPrompt="1"/>
          </p:nvPr>
        </p:nvSpPr>
        <p:spPr>
          <a:xfrm>
            <a:off x="1065212" y="1828800"/>
            <a:ext cx="4645152" cy="41910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περιεχομένου 3"/>
          <p:cNvSpPr>
            <a:spLocks noGrp="1"/>
          </p:cNvSpPr>
          <p:nvPr>
            <p:ph sz="half" idx="2" hasCustomPrompt="1"/>
          </p:nvPr>
        </p:nvSpPr>
        <p:spPr>
          <a:xfrm>
            <a:off x="6018210" y="1828800"/>
            <a:ext cx="4648201" cy="41910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Σύμβολο κράτησης θέσης υποσέλιδου 5"/>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5" name="Θέση ημερομηνίας 4"/>
          <p:cNvSpPr>
            <a:spLocks noGrp="1"/>
          </p:cNvSpPr>
          <p:nvPr>
            <p:ph type="dt" sz="half" idx="10"/>
          </p:nvPr>
        </p:nvSpPr>
        <p:spPr/>
        <p:txBody>
          <a:bodyPr rtlCol="0"/>
          <a:lstStyle>
            <a:lvl1pPr>
              <a:defRPr>
                <a:latin typeface="Palatino Linotype" panose="02040502050505030304" pitchFamily="18" charset="0"/>
              </a:defRPr>
            </a:lvl1pPr>
          </a:lstStyle>
          <a:p>
            <a:fld id="{0521FC12-979C-4DB9-8C34-D872338F45E5}" type="datetime1">
              <a:rPr lang="el-GR" noProof="0" smtClean="0"/>
              <a:t>15/3/2025</a:t>
            </a:fld>
            <a:endParaRPr lang="el-GR" noProof="0"/>
          </a:p>
        </p:txBody>
      </p:sp>
      <p:sp>
        <p:nvSpPr>
          <p:cNvPr id="7" name="Θέση αριθμού διαφάνειας 6"/>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28862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6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065212" y="533400"/>
            <a:ext cx="9601200" cy="1143000"/>
          </a:xfrm>
        </p:spPr>
        <p:txBody>
          <a:bodyPr rtlCol="0"/>
          <a:lstStyle>
            <a:lvl1pPr>
              <a:defRPr>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065212" y="1828800"/>
            <a:ext cx="4645152" cy="762000"/>
          </a:xfrm>
        </p:spPr>
        <p:txBody>
          <a:bodyPr rtlCol="0" anchor="ctr"/>
          <a:lstStyle>
            <a:lvl1pPr marL="0" indent="0">
              <a:spcBef>
                <a:spcPts val="0"/>
              </a:spcBef>
              <a:buNone/>
              <a:defRPr sz="2400" b="0">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Κάντε κλικ για επεξεργασία των στυλ κειμένου του υποδείγματος</a:t>
            </a:r>
          </a:p>
        </p:txBody>
      </p:sp>
      <p:sp>
        <p:nvSpPr>
          <p:cNvPr id="4" name="Θέση περιεχομένου 3"/>
          <p:cNvSpPr>
            <a:spLocks noGrp="1"/>
          </p:cNvSpPr>
          <p:nvPr>
            <p:ph sz="half" idx="2" hasCustomPrompt="1"/>
          </p:nvPr>
        </p:nvSpPr>
        <p:spPr>
          <a:xfrm>
            <a:off x="1065212" y="2667000"/>
            <a:ext cx="4645152" cy="33528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baseline="0"/>
            </a:lvl6pPr>
            <a:lvl7pPr>
              <a:defRPr sz="1400" baseline="0"/>
            </a:lvl7pPr>
            <a:lvl8pPr>
              <a:defRPr sz="1400" baseline="0"/>
            </a:lvl8pPr>
            <a:lvl9pPr>
              <a:defRPr sz="1400" baseline="0"/>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p:cNvSpPr>
            <a:spLocks noGrp="1"/>
          </p:cNvSpPr>
          <p:nvPr>
            <p:ph type="body" sz="quarter" idx="3" hasCustomPrompt="1"/>
          </p:nvPr>
        </p:nvSpPr>
        <p:spPr>
          <a:xfrm>
            <a:off x="6021260" y="1828800"/>
            <a:ext cx="4645152" cy="762000"/>
          </a:xfrm>
        </p:spPr>
        <p:txBody>
          <a:bodyPr rtlCol="0" anchor="ctr"/>
          <a:lstStyle>
            <a:lvl1pPr marL="0" indent="0">
              <a:spcBef>
                <a:spcPts val="0"/>
              </a:spcBef>
              <a:buNone/>
              <a:defRPr sz="2400" b="0">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Κάντε κλικ για επεξεργασία των στυλ κειμένου του υποδείγματος</a:t>
            </a:r>
          </a:p>
        </p:txBody>
      </p:sp>
      <p:sp>
        <p:nvSpPr>
          <p:cNvPr id="6" name="Θέση περιεχομένου 5"/>
          <p:cNvSpPr>
            <a:spLocks noGrp="1"/>
          </p:cNvSpPr>
          <p:nvPr>
            <p:ph sz="quarter" idx="4" hasCustomPrompt="1"/>
          </p:nvPr>
        </p:nvSpPr>
        <p:spPr>
          <a:xfrm>
            <a:off x="6021260" y="2667000"/>
            <a:ext cx="4645152" cy="33528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8" name="Θέση υποσέλιδου 7"/>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7" name="Θέση ημερομηνίας 6"/>
          <p:cNvSpPr>
            <a:spLocks noGrp="1"/>
          </p:cNvSpPr>
          <p:nvPr>
            <p:ph type="dt" sz="half" idx="10"/>
          </p:nvPr>
        </p:nvSpPr>
        <p:spPr/>
        <p:txBody>
          <a:bodyPr rtlCol="0"/>
          <a:lstStyle>
            <a:lvl1pPr>
              <a:defRPr>
                <a:latin typeface="Palatino Linotype" panose="02040502050505030304" pitchFamily="18" charset="0"/>
              </a:defRPr>
            </a:lvl1pPr>
          </a:lstStyle>
          <a:p>
            <a:fld id="{25603C52-C4C2-4908-8060-200F8BD89A50}" type="datetime1">
              <a:rPr lang="el-GR" noProof="0" smtClean="0"/>
              <a:t>15/3/2025</a:t>
            </a:fld>
            <a:endParaRPr lang="el-GR" noProof="0"/>
          </a:p>
        </p:txBody>
      </p:sp>
      <p:sp>
        <p:nvSpPr>
          <p:cNvPr id="9" name="Θέση αριθμού διαφάνειας 8"/>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16770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4" name="Θέση υποσέλιδου 3"/>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3" name="Σύμβολο κράτησης θέσης ημερομηνίας 2"/>
          <p:cNvSpPr>
            <a:spLocks noGrp="1"/>
          </p:cNvSpPr>
          <p:nvPr>
            <p:ph type="dt" sz="half" idx="10"/>
          </p:nvPr>
        </p:nvSpPr>
        <p:spPr/>
        <p:txBody>
          <a:bodyPr rtlCol="0"/>
          <a:lstStyle>
            <a:lvl1pPr>
              <a:defRPr>
                <a:latin typeface="Palatino Linotype" panose="02040502050505030304" pitchFamily="18" charset="0"/>
              </a:defRPr>
            </a:lvl1pPr>
          </a:lstStyle>
          <a:p>
            <a:fld id="{BA207AD5-E69B-445E-8905-F2A86A41E9AE}" type="datetime1">
              <a:rPr lang="el-GR" noProof="0" smtClean="0"/>
              <a:t>15/3/2025</a:t>
            </a:fld>
            <a:endParaRPr lang="el-GR" noProof="0"/>
          </a:p>
        </p:txBody>
      </p:sp>
      <p:sp>
        <p:nvSpPr>
          <p:cNvPr id="5" name="Θέση αριθμού διαφάνειας 4"/>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38760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2" name="Θέση ημερομηνίας 1"/>
          <p:cNvSpPr>
            <a:spLocks noGrp="1"/>
          </p:cNvSpPr>
          <p:nvPr>
            <p:ph type="dt" sz="half" idx="10"/>
          </p:nvPr>
        </p:nvSpPr>
        <p:spPr/>
        <p:txBody>
          <a:bodyPr rtlCol="0"/>
          <a:lstStyle>
            <a:lvl1pPr>
              <a:defRPr>
                <a:latin typeface="Palatino Linotype" panose="02040502050505030304" pitchFamily="18" charset="0"/>
              </a:defRPr>
            </a:lvl1pPr>
          </a:lstStyle>
          <a:p>
            <a:fld id="{E273AF02-15AA-4351-928B-7B2C1C9FCF0F}" type="datetime1">
              <a:rPr lang="el-GR" noProof="0" smtClean="0"/>
              <a:t>15/3/2025</a:t>
            </a:fld>
            <a:endParaRPr lang="el-GR" noProof="0"/>
          </a:p>
        </p:txBody>
      </p:sp>
      <p:sp>
        <p:nvSpPr>
          <p:cNvPr id="4" name="Θέση αριθμού διαφάνειας 3"/>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8005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065212" y="2590800"/>
            <a:ext cx="3276599" cy="1924050"/>
          </a:xfrm>
        </p:spPr>
        <p:txBody>
          <a:bodyPr rtlCol="0" anchor="b">
            <a:normAutofit/>
          </a:bodyPr>
          <a:lstStyle>
            <a:lvl1pPr algn="l">
              <a:defRPr sz="3200" b="0">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idx="1" hasCustomPrompt="1"/>
          </p:nvPr>
        </p:nvSpPr>
        <p:spPr>
          <a:xfrm>
            <a:off x="4646611" y="838200"/>
            <a:ext cx="6172201" cy="51816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κειμένου 3"/>
          <p:cNvSpPr>
            <a:spLocks noGrp="1"/>
          </p:cNvSpPr>
          <p:nvPr>
            <p:ph type="body" sz="half" idx="2" hasCustomPrompt="1"/>
          </p:nvPr>
        </p:nvSpPr>
        <p:spPr>
          <a:xfrm>
            <a:off x="1065212" y="4648200"/>
            <a:ext cx="3276599" cy="1371600"/>
          </a:xfrm>
        </p:spPr>
        <p:txBody>
          <a:bodyPr rtlCol="0">
            <a:normAutofit/>
          </a:bodyPr>
          <a:lstStyle>
            <a:lvl1pPr marL="0" indent="0">
              <a:spcBef>
                <a:spcPts val="600"/>
              </a:spcBef>
              <a:buNone/>
              <a:defRPr sz="16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Κάντε κλικ για επεξεργασία των στυλ κειμένου του υποδείγματος</a:t>
            </a:r>
          </a:p>
        </p:txBody>
      </p:sp>
      <p:sp>
        <p:nvSpPr>
          <p:cNvPr id="9" name="Θέση υποσέλιδου 8"/>
          <p:cNvSpPr>
            <a:spLocks noGrp="1"/>
          </p:cNvSpPr>
          <p:nvPr>
            <p:ph type="ftr" sz="quarter" idx="11"/>
          </p:nvPr>
        </p:nvSpPr>
        <p:spPr/>
        <p:txBody>
          <a:bodyPr rtlCol="0"/>
          <a:lstStyle>
            <a:lvl1pPr>
              <a:defRPr>
                <a:latin typeface="Palatino Linotype" panose="02040502050505030304" pitchFamily="18" charset="0"/>
              </a:defRPr>
            </a:lvl1pPr>
          </a:lstStyle>
          <a:p>
            <a:r>
              <a:rPr lang="el-GR" noProof="0"/>
              <a:t>Προσθήκη υποσέλιδου</a:t>
            </a:r>
          </a:p>
        </p:txBody>
      </p:sp>
      <p:sp>
        <p:nvSpPr>
          <p:cNvPr id="8" name="Θέση ημερομηνίας 7"/>
          <p:cNvSpPr>
            <a:spLocks noGrp="1"/>
          </p:cNvSpPr>
          <p:nvPr>
            <p:ph type="dt" sz="half" idx="10"/>
          </p:nvPr>
        </p:nvSpPr>
        <p:spPr/>
        <p:txBody>
          <a:bodyPr rtlCol="0"/>
          <a:lstStyle>
            <a:lvl1pPr>
              <a:defRPr>
                <a:latin typeface="Palatino Linotype" panose="02040502050505030304" pitchFamily="18" charset="0"/>
              </a:defRPr>
            </a:lvl1pPr>
          </a:lstStyle>
          <a:p>
            <a:fld id="{260D52E4-8931-4F9D-A67E-548F0BBB3393}" type="datetime1">
              <a:rPr lang="el-GR" noProof="0" smtClean="0"/>
              <a:t>15/3/2025</a:t>
            </a:fld>
            <a:endParaRPr lang="el-GR" noProof="0"/>
          </a:p>
        </p:txBody>
      </p:sp>
      <p:sp>
        <p:nvSpPr>
          <p:cNvPr id="10" name="Θέση αριθμού διαφάνειας 9"/>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140275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065212" y="2590800"/>
            <a:ext cx="3276599" cy="1924050"/>
          </a:xfrm>
        </p:spPr>
        <p:txBody>
          <a:bodyPr rtlCol="0" anchor="b">
            <a:normAutofit/>
          </a:bodyPr>
          <a:lstStyle>
            <a:lvl1pPr algn="l">
              <a:defRPr sz="3200" b="0">
                <a:latin typeface="Palatino Linotype" panose="02040502050505030304" pitchFamily="18" charset="0"/>
              </a:defRPr>
            </a:lvl1pPr>
          </a:lstStyle>
          <a:p>
            <a:pPr rtl="0"/>
            <a:r>
              <a:rPr lang="el-GR" noProof="0"/>
              <a:t>Κάντε κλικ για να επεξεργαστείτε το Στυλ κύριου τίτλου</a:t>
            </a:r>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hasCustomPrompt="1"/>
          </p:nvPr>
        </p:nvSpPr>
        <p:spPr>
          <a:xfrm>
            <a:off x="4799012" y="836610"/>
            <a:ext cx="5867401" cy="5183190"/>
          </a:xfrm>
          <a:solidFill>
            <a:schemeClr val="bg2"/>
          </a:solidFill>
        </p:spPr>
        <p:txBody>
          <a:bodyPr tIns="914400" rtlCol="0">
            <a:normAutofit/>
          </a:bodyPr>
          <a:lstStyle>
            <a:lvl1pPr marL="0" indent="0" algn="ctr">
              <a:buNone/>
              <a:defRPr sz="2400">
                <a:latin typeface="Palatino Linotype" panose="0204050205050503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μια εικόνα</a:t>
            </a:r>
          </a:p>
        </p:txBody>
      </p:sp>
      <p:sp>
        <p:nvSpPr>
          <p:cNvPr id="4" name="Θέση κειμένου 3"/>
          <p:cNvSpPr>
            <a:spLocks noGrp="1"/>
          </p:cNvSpPr>
          <p:nvPr>
            <p:ph type="body" sz="half" idx="2" hasCustomPrompt="1"/>
          </p:nvPr>
        </p:nvSpPr>
        <p:spPr>
          <a:xfrm>
            <a:off x="1065212" y="4648200"/>
            <a:ext cx="3276599" cy="1371600"/>
          </a:xfrm>
        </p:spPr>
        <p:txBody>
          <a:bodyPr rtlCol="0">
            <a:normAutofit/>
          </a:bodyPr>
          <a:lstStyle>
            <a:lvl1pPr marL="0" indent="0">
              <a:spcBef>
                <a:spcPts val="600"/>
              </a:spcBef>
              <a:buNone/>
              <a:defRPr sz="16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Κάντε κλικ για επεξεργασία των στυλ κειμένου του υποδείγματος</a:t>
            </a:r>
          </a:p>
        </p:txBody>
      </p:sp>
      <p:sp>
        <p:nvSpPr>
          <p:cNvPr id="5" name="Θέση υποσέλιδου 8"/>
          <p:cNvSpPr>
            <a:spLocks noGrp="1"/>
          </p:cNvSpPr>
          <p:nvPr>
            <p:ph type="ftr" sz="quarter" idx="11"/>
          </p:nvPr>
        </p:nvSpPr>
        <p:spPr>
          <a:xfrm>
            <a:off x="1517950" y="6324600"/>
            <a:ext cx="6862462" cy="273049"/>
          </a:xfrm>
        </p:spPr>
        <p:txBody>
          <a:bodyPr rtlCol="0"/>
          <a:lstStyle>
            <a:lvl1pPr>
              <a:defRPr>
                <a:latin typeface="Palatino Linotype" panose="02040502050505030304" pitchFamily="18" charset="0"/>
              </a:defRPr>
            </a:lvl1pPr>
          </a:lstStyle>
          <a:p>
            <a:r>
              <a:rPr lang="el-GR" noProof="0"/>
              <a:t>Προσθήκη υποσέλιδου</a:t>
            </a:r>
          </a:p>
        </p:txBody>
      </p:sp>
      <p:sp>
        <p:nvSpPr>
          <p:cNvPr id="6" name="Θέση ημερομηνίας 7"/>
          <p:cNvSpPr>
            <a:spLocks noGrp="1"/>
          </p:cNvSpPr>
          <p:nvPr>
            <p:ph type="dt" sz="half" idx="10"/>
          </p:nvPr>
        </p:nvSpPr>
        <p:spPr>
          <a:xfrm>
            <a:off x="8609012" y="6324600"/>
            <a:ext cx="1320059" cy="273049"/>
          </a:xfrm>
        </p:spPr>
        <p:txBody>
          <a:bodyPr rtlCol="0"/>
          <a:lstStyle>
            <a:lvl1pPr>
              <a:defRPr>
                <a:latin typeface="Palatino Linotype" panose="02040502050505030304" pitchFamily="18" charset="0"/>
              </a:defRPr>
            </a:lvl1pPr>
          </a:lstStyle>
          <a:p>
            <a:fld id="{5085C6D6-D855-4DE9-95F1-04ABEC595623}" type="datetime1">
              <a:rPr lang="el-GR" noProof="0" smtClean="0"/>
              <a:t>15/3/2025</a:t>
            </a:fld>
            <a:endParaRPr lang="el-GR" noProof="0"/>
          </a:p>
        </p:txBody>
      </p:sp>
      <p:sp>
        <p:nvSpPr>
          <p:cNvPr id="7" name="Θέση αριθμού διαφάνειας 9"/>
          <p:cNvSpPr>
            <a:spLocks noGrp="1"/>
          </p:cNvSpPr>
          <p:nvPr>
            <p:ph type="sldNum" sz="quarter" idx="12"/>
          </p:nvPr>
        </p:nvSpPr>
        <p:spPr>
          <a:xfrm>
            <a:off x="10133012" y="6324600"/>
            <a:ext cx="990601" cy="273049"/>
          </a:xfrm>
        </p:spPr>
        <p:txBody>
          <a:bodyPr rtlCol="0"/>
          <a:lstStyle>
            <a:lvl1pPr>
              <a:defRPr>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26907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7" name="Εικόνα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41564"/>
            <a:ext cx="12188825" cy="6858000"/>
          </a:xfrm>
          <a:prstGeom prst="rect">
            <a:avLst/>
          </a:prstGeom>
        </p:spPr>
      </p:pic>
      <p:sp>
        <p:nvSpPr>
          <p:cNvPr id="2" name="Θέση τίτλου 1"/>
          <p:cNvSpPr>
            <a:spLocks noGrp="1"/>
          </p:cNvSpPr>
          <p:nvPr>
            <p:ph type="title"/>
          </p:nvPr>
        </p:nvSpPr>
        <p:spPr>
          <a:xfrm>
            <a:off x="1065212" y="533400"/>
            <a:ext cx="9601200" cy="1143000"/>
          </a:xfrm>
          <a:prstGeom prst="rect">
            <a:avLst/>
          </a:prstGeom>
        </p:spPr>
        <p:txBody>
          <a:bodyPr vert="horz" lIns="91440" tIns="45720" rIns="91440" bIns="45720" rtlCol="0" anchor="b">
            <a:normAutofit/>
          </a:body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p:nvPr>
        </p:nvSpPr>
        <p:spPr>
          <a:xfrm>
            <a:off x="1065212" y="1828800"/>
            <a:ext cx="9601200" cy="4191000"/>
          </a:xfrm>
          <a:prstGeom prst="rect">
            <a:avLst/>
          </a:prstGeom>
        </p:spPr>
        <p:txBody>
          <a:bodyPr vert="horz" lIns="91440" tIns="45720" rIns="91440" bIns="45720" rtlCol="0">
            <a:normAutofit/>
          </a:body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Σύμβολο κράτησης θέσης υποσέλιδου 4"/>
          <p:cNvSpPr>
            <a:spLocks noGrp="1"/>
          </p:cNvSpPr>
          <p:nvPr>
            <p:ph type="ftr" sz="quarter" idx="3"/>
          </p:nvPr>
        </p:nvSpPr>
        <p:spPr>
          <a:xfrm>
            <a:off x="1517950" y="6324600"/>
            <a:ext cx="6862462" cy="273049"/>
          </a:xfrm>
          <a:prstGeom prst="rect">
            <a:avLst/>
          </a:prstGeom>
        </p:spPr>
        <p:txBody>
          <a:bodyPr vert="horz" lIns="91440" tIns="45720" rIns="91440" bIns="45720" rtlCol="0" anchor="ctr"/>
          <a:lstStyle>
            <a:lvl1pPr algn="l">
              <a:defRPr sz="1100">
                <a:solidFill>
                  <a:schemeClr val="tx1"/>
                </a:solidFill>
                <a:latin typeface="Palatino Linotype" panose="02040502050505030304" pitchFamily="18" charset="0"/>
              </a:defRPr>
            </a:lvl1pPr>
          </a:lstStyle>
          <a:p>
            <a:r>
              <a:rPr lang="el-GR" noProof="0"/>
              <a:t>Προσθήκη υποσέλιδου</a:t>
            </a:r>
          </a:p>
        </p:txBody>
      </p:sp>
      <p:sp>
        <p:nvSpPr>
          <p:cNvPr id="4" name="Θέση ημερομηνίας 3"/>
          <p:cNvSpPr>
            <a:spLocks noGrp="1"/>
          </p:cNvSpPr>
          <p:nvPr>
            <p:ph type="dt" sz="half" idx="2"/>
          </p:nvPr>
        </p:nvSpPr>
        <p:spPr>
          <a:xfrm>
            <a:off x="8609012" y="6324600"/>
            <a:ext cx="1320059" cy="273049"/>
          </a:xfrm>
          <a:prstGeom prst="rect">
            <a:avLst/>
          </a:prstGeom>
        </p:spPr>
        <p:txBody>
          <a:bodyPr vert="horz" lIns="91440" tIns="45720" rIns="91440" bIns="45720" rtlCol="0" anchor="ctr"/>
          <a:lstStyle>
            <a:lvl1pPr algn="r">
              <a:defRPr sz="1100">
                <a:solidFill>
                  <a:schemeClr val="tx1"/>
                </a:solidFill>
                <a:latin typeface="Palatino Linotype" panose="02040502050505030304" pitchFamily="18" charset="0"/>
              </a:defRPr>
            </a:lvl1pPr>
          </a:lstStyle>
          <a:p>
            <a:fld id="{466EED56-1A7A-47A7-AD72-8F4BB29530E9}" type="datetime1">
              <a:rPr lang="el-GR" noProof="0" smtClean="0"/>
              <a:t>15/3/2025</a:t>
            </a:fld>
            <a:endParaRPr lang="el-GR" noProof="0"/>
          </a:p>
        </p:txBody>
      </p:sp>
      <p:sp>
        <p:nvSpPr>
          <p:cNvPr id="6" name="Θέση αριθμού διαφάνειας 5"/>
          <p:cNvSpPr>
            <a:spLocks noGrp="1"/>
          </p:cNvSpPr>
          <p:nvPr>
            <p:ph type="sldNum" sz="quarter" idx="4"/>
          </p:nvPr>
        </p:nvSpPr>
        <p:spPr>
          <a:xfrm>
            <a:off x="10133012" y="6324600"/>
            <a:ext cx="990601" cy="273049"/>
          </a:xfrm>
          <a:prstGeom prst="rect">
            <a:avLst/>
          </a:prstGeom>
        </p:spPr>
        <p:txBody>
          <a:bodyPr vert="horz" lIns="91440" tIns="45720" rIns="91440" bIns="45720" rtlCol="0" anchor="ctr"/>
          <a:lstStyle>
            <a:lvl1pPr algn="r">
              <a:defRPr sz="1100">
                <a:solidFill>
                  <a:schemeClr val="tx1"/>
                </a:solidFill>
                <a:latin typeface="Palatino Linotype" panose="02040502050505030304" pitchFamily="18" charset="0"/>
              </a:defRPr>
            </a:lvl1pPr>
          </a:lstStyle>
          <a:p>
            <a:fld id="{E5137D0E-4A4F-4307-8994-C1891D747D59}" type="slidenum">
              <a:rPr lang="el-GR" noProof="0" smtClean="0"/>
              <a:pPr/>
              <a:t>‹#›</a:t>
            </a:fld>
            <a:endParaRPr lang="el-GR" noProof="0"/>
          </a:p>
        </p:txBody>
      </p:sp>
    </p:spTree>
    <p:extLst>
      <p:ext uri="{BB962C8B-B14F-4D97-AF65-F5344CB8AC3E}">
        <p14:creationId xmlns:p14="http://schemas.microsoft.com/office/powerpoint/2010/main" val="381654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Palatino Linotype" panose="02040502050505030304" pitchFamily="18" charset="0"/>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Palatino Linotype" panose="02040502050505030304" pitchFamily="18" charset="0"/>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Palatino Linotype" panose="02040502050505030304" pitchFamily="18" charset="0"/>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Palatino Linotype" panose="02040502050505030304" pitchFamily="18" charset="0"/>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Palatino Linotype" panose="02040502050505030304" pitchFamily="18" charset="0"/>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Palatino Linotype" panose="02040502050505030304" pitchFamily="18" charset="0"/>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671" userDrawn="1">
          <p15:clr>
            <a:srgbClr val="F26B43"/>
          </p15:clr>
        </p15:guide>
        <p15:guide id="3" pos="67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algn="ctr" rtl="0"/>
            <a:r>
              <a:rPr lang="el-GR" dirty="0"/>
              <a:t>ΑΛΚΟΟΛ</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Κατάχρηση αλκοόλ / αλκοολισμός">
            <a:extLst>
              <a:ext uri="{FF2B5EF4-FFF2-40B4-BE49-F238E27FC236}">
                <a16:creationId xmlns:a16="http://schemas.microsoft.com/office/drawing/2014/main" id="{61D28363-D274-2D08-5DF7-8D1AAE5D2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547" y="742950"/>
            <a:ext cx="4536503" cy="53721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Ο αλκοολικός εγκέφαλος | ΕΦΣΥΝ">
            <a:extLst>
              <a:ext uri="{FF2B5EF4-FFF2-40B4-BE49-F238E27FC236}">
                <a16:creationId xmlns:a16="http://schemas.microsoft.com/office/drawing/2014/main" id="{C1A827F0-847C-7C1E-D988-C6F33E634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444" y="1052736"/>
            <a:ext cx="446449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43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8A0CFD-5603-03E1-CD23-330E4B4D5D16}"/>
              </a:ext>
            </a:extLst>
          </p:cNvPr>
          <p:cNvSpPr>
            <a:spLocks noGrp="1"/>
          </p:cNvSpPr>
          <p:nvPr>
            <p:ph type="title"/>
          </p:nvPr>
        </p:nvSpPr>
        <p:spPr/>
        <p:txBody>
          <a:bodyPr/>
          <a:lstStyle/>
          <a:p>
            <a:r>
              <a:rPr lang="el-GR" b="1" dirty="0">
                <a:solidFill>
                  <a:schemeClr val="tx1">
                    <a:lumMod val="95000"/>
                    <a:lumOff val="5000"/>
                  </a:schemeClr>
                </a:solidFill>
                <a:effectLst/>
                <a:latin typeface="Times New Roman" panose="02020603050405020304" pitchFamily="18" charset="0"/>
                <a:cs typeface="Times New Roman" panose="02020603050405020304" pitchFamily="18" charset="0"/>
              </a:rPr>
              <a:t>Το αλκοόλ είναι ασφαλής και ακίνδυνη ουσία </a:t>
            </a:r>
            <a:endParaRPr lang="el-GR"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44BA2F97-E9AB-609D-8C97-48C143248AA0}"/>
              </a:ext>
            </a:extLst>
          </p:cNvPr>
          <p:cNvSpPr>
            <a:spLocks noGrp="1"/>
          </p:cNvSpPr>
          <p:nvPr>
            <p:ph idx="1"/>
          </p:nvPr>
        </p:nvSpPr>
        <p:spPr/>
        <p:txBody>
          <a:bodyPr>
            <a:normAutofit lnSpcReduction="10000"/>
          </a:bodyPr>
          <a:lstStyle/>
          <a:p>
            <a:pPr algn="l">
              <a:buFont typeface="Arial" panose="020B0604020202020204" pitchFamily="34" charset="0"/>
              <a:buChar char="•"/>
            </a:pPr>
            <a:r>
              <a:rPr lang="el-GR" b="1" i="0" dirty="0">
                <a:solidFill>
                  <a:schemeClr val="tx1">
                    <a:lumMod val="95000"/>
                    <a:lumOff val="5000"/>
                  </a:schemeClr>
                </a:solidFill>
                <a:effectLst/>
                <a:latin typeface="Times New Roman" panose="02020603050405020304" pitchFamily="18" charset="0"/>
                <a:cs typeface="Times New Roman" panose="02020603050405020304" pitchFamily="18" charset="0"/>
              </a:rPr>
              <a:t>Πολλοί άνθρωποι θεωρούν το αλκοόλ ασφαλές κι ακίνδυνο, επειδή είναι νόμιμη ουσία και η χρήση του είναι </a:t>
            </a:r>
            <a:r>
              <a:rPr lang="el-GR" b="1" i="0" dirty="0">
                <a:solidFill>
                  <a:srgbClr val="FF0000"/>
                </a:solidFill>
                <a:effectLst/>
                <a:latin typeface="Times New Roman" panose="02020603050405020304" pitchFamily="18" charset="0"/>
                <a:cs typeface="Times New Roman" panose="02020603050405020304" pitchFamily="18" charset="0"/>
              </a:rPr>
              <a:t>κοινωνικά αποδεκτή και διαδεδομένη</a:t>
            </a:r>
            <a:r>
              <a:rPr lang="el-GR" b="1" i="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l-GR" b="1" i="0" dirty="0">
                <a:solidFill>
                  <a:schemeClr val="tx1">
                    <a:lumMod val="95000"/>
                    <a:lumOff val="5000"/>
                  </a:schemeClr>
                </a:solidFill>
                <a:effectLst/>
                <a:latin typeface="Times New Roman" panose="02020603050405020304" pitchFamily="18" charset="0"/>
                <a:cs typeface="Times New Roman" panose="02020603050405020304" pitchFamily="18" charset="0"/>
              </a:rPr>
              <a:t>  Όμως, επιστημονικά </a:t>
            </a:r>
            <a:r>
              <a:rPr lang="el-GR" b="1" i="0" dirty="0">
                <a:solidFill>
                  <a:srgbClr val="FF0000"/>
                </a:solidFill>
                <a:effectLst/>
                <a:latin typeface="Times New Roman" panose="02020603050405020304" pitchFamily="18" charset="0"/>
                <a:cs typeface="Times New Roman" panose="02020603050405020304" pitchFamily="18" charset="0"/>
              </a:rPr>
              <a:t>κατατάσσεται στην κατηγορία των πλέον τοξικών ουσιών </a:t>
            </a:r>
            <a:r>
              <a:rPr lang="el-GR" b="1" i="0" dirty="0">
                <a:solidFill>
                  <a:schemeClr val="tx1">
                    <a:lumMod val="95000"/>
                    <a:lumOff val="5000"/>
                  </a:schemeClr>
                </a:solidFill>
                <a:effectLst/>
                <a:latin typeface="Times New Roman" panose="02020603050405020304" pitchFamily="18" charset="0"/>
                <a:cs typeface="Times New Roman" panose="02020603050405020304" pitchFamily="18" charset="0"/>
              </a:rPr>
              <a:t>μαζί με την ηρωίνη και την κοκαΐνη.</a:t>
            </a:r>
          </a:p>
          <a:p>
            <a:pPr algn="l">
              <a:buFont typeface="Arial" panose="020B0604020202020204" pitchFamily="34" charset="0"/>
              <a:buChar char="•"/>
            </a:pPr>
            <a:r>
              <a:rPr lang="el-GR" b="1" i="0" dirty="0">
                <a:solidFill>
                  <a:schemeClr val="tx1">
                    <a:lumMod val="95000"/>
                    <a:lumOff val="5000"/>
                  </a:schemeClr>
                </a:solidFill>
                <a:effectLst/>
                <a:latin typeface="Times New Roman" panose="02020603050405020304" pitchFamily="18" charset="0"/>
                <a:cs typeface="Times New Roman" panose="02020603050405020304" pitchFamily="18" charset="0"/>
              </a:rPr>
              <a:t>  Είναι </a:t>
            </a:r>
            <a:r>
              <a:rPr lang="el-GR" b="1" i="0" dirty="0">
                <a:solidFill>
                  <a:srgbClr val="FF0000"/>
                </a:solidFill>
                <a:effectLst/>
                <a:latin typeface="Times New Roman" panose="02020603050405020304" pitchFamily="18" charset="0"/>
                <a:cs typeface="Times New Roman" panose="02020603050405020304" pitchFamily="18" charset="0"/>
              </a:rPr>
              <a:t>εθιστική ουσία</a:t>
            </a:r>
            <a:r>
              <a:rPr lang="el-GR" b="1" i="0" dirty="0">
                <a:solidFill>
                  <a:schemeClr val="tx1">
                    <a:lumMod val="95000"/>
                    <a:lumOff val="5000"/>
                  </a:schemeClr>
                </a:solidFill>
                <a:effectLst/>
                <a:latin typeface="Times New Roman" panose="02020603050405020304" pitchFamily="18" charset="0"/>
                <a:cs typeface="Times New Roman" panose="02020603050405020304" pitchFamily="18" charset="0"/>
              </a:rPr>
              <a:t>, δηλαδή η μακροχρόνια κατάχρησή του προκαλεί εξάρτηση. Ο άνθρωπος που έχει εξαρτηθεί από το αλκοόλ </a:t>
            </a:r>
            <a:r>
              <a:rPr lang="el-GR" b="1" i="0" dirty="0">
                <a:solidFill>
                  <a:srgbClr val="FF0000"/>
                </a:solidFill>
                <a:effectLst/>
                <a:latin typeface="Times New Roman" panose="02020603050405020304" pitchFamily="18" charset="0"/>
                <a:cs typeface="Times New Roman" panose="02020603050405020304" pitchFamily="18" charset="0"/>
              </a:rPr>
              <a:t>δεν πίνει πια για ευχαρίστηση</a:t>
            </a:r>
            <a:r>
              <a:rPr lang="el-GR" b="1" i="0" dirty="0">
                <a:solidFill>
                  <a:schemeClr val="tx1">
                    <a:lumMod val="95000"/>
                    <a:lumOff val="5000"/>
                  </a:schemeClr>
                </a:solidFill>
                <a:effectLst/>
                <a:latin typeface="Times New Roman" panose="02020603050405020304" pitchFamily="18" charset="0"/>
                <a:cs typeface="Times New Roman" panose="02020603050405020304" pitchFamily="18" charset="0"/>
              </a:rPr>
              <a:t>, αλλά </a:t>
            </a:r>
            <a:r>
              <a:rPr lang="el-GR" b="1" i="0" dirty="0">
                <a:solidFill>
                  <a:srgbClr val="FF0000"/>
                </a:solidFill>
                <a:effectLst/>
                <a:latin typeface="Times New Roman" panose="02020603050405020304" pitchFamily="18" charset="0"/>
                <a:cs typeface="Times New Roman" panose="02020603050405020304" pitchFamily="18" charset="0"/>
              </a:rPr>
              <a:t>για να νιώσει απλά «φυσιολογικός»</a:t>
            </a:r>
            <a:r>
              <a:rPr lang="el-GR" b="1" i="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l-GR" b="1" i="0" dirty="0">
                <a:solidFill>
                  <a:schemeClr val="tx1">
                    <a:lumMod val="95000"/>
                    <a:lumOff val="5000"/>
                  </a:schemeClr>
                </a:solidFill>
                <a:effectLst/>
                <a:latin typeface="Times New Roman" panose="02020603050405020304" pitchFamily="18" charset="0"/>
                <a:cs typeface="Times New Roman" panose="02020603050405020304" pitchFamily="18" charset="0"/>
              </a:rPr>
              <a:t>  Η υπερβολική κατανάλωση αλκοόλ μακροπρόθεσμα μπορεί να προκαλέσει </a:t>
            </a:r>
            <a:r>
              <a:rPr lang="el-GR" b="1" i="0" dirty="0">
                <a:solidFill>
                  <a:srgbClr val="FF0000"/>
                </a:solidFill>
                <a:effectLst/>
                <a:latin typeface="Times New Roman" panose="02020603050405020304" pitchFamily="18" charset="0"/>
                <a:cs typeface="Times New Roman" panose="02020603050405020304" pitchFamily="18" charset="0"/>
              </a:rPr>
              <a:t>σοβαρές βλάβες στον ανθρώπινο οργανισμό</a:t>
            </a:r>
            <a:r>
              <a:rPr lang="el-GR" b="1" i="0" dirty="0">
                <a:solidFill>
                  <a:schemeClr val="tx1">
                    <a:lumMod val="95000"/>
                    <a:lumOff val="5000"/>
                  </a:schemeClr>
                </a:solidFill>
                <a:effectLst/>
                <a:latin typeface="Times New Roman" panose="02020603050405020304" pitchFamily="18" charset="0"/>
                <a:cs typeface="Times New Roman" panose="02020603050405020304" pitchFamily="18" charset="0"/>
              </a:rPr>
              <a:t>, όπως κίρρωση του ήπατος, καρδιόπαθεια και καταστροφή των εγκεφαλικών κυττάρων με αποτέλεσμα διαταραχές στη μνήμη, την αντίληψη και την ικανότητα μάθησης.</a:t>
            </a:r>
          </a:p>
          <a:p>
            <a:pPr algn="l">
              <a:buFont typeface="Arial" panose="020B0604020202020204" pitchFamily="34" charset="0"/>
              <a:buChar char="•"/>
            </a:pPr>
            <a:r>
              <a:rPr lang="el-GR" b="1"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l-GR" b="1" i="0" dirty="0">
                <a:solidFill>
                  <a:srgbClr val="FF0000"/>
                </a:solidFill>
                <a:effectLst/>
                <a:latin typeface="Times New Roman" panose="02020603050405020304" pitchFamily="18" charset="0"/>
                <a:cs typeface="Times New Roman" panose="02020603050405020304" pitchFamily="18" charset="0"/>
              </a:rPr>
              <a:t>Ακόμα και η περιστασιακή κατάχρηση</a:t>
            </a:r>
            <a:r>
              <a:rPr lang="el-GR" b="1" i="0" dirty="0">
                <a:solidFill>
                  <a:schemeClr val="tx1">
                    <a:lumMod val="95000"/>
                    <a:lumOff val="5000"/>
                  </a:schemeClr>
                </a:solidFill>
                <a:effectLst/>
                <a:latin typeface="Times New Roman" panose="02020603050405020304" pitchFamily="18" charset="0"/>
                <a:cs typeface="Times New Roman" panose="02020603050405020304" pitchFamily="18" charset="0"/>
              </a:rPr>
              <a:t> αλκοόλ αυξάνει τις πιθανότητες για </a:t>
            </a:r>
            <a:r>
              <a:rPr lang="el-GR" b="1" i="0" dirty="0">
                <a:solidFill>
                  <a:srgbClr val="FF0000"/>
                </a:solidFill>
                <a:effectLst/>
                <a:latin typeface="Times New Roman" panose="02020603050405020304" pitchFamily="18" charset="0"/>
                <a:cs typeface="Times New Roman" panose="02020603050405020304" pitchFamily="18" charset="0"/>
              </a:rPr>
              <a:t>τραυματισμούς, τροχαία ατυχήματα και θανάτους</a:t>
            </a:r>
            <a:r>
              <a:rPr lang="el-GR" b="1" i="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43503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BDC283-11FC-6BC5-6717-972F933390BD}"/>
              </a:ext>
            </a:extLst>
          </p:cNvPr>
          <p:cNvSpPr>
            <a:spLocks noGrp="1"/>
          </p:cNvSpPr>
          <p:nvPr>
            <p:ph type="title"/>
          </p:nvPr>
        </p:nvSpPr>
        <p:spPr/>
        <p:txBody>
          <a:bodyPr>
            <a:normAutofit/>
          </a:bodyPr>
          <a:lstStyle/>
          <a:p>
            <a:r>
              <a:rPr lang="el-GR" b="1" dirty="0">
                <a:solidFill>
                  <a:schemeClr val="tx1">
                    <a:lumMod val="95000"/>
                    <a:lumOff val="5000"/>
                  </a:schemeClr>
                </a:solidFill>
                <a:effectLst/>
                <a:latin typeface="Times New Roman" panose="02020603050405020304" pitchFamily="18" charset="0"/>
                <a:cs typeface="Times New Roman" panose="02020603050405020304" pitchFamily="18" charset="0"/>
              </a:rPr>
              <a:t>Το αλκοόλ κάνει τον άνθρωπο να αισθάνεται καλά, να είναι ευχάριστος στην παρέα και να διασκεδάζει</a:t>
            </a:r>
            <a:endParaRPr lang="el-GR"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E0A0B547-6548-5566-24A3-0D7926001F49}"/>
              </a:ext>
            </a:extLst>
          </p:cNvPr>
          <p:cNvSpPr>
            <a:spLocks noGrp="1"/>
          </p:cNvSpPr>
          <p:nvPr>
            <p:ph idx="1"/>
          </p:nvPr>
        </p:nvSpPr>
        <p:spPr/>
        <p:txBody>
          <a:bodyPr/>
          <a:lstStyle/>
          <a:p>
            <a:pPr algn="l">
              <a:buFont typeface="Arial" panose="020B0604020202020204" pitchFamily="34" charset="0"/>
              <a:buChar char="•"/>
            </a:pPr>
            <a:r>
              <a:rPr lang="el-GR" b="0" i="0" dirty="0">
                <a:solidFill>
                  <a:srgbClr val="555555"/>
                </a:solidFill>
                <a:effectLst/>
                <a:latin typeface="Lato" panose="020F0502020204030203" pitchFamily="34" charset="0"/>
              </a:rPr>
              <a:t> </a:t>
            </a:r>
            <a:r>
              <a:rPr lang="el-GR" sz="2400" b="1" i="0" dirty="0">
                <a:solidFill>
                  <a:schemeClr val="tx1">
                    <a:lumMod val="95000"/>
                    <a:lumOff val="5000"/>
                  </a:schemeClr>
                </a:solidFill>
                <a:effectLst/>
                <a:latin typeface="Times New Roman" panose="02020603050405020304" pitchFamily="18" charset="0"/>
                <a:cs typeface="Times New Roman" panose="02020603050405020304" pitchFamily="18" charset="0"/>
              </a:rPr>
              <a:t>Όσο αυξάνεται η κατανάλωση, τόσο </a:t>
            </a:r>
            <a:r>
              <a:rPr lang="el-GR" sz="2400" b="1" i="0" dirty="0">
                <a:solidFill>
                  <a:srgbClr val="FF0000"/>
                </a:solidFill>
                <a:effectLst/>
                <a:latin typeface="Times New Roman" panose="02020603050405020304" pitchFamily="18" charset="0"/>
                <a:cs typeface="Times New Roman" panose="02020603050405020304" pitchFamily="18" charset="0"/>
              </a:rPr>
              <a:t>ελαττώνεται η κρίση</a:t>
            </a:r>
            <a:r>
              <a:rPr lang="el-GR" sz="2400" b="1" i="0" dirty="0">
                <a:solidFill>
                  <a:schemeClr val="tx1">
                    <a:lumMod val="95000"/>
                    <a:lumOff val="5000"/>
                  </a:schemeClr>
                </a:solidFill>
                <a:effectLst/>
                <a:latin typeface="Times New Roman" panose="02020603050405020304" pitchFamily="18" charset="0"/>
                <a:cs typeface="Times New Roman" panose="02020603050405020304" pitchFamily="18" charset="0"/>
              </a:rPr>
              <a:t>, παρουσιάζεται </a:t>
            </a:r>
            <a:r>
              <a:rPr lang="el-GR" sz="2400" b="1" i="0" dirty="0">
                <a:solidFill>
                  <a:srgbClr val="FF0000"/>
                </a:solidFill>
                <a:effectLst/>
                <a:latin typeface="Times New Roman" panose="02020603050405020304" pitchFamily="18" charset="0"/>
                <a:cs typeface="Times New Roman" panose="02020603050405020304" pitchFamily="18" charset="0"/>
              </a:rPr>
              <a:t>δυσκολία στο βάδισμα</a:t>
            </a:r>
            <a:r>
              <a:rPr lang="el-GR" sz="2400" b="1" i="0" dirty="0">
                <a:solidFill>
                  <a:schemeClr val="tx1">
                    <a:lumMod val="95000"/>
                    <a:lumOff val="5000"/>
                  </a:schemeClr>
                </a:solidFill>
                <a:effectLst/>
                <a:latin typeface="Times New Roman" panose="02020603050405020304" pitchFamily="18" charset="0"/>
                <a:cs typeface="Times New Roman" panose="02020603050405020304" pitchFamily="18" charset="0"/>
              </a:rPr>
              <a:t> και </a:t>
            </a:r>
            <a:r>
              <a:rPr lang="el-GR" sz="2400" b="1" i="0" dirty="0">
                <a:solidFill>
                  <a:srgbClr val="FF0000"/>
                </a:solidFill>
                <a:effectLst/>
                <a:latin typeface="Times New Roman" panose="02020603050405020304" pitchFamily="18" charset="0"/>
                <a:cs typeface="Times New Roman" panose="02020603050405020304" pitchFamily="18" charset="0"/>
              </a:rPr>
              <a:t>αλλοιώνονται η ομιλία και η όραση</a:t>
            </a:r>
            <a:r>
              <a:rPr lang="el-GR" sz="2400" b="1" i="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l-GR" sz="2400" b="1" i="0" dirty="0">
                <a:solidFill>
                  <a:schemeClr val="tx1">
                    <a:lumMod val="95000"/>
                    <a:lumOff val="5000"/>
                  </a:schemeClr>
                </a:solidFill>
                <a:effectLst/>
                <a:latin typeface="Times New Roman" panose="02020603050405020304" pitchFamily="18" charset="0"/>
                <a:cs typeface="Times New Roman" panose="02020603050405020304" pitchFamily="18" charset="0"/>
              </a:rPr>
              <a:t>  Σε επίπεδο συμπεριφοράς δημιουργείται </a:t>
            </a:r>
            <a:r>
              <a:rPr lang="el-GR" sz="2400" b="1" i="0" dirty="0">
                <a:solidFill>
                  <a:srgbClr val="FF0000"/>
                </a:solidFill>
                <a:effectLst/>
                <a:latin typeface="Times New Roman" panose="02020603050405020304" pitchFamily="18" charset="0"/>
                <a:cs typeface="Times New Roman" panose="02020603050405020304" pitchFamily="18" charset="0"/>
              </a:rPr>
              <a:t>αίσθηση υπερβολικής αυτοπεποίθησης, μειώνονται οι αναστολές</a:t>
            </a:r>
            <a:r>
              <a:rPr lang="el-GR" sz="2400" b="1" i="0" dirty="0">
                <a:solidFill>
                  <a:schemeClr val="tx1">
                    <a:lumMod val="95000"/>
                    <a:lumOff val="5000"/>
                  </a:schemeClr>
                </a:solidFill>
                <a:effectLst/>
                <a:latin typeface="Times New Roman" panose="02020603050405020304" pitchFamily="18" charset="0"/>
                <a:cs typeface="Times New Roman" panose="02020603050405020304" pitchFamily="18" charset="0"/>
              </a:rPr>
              <a:t> με αποτέλεσμα ο άνθρωπος να συμπεριφέρεται με τρόπο διαφορετικό απ’ ότι αν ήταν νηφάλιος. Συνεπώς, αυξάνονται οι πιθανότητες να γίνει </a:t>
            </a:r>
            <a:r>
              <a:rPr lang="el-GR" sz="2400" b="1" i="0" dirty="0">
                <a:solidFill>
                  <a:srgbClr val="FF0000"/>
                </a:solidFill>
                <a:effectLst/>
                <a:latin typeface="Times New Roman" panose="02020603050405020304" pitchFamily="18" charset="0"/>
                <a:cs typeface="Times New Roman" panose="02020603050405020304" pitchFamily="18" charset="0"/>
              </a:rPr>
              <a:t>ενοχλητικός και φαιδρός, αντί για ευχάριστος στην παρέα</a:t>
            </a:r>
            <a:r>
              <a:rPr lang="el-GR" sz="2400" b="1" i="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246393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FCB65D-6FAB-7407-6E32-135BF54A1BBA}"/>
              </a:ext>
            </a:extLst>
          </p:cNvPr>
          <p:cNvSpPr>
            <a:spLocks noGrp="1"/>
          </p:cNvSpPr>
          <p:nvPr>
            <p:ph type="title"/>
          </p:nvPr>
        </p:nvSpPr>
        <p:spPr/>
        <p:txBody>
          <a:bodyPr/>
          <a:lstStyle/>
          <a:p>
            <a:r>
              <a:rPr lang="el-GR" b="1" i="0" dirty="0">
                <a:solidFill>
                  <a:srgbClr val="212529"/>
                </a:solidFill>
                <a:effectLst/>
                <a:latin typeface="Times New Roman" panose="02020603050405020304" pitchFamily="18" charset="0"/>
                <a:cs typeface="Times New Roman" panose="02020603050405020304" pitchFamily="18" charset="0"/>
              </a:rPr>
              <a:t>Πρέπει να πιεις πολύ για να έχεις hangover.</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733CA366-B9A5-A487-89CF-D5064F7D5B47}"/>
              </a:ext>
            </a:extLst>
          </p:cNvPr>
          <p:cNvSpPr>
            <a:spLocks noGrp="1"/>
          </p:cNvSpPr>
          <p:nvPr>
            <p:ph idx="1"/>
          </p:nvPr>
        </p:nvSpPr>
        <p:spPr/>
        <p:txBody>
          <a:bodyPr>
            <a:normAutofit/>
          </a:bodyPr>
          <a:lstStyle/>
          <a:p>
            <a:r>
              <a:rPr lang="el-GR" sz="2400" b="1" i="0" dirty="0">
                <a:solidFill>
                  <a:schemeClr val="tx1">
                    <a:lumMod val="95000"/>
                    <a:lumOff val="5000"/>
                  </a:schemeClr>
                </a:solidFill>
                <a:effectLst/>
                <a:latin typeface="Times New Roman" panose="02020603050405020304" pitchFamily="18" charset="0"/>
                <a:cs typeface="Times New Roman" panose="02020603050405020304" pitchFamily="18" charset="0"/>
              </a:rPr>
              <a:t>Δεν χρειάζεται να το παρακάνεις. Για κάποιους ανθρώπους, </a:t>
            </a:r>
            <a:r>
              <a:rPr lang="el-GR" sz="2400" b="1" i="0" dirty="0">
                <a:solidFill>
                  <a:srgbClr val="FF0000"/>
                </a:solidFill>
                <a:effectLst/>
                <a:latin typeface="Times New Roman" panose="02020603050405020304" pitchFamily="18" charset="0"/>
                <a:cs typeface="Times New Roman" panose="02020603050405020304" pitchFamily="18" charset="0"/>
              </a:rPr>
              <a:t>μερικά ποτά αρκούν</a:t>
            </a:r>
            <a:r>
              <a:rPr lang="el-GR" sz="2400" b="1" i="0" dirty="0">
                <a:solidFill>
                  <a:schemeClr val="tx1">
                    <a:lumMod val="95000"/>
                    <a:lumOff val="5000"/>
                  </a:schemeClr>
                </a:solidFill>
                <a:effectLst/>
                <a:latin typeface="Times New Roman" panose="02020603050405020304" pitchFamily="18" charset="0"/>
                <a:cs typeface="Times New Roman" panose="02020603050405020304" pitchFamily="18" charset="0"/>
              </a:rPr>
              <a:t> για να προκαλέσουν πονοκέφαλο και συμπτώματα hangover την επόμενη μέρα.</a:t>
            </a:r>
            <a:r>
              <a:rPr lang="el-GR" sz="2400" b="1" dirty="0">
                <a:solidFill>
                  <a:schemeClr val="tx1">
                    <a:lumMod val="95000"/>
                    <a:lumOff val="5000"/>
                  </a:schemeClr>
                </a:solidFill>
                <a:latin typeface="Times New Roman" panose="02020603050405020304" pitchFamily="18" charset="0"/>
                <a:cs typeface="Times New Roman" panose="02020603050405020304" pitchFamily="18" charset="0"/>
              </a:rPr>
              <a:t/>
            </a:r>
            <a:br>
              <a:rPr lang="el-GR"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400" b="1" i="0" dirty="0">
                <a:solidFill>
                  <a:schemeClr val="tx1">
                    <a:lumMod val="95000"/>
                    <a:lumOff val="5000"/>
                  </a:schemeClr>
                </a:solidFill>
                <a:effectLst/>
                <a:latin typeface="Times New Roman" panose="02020603050405020304" pitchFamily="18" charset="0"/>
                <a:cs typeface="Times New Roman" panose="02020603050405020304" pitchFamily="18" charset="0"/>
              </a:rPr>
              <a:t>Πίνοντας </a:t>
            </a:r>
            <a:r>
              <a:rPr lang="el-GR" sz="2400" b="1" i="0" dirty="0">
                <a:solidFill>
                  <a:srgbClr val="FF0000"/>
                </a:solidFill>
                <a:effectLst/>
                <a:latin typeface="Times New Roman" panose="02020603050405020304" pitchFamily="18" charset="0"/>
                <a:cs typeface="Times New Roman" panose="02020603050405020304" pitchFamily="18" charset="0"/>
              </a:rPr>
              <a:t>νερό ή ένα μη αλκοολούχο ποτό ανάμεσα σε κάθε μονάδα αλκοόλ</a:t>
            </a:r>
            <a:r>
              <a:rPr lang="el-GR" sz="2400" b="1" i="0" dirty="0">
                <a:solidFill>
                  <a:schemeClr val="tx1">
                    <a:lumMod val="95000"/>
                    <a:lumOff val="5000"/>
                  </a:schemeClr>
                </a:solidFill>
                <a:effectLst/>
                <a:latin typeface="Times New Roman" panose="02020603050405020304" pitchFamily="18" charset="0"/>
                <a:cs typeface="Times New Roman" panose="02020603050405020304" pitchFamily="18" charset="0"/>
              </a:rPr>
              <a:t> που καταναλώνετε, </a:t>
            </a:r>
            <a:r>
              <a:rPr lang="el-GR" sz="2400" b="1" i="0" dirty="0">
                <a:solidFill>
                  <a:srgbClr val="FF0000"/>
                </a:solidFill>
                <a:effectLst/>
                <a:latin typeface="Times New Roman" panose="02020603050405020304" pitchFamily="18" charset="0"/>
                <a:cs typeface="Times New Roman" panose="02020603050405020304" pitchFamily="18" charset="0"/>
              </a:rPr>
              <a:t>θα παραμείνετε ενυδατωμένοι </a:t>
            </a:r>
            <a:r>
              <a:rPr lang="el-GR" sz="2400" b="1" i="0" dirty="0">
                <a:solidFill>
                  <a:schemeClr val="tx1">
                    <a:lumMod val="95000"/>
                    <a:lumOff val="5000"/>
                  </a:schemeClr>
                </a:solidFill>
                <a:effectLst/>
                <a:latin typeface="Times New Roman" panose="02020603050405020304" pitchFamily="18" charset="0"/>
                <a:cs typeface="Times New Roman" panose="02020603050405020304" pitchFamily="18" charset="0"/>
              </a:rPr>
              <a:t>και θα μπορέσετε να μειώσετε τη συνολική ποσότητα αλκοόλ που θα καταναλώσετε.</a:t>
            </a:r>
            <a:endParaRPr lang="el-GR"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7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0AF52-ED8C-B5F9-DA21-B128C15BC033}"/>
              </a:ext>
            </a:extLst>
          </p:cNvPr>
          <p:cNvSpPr>
            <a:spLocks noGrp="1"/>
          </p:cNvSpPr>
          <p:nvPr>
            <p:ph type="title"/>
          </p:nvPr>
        </p:nvSpPr>
        <p:spPr>
          <a:xfrm>
            <a:off x="1065212" y="533400"/>
            <a:ext cx="9601200" cy="1143000"/>
          </a:xfrm>
        </p:spPr>
        <p:txBody>
          <a:bodyPr anchor="b">
            <a:normAutofit/>
          </a:bodyPr>
          <a:lstStyle/>
          <a:p>
            <a:r>
              <a:rPr lang="el-GR" b="1" i="0" dirty="0">
                <a:effectLst/>
              </a:rPr>
              <a:t>Το hangover δεν κοιτάει φύλο</a:t>
            </a:r>
            <a:endParaRPr lang="el-GR" dirty="0"/>
          </a:p>
        </p:txBody>
      </p:sp>
      <p:pic>
        <p:nvPicPr>
          <p:cNvPr id="10242" name="Picture 2" descr="Εξαρτηση - Αλκοολ και εφηβεια">
            <a:extLst>
              <a:ext uri="{FF2B5EF4-FFF2-40B4-BE49-F238E27FC236}">
                <a16:creationId xmlns:a16="http://schemas.microsoft.com/office/drawing/2014/main" id="{5A71837C-1DE0-9660-FF4E-BDF82D8852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61" r="1" b="1"/>
          <a:stretch/>
        </p:blipFill>
        <p:spPr bwMode="auto">
          <a:xfrm>
            <a:off x="1065212" y="1828800"/>
            <a:ext cx="4645152" cy="4191000"/>
          </a:xfrm>
          <a:prstGeom prst="rect">
            <a:avLst/>
          </a:prstGeom>
          <a:solidFill>
            <a:srgbClr val="FFFFFF"/>
          </a:solidFill>
        </p:spPr>
      </p:pic>
      <p:sp>
        <p:nvSpPr>
          <p:cNvPr id="3" name="Θέση περιεχομένου 2">
            <a:extLst>
              <a:ext uri="{FF2B5EF4-FFF2-40B4-BE49-F238E27FC236}">
                <a16:creationId xmlns:a16="http://schemas.microsoft.com/office/drawing/2014/main" id="{DA1F30E6-29C9-09E2-EB95-AA090DECE739}"/>
              </a:ext>
            </a:extLst>
          </p:cNvPr>
          <p:cNvSpPr>
            <a:spLocks noGrp="1"/>
          </p:cNvSpPr>
          <p:nvPr>
            <p:ph sz="half" idx="2"/>
          </p:nvPr>
        </p:nvSpPr>
        <p:spPr>
          <a:xfrm>
            <a:off x="6018210" y="1828800"/>
            <a:ext cx="4648201" cy="4191000"/>
          </a:xfrm>
        </p:spPr>
        <p:txBody>
          <a:bodyPr>
            <a:normAutofit/>
          </a:bodyPr>
          <a:lstStyle/>
          <a:p>
            <a:r>
              <a:rPr lang="el-GR" b="1" i="0" dirty="0">
                <a:effectLst/>
              </a:rPr>
              <a:t>Αν ένας άνδρας πιει την ίδια ποσότητα αλκοόλ με μία γυναίκα, οι επιπτώσεις στη γυναίκα θα είναι πολύ πιο έντονες. Αυτό συμβαίνει επειδή οι άνδρες έχουν υψηλότερο ποσοστό νερού στο σώμα τους, το οποίο τους βοηθά να διαλύουν καλύτερα το αλκοόλ που καταναλώνουν.</a:t>
            </a:r>
            <a:endParaRPr lang="el-GR" b="1" dirty="0"/>
          </a:p>
        </p:txBody>
      </p:sp>
    </p:spTree>
    <p:extLst>
      <p:ext uri="{BB962C8B-B14F-4D97-AF65-F5344CB8AC3E}">
        <p14:creationId xmlns:p14="http://schemas.microsoft.com/office/powerpoint/2010/main" val="235580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65E3E1-419D-CB93-E8C9-0E65FED5980F}"/>
              </a:ext>
            </a:extLst>
          </p:cNvPr>
          <p:cNvSpPr>
            <a:spLocks noGrp="1"/>
          </p:cNvSpPr>
          <p:nvPr>
            <p:ph type="title"/>
          </p:nvPr>
        </p:nvSpPr>
        <p:spPr>
          <a:xfrm>
            <a:off x="1065212" y="533400"/>
            <a:ext cx="9601200" cy="1143000"/>
          </a:xfrm>
        </p:spPr>
        <p:txBody>
          <a:bodyPr anchor="b">
            <a:normAutofit/>
          </a:bodyPr>
          <a:lstStyle/>
          <a:p>
            <a:r>
              <a:rPr lang="el-GR" b="1" i="0">
                <a:effectLst/>
              </a:rPr>
              <a:t>Μεθύσι είναι θα περάσει.</a:t>
            </a:r>
            <a:endParaRPr lang="el-GR"/>
          </a:p>
        </p:txBody>
      </p:sp>
      <p:sp>
        <p:nvSpPr>
          <p:cNvPr id="3" name="Θέση περιεχομένου 2">
            <a:extLst>
              <a:ext uri="{FF2B5EF4-FFF2-40B4-BE49-F238E27FC236}">
                <a16:creationId xmlns:a16="http://schemas.microsoft.com/office/drawing/2014/main" id="{12101253-EFB6-E141-000D-F67F80FF3589}"/>
              </a:ext>
            </a:extLst>
          </p:cNvPr>
          <p:cNvSpPr>
            <a:spLocks noGrp="1"/>
          </p:cNvSpPr>
          <p:nvPr>
            <p:ph sz="half" idx="1"/>
          </p:nvPr>
        </p:nvSpPr>
        <p:spPr>
          <a:xfrm>
            <a:off x="1065212" y="1828800"/>
            <a:ext cx="4645152" cy="4191000"/>
          </a:xfrm>
        </p:spPr>
        <p:txBody>
          <a:bodyPr>
            <a:normAutofit/>
          </a:bodyPr>
          <a:lstStyle/>
          <a:p>
            <a:r>
              <a:rPr lang="el-GR" b="1" i="0">
                <a:effectLst/>
              </a:rPr>
              <a:t>Η δηλητηρίαση από αλκοόλ μπορεί να θέσει σε κίνδυνο τη ζωή του ατόμου. Αν δείτε κάποιον να κάνει πολλαπλούς εμέτους ή να χάνει τις αισθήσεις του συνεπεία της κατανάλωσης αλκοόλ, είναι σημαντικό να καλέσετε ασθενοφόρο, καθώς υπάρχει κίνδυνος σοβαρής αφυδάτωσης ή/και εγκεφαλικής βλάβης.</a:t>
            </a:r>
            <a:endParaRPr lang="el-GR" b="1"/>
          </a:p>
        </p:txBody>
      </p:sp>
      <p:pic>
        <p:nvPicPr>
          <p:cNvPr id="9218" name="Picture 2" descr="Καμπανάκι» για το αλκοόλ στους εφήβους - GOODnet.gr ειδήσεις, νέα &amp; άρθρα  από Κρήτη, Ρέθυμνο, Χανιά, Ηράκλειο, Λασίθι.">
            <a:extLst>
              <a:ext uri="{FF2B5EF4-FFF2-40B4-BE49-F238E27FC236}">
                <a16:creationId xmlns:a16="http://schemas.microsoft.com/office/drawing/2014/main" id="{09EB7870-D39D-144D-12FE-7C06587AB7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20" b="-1"/>
          <a:stretch/>
        </p:blipFill>
        <p:spPr bwMode="auto">
          <a:xfrm>
            <a:off x="6018210" y="1828800"/>
            <a:ext cx="4648201" cy="4191000"/>
          </a:xfrm>
          <a:prstGeom prst="rect">
            <a:avLst/>
          </a:prstGeom>
          <a:solidFill>
            <a:srgbClr val="FFFFFF"/>
          </a:solidFill>
        </p:spPr>
      </p:pic>
    </p:spTree>
    <p:extLst>
      <p:ext uri="{BB962C8B-B14F-4D97-AF65-F5344CB8AC3E}">
        <p14:creationId xmlns:p14="http://schemas.microsoft.com/office/powerpoint/2010/main" val="92638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6BE37C-2AEA-08D1-8799-08550F61DA07}"/>
              </a:ext>
            </a:extLst>
          </p:cNvPr>
          <p:cNvSpPr>
            <a:spLocks noGrp="1"/>
          </p:cNvSpPr>
          <p:nvPr>
            <p:ph type="title"/>
          </p:nvPr>
        </p:nvSpPr>
        <p:spPr/>
        <p:txBody>
          <a:bodyPr/>
          <a:lstStyle/>
          <a:p>
            <a:r>
              <a:rPr lang="el-GR" b="1" i="0" dirty="0">
                <a:solidFill>
                  <a:srgbClr val="000000"/>
                </a:solidFill>
                <a:effectLst/>
                <a:latin typeface="Roboto" panose="02000000000000000000" pitchFamily="2" charset="0"/>
              </a:rPr>
              <a:t> </a:t>
            </a:r>
            <a:r>
              <a:rPr lang="el-GR" b="1" i="0" dirty="0">
                <a:solidFill>
                  <a:srgbClr val="000000"/>
                </a:solidFill>
                <a:effectLst/>
                <a:latin typeface="Times New Roman" panose="02020603050405020304" pitchFamily="18" charset="0"/>
                <a:cs typeface="Times New Roman" panose="02020603050405020304" pitchFamily="18" charset="0"/>
              </a:rPr>
              <a:t>Ένα ποτό μας χαλαρώνει πριν τον βραδινό ύπνο</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AB4B810D-3A36-7731-2337-AAC1551CCB73}"/>
              </a:ext>
            </a:extLst>
          </p:cNvPr>
          <p:cNvSpPr>
            <a:spLocks noGrp="1"/>
          </p:cNvSpPr>
          <p:nvPr>
            <p:ph idx="1"/>
          </p:nvPr>
        </p:nvSpPr>
        <p:spPr/>
        <p:txBody>
          <a:bodyPr>
            <a:normAutofit/>
          </a:bodyPr>
          <a:lstStyle/>
          <a:p>
            <a:r>
              <a:rPr lang="el-GR" sz="2400" b="1" i="0" dirty="0">
                <a:solidFill>
                  <a:srgbClr val="000000"/>
                </a:solidFill>
                <a:effectLst/>
                <a:latin typeface="Times New Roman" panose="02020603050405020304" pitchFamily="18" charset="0"/>
                <a:cs typeface="Times New Roman" panose="02020603050405020304" pitchFamily="18" charset="0"/>
              </a:rPr>
              <a:t>Ό,τι κι αν πιείτε πριν μπείτε για ύπνο, εφ’ όσον περιέχει αλκοόλ θα σας γυρίσει μπούμερανγκ. Και αυτό διότι μπορεί να σας βοηθήσει </a:t>
            </a:r>
            <a:r>
              <a:rPr lang="el-GR" sz="2400" b="1" i="0" dirty="0">
                <a:solidFill>
                  <a:srgbClr val="FF0000"/>
                </a:solidFill>
                <a:effectLst/>
                <a:latin typeface="Times New Roman" panose="02020603050405020304" pitchFamily="18" charset="0"/>
                <a:cs typeface="Times New Roman" panose="02020603050405020304" pitchFamily="18" charset="0"/>
              </a:rPr>
              <a:t>να αποκοιμηθείτε πιο γρήγορα, αλλά διαταράσσει τον βαθύ ύπνο</a:t>
            </a:r>
            <a:r>
              <a:rPr lang="el-GR" sz="2400" b="1" i="0" dirty="0">
                <a:solidFill>
                  <a:srgbClr val="000000"/>
                </a:solidFill>
                <a:effectLst/>
                <a:latin typeface="Times New Roman" panose="02020603050405020304" pitchFamily="18" charset="0"/>
                <a:cs typeface="Times New Roman" panose="02020603050405020304" pitchFamily="18" charset="0"/>
              </a:rPr>
              <a:t>. Έτσι, </a:t>
            </a:r>
            <a:r>
              <a:rPr lang="el-GR" sz="2400" b="1" i="0" dirty="0">
                <a:solidFill>
                  <a:srgbClr val="FF0000"/>
                </a:solidFill>
                <a:effectLst/>
                <a:latin typeface="Times New Roman" panose="02020603050405020304" pitchFamily="18" charset="0"/>
                <a:cs typeface="Times New Roman" panose="02020603050405020304" pitchFamily="18" charset="0"/>
              </a:rPr>
              <a:t>θα ξυπνήσετε αργότερα </a:t>
            </a:r>
            <a:r>
              <a:rPr lang="el-GR" sz="2400" b="1" i="0" dirty="0">
                <a:solidFill>
                  <a:srgbClr val="000000"/>
                </a:solidFill>
                <a:effectLst/>
                <a:latin typeface="Times New Roman" panose="02020603050405020304" pitchFamily="18" charset="0"/>
                <a:cs typeface="Times New Roman" panose="02020603050405020304" pitchFamily="18" charset="0"/>
              </a:rPr>
              <a:t>και </a:t>
            </a:r>
            <a:r>
              <a:rPr lang="el-GR" sz="2400" b="1" i="0" dirty="0">
                <a:solidFill>
                  <a:srgbClr val="FF0000"/>
                </a:solidFill>
                <a:effectLst/>
                <a:latin typeface="Times New Roman" panose="02020603050405020304" pitchFamily="18" charset="0"/>
                <a:cs typeface="Times New Roman" panose="02020603050405020304" pitchFamily="18" charset="0"/>
              </a:rPr>
              <a:t>θα νιώθετε κουρασμένοι </a:t>
            </a:r>
            <a:r>
              <a:rPr lang="el-GR" sz="2400" b="1" i="0" dirty="0">
                <a:solidFill>
                  <a:srgbClr val="000000"/>
                </a:solidFill>
                <a:effectLst/>
                <a:latin typeface="Times New Roman" panose="02020603050405020304" pitchFamily="18" charset="0"/>
                <a:cs typeface="Times New Roman" panose="02020603050405020304" pitchFamily="18" charset="0"/>
              </a:rPr>
              <a:t>και ίσως με παρεπόμενα μέθης. Αν μάλιστα σας γίνει συνήθεια το αλκοόλ πριν τον ύπνο, </a:t>
            </a:r>
            <a:r>
              <a:rPr lang="el-GR" sz="2400" b="1" i="0" dirty="0">
                <a:solidFill>
                  <a:srgbClr val="FF0000"/>
                </a:solidFill>
                <a:effectLst/>
                <a:latin typeface="Times New Roman" panose="02020603050405020304" pitchFamily="18" charset="0"/>
                <a:cs typeface="Times New Roman" panose="02020603050405020304" pitchFamily="18" charset="0"/>
              </a:rPr>
              <a:t>τελικά θα απορρυθμιστεί ο ύπνος σας </a:t>
            </a:r>
            <a:r>
              <a:rPr lang="el-GR" sz="2400" b="1" i="0" dirty="0">
                <a:solidFill>
                  <a:srgbClr val="000000"/>
                </a:solidFill>
                <a:effectLst/>
                <a:latin typeface="Times New Roman" panose="02020603050405020304" pitchFamily="18" charset="0"/>
                <a:cs typeface="Times New Roman" panose="02020603050405020304" pitchFamily="18" charset="0"/>
              </a:rPr>
              <a:t>και θα δυσκολευθείτε να ανακτήσετε μια φυσιολογική ποιότητα.</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50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9A3518-E63F-5BCB-54B0-FD914ADD7402}"/>
              </a:ext>
            </a:extLst>
          </p:cNvPr>
          <p:cNvSpPr>
            <a:spLocks noGrp="1"/>
          </p:cNvSpPr>
          <p:nvPr>
            <p:ph type="title"/>
          </p:nvPr>
        </p:nvSpPr>
        <p:spPr/>
        <p:txBody>
          <a:bodyPr/>
          <a:lstStyle/>
          <a:p>
            <a:r>
              <a:rPr lang="el-GR" b="1" i="0" dirty="0">
                <a:solidFill>
                  <a:srgbClr val="000000"/>
                </a:solidFill>
                <a:effectLst/>
                <a:latin typeface="Times New Roman" panose="02020603050405020304" pitchFamily="18" charset="0"/>
                <a:cs typeface="Times New Roman" panose="02020603050405020304" pitchFamily="18" charset="0"/>
              </a:rPr>
              <a:t>Το αλκοόλ προκαλεί βλάβες μόνο στο ήπαρ</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C89C88DC-420C-3B0A-F7DF-CE94FB2438A0}"/>
              </a:ext>
            </a:extLst>
          </p:cNvPr>
          <p:cNvSpPr>
            <a:spLocks noGrp="1"/>
          </p:cNvSpPr>
          <p:nvPr>
            <p:ph idx="1"/>
          </p:nvPr>
        </p:nvSpPr>
        <p:spPr/>
        <p:txBody>
          <a:bodyPr>
            <a:normAutofit/>
          </a:bodyPr>
          <a:lstStyle/>
          <a:p>
            <a:r>
              <a:rPr lang="el-GR" sz="2400" b="1" i="0" dirty="0">
                <a:solidFill>
                  <a:srgbClr val="000000"/>
                </a:solidFill>
                <a:effectLst/>
                <a:latin typeface="Times New Roman" panose="02020603050405020304" pitchFamily="18" charset="0"/>
                <a:cs typeface="Times New Roman" panose="02020603050405020304" pitchFamily="18" charset="0"/>
              </a:rPr>
              <a:t>Η υπερκατανάλωση οινοπνευματωδών ποτών προκαλεί πολλές και διαφορετικές χρόνιες παθήσεις. Το ήπαρ είναι μόνο ένα από τα όργανα που πλήττει (αυξάνει τον κίνδυνο κίρρωσης και καρκίνου). Πλήττει και την καρδιά (αυξάνει τον κίνδυνο καρδιοπάθειας, καρδιακής αρρυθμίας), ενώ αυξάνει και την αρτηριακή πίεση. Μπορεί επίσης να οδηγήσει στο εγκεφαλικό και σε ορισμένους καρκίνους κεφαλής &amp; τραχήλου (π.χ. στόματος, οισοφάγου). Αυξάνει επίσης τον κίνδυνο καρκίνου στο πεπτικό σύστημα και τον κίνδυνο καρκίνου του μαστού.</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289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17B831-603E-3FC8-782A-EA9AC6A36EDC}"/>
              </a:ext>
            </a:extLst>
          </p:cNvPr>
          <p:cNvSpPr>
            <a:spLocks noGrp="1"/>
          </p:cNvSpPr>
          <p:nvPr>
            <p:ph type="title"/>
          </p:nvPr>
        </p:nvSpPr>
        <p:spPr/>
        <p:txBody>
          <a:bodyPr/>
          <a:lstStyle/>
          <a:p>
            <a:r>
              <a:rPr lang="el-GR" b="1" i="0" dirty="0">
                <a:solidFill>
                  <a:srgbClr val="000000"/>
                </a:solidFill>
                <a:effectLst/>
                <a:latin typeface="Times New Roman" panose="02020603050405020304" pitchFamily="18" charset="0"/>
                <a:cs typeface="Times New Roman" panose="02020603050405020304" pitchFamily="18" charset="0"/>
              </a:rPr>
              <a:t>Το ποτό δίνει κέφι και ενέργεια</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A4CB1F75-DB69-18D8-95EC-C12E5ADE1431}"/>
              </a:ext>
            </a:extLst>
          </p:cNvPr>
          <p:cNvSpPr>
            <a:spLocks noGrp="1"/>
          </p:cNvSpPr>
          <p:nvPr>
            <p:ph idx="1"/>
          </p:nvPr>
        </p:nvSpPr>
        <p:spPr/>
        <p:txBody>
          <a:bodyPr>
            <a:normAutofit/>
          </a:bodyPr>
          <a:lstStyle/>
          <a:p>
            <a:r>
              <a:rPr lang="el-GR" sz="2400" b="1" i="0" dirty="0">
                <a:solidFill>
                  <a:srgbClr val="000000"/>
                </a:solidFill>
                <a:effectLst/>
                <a:latin typeface="Times New Roman" panose="02020603050405020304" pitchFamily="18" charset="0"/>
                <a:cs typeface="Times New Roman" panose="02020603050405020304" pitchFamily="18" charset="0"/>
              </a:rPr>
              <a:t>Πολλοί νομίζουν ότι το αλκοόλ δρα τονωτικά, αλλά στην πραγματικότητα </a:t>
            </a:r>
            <a:r>
              <a:rPr lang="el-GR" sz="2400" b="1" i="0" dirty="0">
                <a:solidFill>
                  <a:srgbClr val="FF0000"/>
                </a:solidFill>
                <a:effectLst/>
                <a:latin typeface="Times New Roman" panose="02020603050405020304" pitchFamily="18" charset="0"/>
                <a:cs typeface="Times New Roman" panose="02020603050405020304" pitchFamily="18" charset="0"/>
              </a:rPr>
              <a:t>καταστέλλει τις εγκεφαλικές λειτουργίες</a:t>
            </a:r>
            <a:r>
              <a:rPr lang="el-GR" sz="2400" b="1" i="0" dirty="0">
                <a:solidFill>
                  <a:srgbClr val="000000"/>
                </a:solidFill>
                <a:effectLst/>
                <a:latin typeface="Times New Roman" panose="02020603050405020304" pitchFamily="18" charset="0"/>
                <a:cs typeface="Times New Roman" panose="02020603050405020304" pitchFamily="18" charset="0"/>
              </a:rPr>
              <a:t>. Οι πρώτες που αδρανοποιούνται είναι εκτελεστικές λειτουργίες, όπως </a:t>
            </a:r>
            <a:r>
              <a:rPr lang="el-GR" sz="2400" b="1" i="0" dirty="0">
                <a:solidFill>
                  <a:srgbClr val="FF0000"/>
                </a:solidFill>
                <a:effectLst/>
                <a:latin typeface="Times New Roman" panose="02020603050405020304" pitchFamily="18" charset="0"/>
                <a:cs typeface="Times New Roman" panose="02020603050405020304" pitchFamily="18" charset="0"/>
              </a:rPr>
              <a:t>η κριτική ικανότητα, ο έλεγχος της ψυχικής διάθεσης και οι φυσικές αναστολές</a:t>
            </a:r>
            <a:r>
              <a:rPr lang="el-GR" sz="2400" b="1" i="0" dirty="0">
                <a:solidFill>
                  <a:srgbClr val="000000"/>
                </a:solidFill>
                <a:effectLst/>
                <a:latin typeface="Times New Roman" panose="02020603050405020304" pitchFamily="18" charset="0"/>
                <a:cs typeface="Times New Roman" panose="02020603050405020304" pitchFamily="18" charset="0"/>
              </a:rPr>
              <a:t>. </a:t>
            </a:r>
            <a:r>
              <a:rPr lang="el-GR" sz="2400" b="1" i="0" dirty="0">
                <a:solidFill>
                  <a:srgbClr val="0070C0"/>
                </a:solidFill>
                <a:effectLst/>
                <a:latin typeface="Times New Roman" panose="02020603050405020304" pitchFamily="18" charset="0"/>
                <a:cs typeface="Times New Roman" panose="02020603050405020304" pitchFamily="18" charset="0"/>
              </a:rPr>
              <a:t>Μερικοί άνθρωποι εκλαμβάνουν τις αντιδράσεις αυτές ως ευφορία. </a:t>
            </a:r>
            <a:r>
              <a:rPr lang="el-GR" sz="2400" b="1" i="0" dirty="0">
                <a:solidFill>
                  <a:srgbClr val="000000"/>
                </a:solidFill>
                <a:effectLst/>
                <a:latin typeface="Times New Roman" panose="02020603050405020304" pitchFamily="18" charset="0"/>
                <a:cs typeface="Times New Roman" panose="02020603050405020304" pitchFamily="18" charset="0"/>
              </a:rPr>
              <a:t>Ωστόσο άλλοι αισθάνονται υπνηλία, λήθαργο, ακόμα και αίσθημα κατάθλιψης. Ό,τι κι αν νομίζετε, λοιπόν, το αλκοόλ δεν τονώνει τον οργανισμό.</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61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5A7ED9-ED4D-4EB8-1993-07BCA7D3F32A}"/>
              </a:ext>
            </a:extLst>
          </p:cNvPr>
          <p:cNvSpPr>
            <a:spLocks noGrp="1"/>
          </p:cNvSpPr>
          <p:nvPr>
            <p:ph type="title"/>
          </p:nvPr>
        </p:nvSpPr>
        <p:spPr/>
        <p:txBody>
          <a:bodyPr>
            <a:noAutofit/>
          </a:bodyPr>
          <a:lstStyle/>
          <a:p>
            <a:r>
              <a:rPr lang="el-GR" sz="4000" b="1" i="0" dirty="0">
                <a:solidFill>
                  <a:srgbClr val="000000"/>
                </a:solidFill>
                <a:effectLst/>
                <a:latin typeface="Times New Roman" panose="02020603050405020304" pitchFamily="18" charset="0"/>
                <a:cs typeface="Times New Roman" panose="02020603050405020304" pitchFamily="18" charset="0"/>
              </a:rPr>
              <a:t>Το αλκοόλ μειώνει το στρες και το άγχος</a:t>
            </a:r>
            <a:endParaRPr lang="el-GR" sz="40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9FCDF99A-9D2D-D98A-C5F4-AF685AF6B73E}"/>
              </a:ext>
            </a:extLst>
          </p:cNvPr>
          <p:cNvSpPr>
            <a:spLocks noGrp="1"/>
          </p:cNvSpPr>
          <p:nvPr>
            <p:ph idx="1"/>
          </p:nvPr>
        </p:nvSpPr>
        <p:spPr/>
        <p:txBody>
          <a:bodyPr>
            <a:normAutofit/>
          </a:bodyPr>
          <a:lstStyle/>
          <a:p>
            <a:r>
              <a:rPr lang="el-GR" sz="2400" b="1" i="0" dirty="0">
                <a:solidFill>
                  <a:srgbClr val="000000"/>
                </a:solidFill>
                <a:effectLst/>
                <a:latin typeface="Times New Roman" panose="02020603050405020304" pitchFamily="18" charset="0"/>
                <a:cs typeface="Times New Roman" panose="02020603050405020304" pitchFamily="18" charset="0"/>
              </a:rPr>
              <a:t>Επειδή δρα κατασταλτικά στον εγκέφαλο, αρχικά </a:t>
            </a:r>
            <a:r>
              <a:rPr lang="el-GR" sz="2400" b="1" i="0" dirty="0">
                <a:solidFill>
                  <a:srgbClr val="FF0000"/>
                </a:solidFill>
                <a:effectLst/>
                <a:latin typeface="Times New Roman" panose="02020603050405020304" pitchFamily="18" charset="0"/>
                <a:cs typeface="Times New Roman" panose="02020603050405020304" pitchFamily="18" charset="0"/>
              </a:rPr>
              <a:t>μοιάζει να μας χαλαρώνει</a:t>
            </a:r>
            <a:r>
              <a:rPr lang="el-GR" sz="2400" b="1" i="0" dirty="0">
                <a:solidFill>
                  <a:srgbClr val="000000"/>
                </a:solidFill>
                <a:effectLst/>
                <a:latin typeface="Times New Roman" panose="02020603050405020304" pitchFamily="18" charset="0"/>
                <a:cs typeface="Times New Roman" panose="02020603050405020304" pitchFamily="18" charset="0"/>
              </a:rPr>
              <a:t>. Η ευδαιμονία, όμως, δεν διαρκεί πολύ. Αντιθέτως, την επομένη ημέρα, </a:t>
            </a:r>
            <a:r>
              <a:rPr lang="el-GR" sz="2400" b="1" i="0" dirty="0">
                <a:solidFill>
                  <a:srgbClr val="FF0000"/>
                </a:solidFill>
                <a:effectLst/>
                <a:latin typeface="Times New Roman" panose="02020603050405020304" pitchFamily="18" charset="0"/>
                <a:cs typeface="Times New Roman" panose="02020603050405020304" pitchFamily="18" charset="0"/>
              </a:rPr>
              <a:t>το άγχος ανακάμπτει δριμύτερο</a:t>
            </a:r>
            <a:r>
              <a:rPr lang="el-GR" sz="2400" b="1" i="0" dirty="0">
                <a:solidFill>
                  <a:srgbClr val="000000"/>
                </a:solidFill>
                <a:effectLst/>
                <a:latin typeface="Times New Roman" panose="02020603050405020304" pitchFamily="18" charset="0"/>
                <a:cs typeface="Times New Roman" panose="02020603050405020304" pitchFamily="18" charset="0"/>
              </a:rPr>
              <a:t>. Στην πραγματικότητα, όσο περισσότερο πίνει κανείς, </a:t>
            </a:r>
            <a:r>
              <a:rPr lang="el-GR" sz="2400" b="1" i="0" dirty="0">
                <a:solidFill>
                  <a:srgbClr val="FF0000"/>
                </a:solidFill>
                <a:effectLst/>
                <a:latin typeface="Times New Roman" panose="02020603050405020304" pitchFamily="18" charset="0"/>
                <a:cs typeface="Times New Roman" panose="02020603050405020304" pitchFamily="18" charset="0"/>
              </a:rPr>
              <a:t>τόσο εντείνονται οι επιδράσεις στην λειτουργία του εγκεφάλου και τα αισθήματα κατάθλιψης, επιθετικότητας, θυμούς, άγχους και στρες</a:t>
            </a:r>
            <a:r>
              <a:rPr lang="el-GR" sz="2400" b="1" i="0" dirty="0">
                <a:solidFill>
                  <a:srgbClr val="000000"/>
                </a:solidFill>
                <a:effectLst/>
                <a:latin typeface="Times New Roman" panose="02020603050405020304" pitchFamily="18" charset="0"/>
                <a:cs typeface="Times New Roman" panose="02020603050405020304" pitchFamily="18" charset="0"/>
              </a:rPr>
              <a:t>. Πόσο μάλλον που όταν κάποιος χρησιμοποιεί το ποτό </a:t>
            </a:r>
            <a:r>
              <a:rPr lang="el-GR" sz="2400" b="1" i="0" dirty="0">
                <a:solidFill>
                  <a:srgbClr val="FF0000"/>
                </a:solidFill>
                <a:effectLst/>
                <a:latin typeface="Times New Roman" panose="02020603050405020304" pitchFamily="18" charset="0"/>
                <a:cs typeface="Times New Roman" panose="02020603050405020304" pitchFamily="18" charset="0"/>
              </a:rPr>
              <a:t>για να «μουδιάσει» τα αρνητικά συναισθήματά του, </a:t>
            </a:r>
            <a:r>
              <a:rPr lang="el-GR" sz="2400" b="1" i="0" dirty="0">
                <a:solidFill>
                  <a:srgbClr val="0070C0"/>
                </a:solidFill>
                <a:effectLst/>
                <a:latin typeface="Times New Roman" panose="02020603050405020304" pitchFamily="18" charset="0"/>
                <a:cs typeface="Times New Roman" panose="02020603050405020304" pitchFamily="18" charset="0"/>
              </a:rPr>
              <a:t>δεν μαθαίνει να τα διαχειρίζεται σωστά</a:t>
            </a:r>
            <a:r>
              <a:rPr lang="el-GR" sz="2400" b="1" i="0" dirty="0">
                <a:solidFill>
                  <a:srgbClr val="000000"/>
                </a:solidFill>
                <a:effectLst/>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83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6D3E98-B382-901A-CDFA-43C4A3DDE831}"/>
              </a:ext>
            </a:extLst>
          </p:cNvPr>
          <p:cNvSpPr>
            <a:spLocks noGrp="1"/>
          </p:cNvSpPr>
          <p:nvPr>
            <p:ph type="title"/>
          </p:nvPr>
        </p:nvSpPr>
        <p:spPr>
          <a:xfrm>
            <a:off x="1065212" y="533400"/>
            <a:ext cx="9601200" cy="1143000"/>
          </a:xfrm>
        </p:spPr>
        <p:txBody>
          <a:bodyPr anchor="b">
            <a:normAutofit/>
          </a:bodyPr>
          <a:lstStyle/>
          <a:p>
            <a:r>
              <a:rPr lang="el-GR" sz="3600" b="1" dirty="0"/>
              <a:t>ΑΙΤΙΑ</a:t>
            </a:r>
          </a:p>
        </p:txBody>
      </p:sp>
      <p:sp>
        <p:nvSpPr>
          <p:cNvPr id="3" name="Θέση περιεχομένου 2">
            <a:extLst>
              <a:ext uri="{FF2B5EF4-FFF2-40B4-BE49-F238E27FC236}">
                <a16:creationId xmlns:a16="http://schemas.microsoft.com/office/drawing/2014/main" id="{773AB406-8245-95B8-4780-8FC1AABB27DA}"/>
              </a:ext>
            </a:extLst>
          </p:cNvPr>
          <p:cNvSpPr>
            <a:spLocks noGrp="1"/>
          </p:cNvSpPr>
          <p:nvPr>
            <p:ph sz="half" idx="1"/>
          </p:nvPr>
        </p:nvSpPr>
        <p:spPr>
          <a:xfrm>
            <a:off x="1065212" y="1828800"/>
            <a:ext cx="4645152" cy="4191000"/>
          </a:xfrm>
        </p:spPr>
        <p:txBody>
          <a:bodyPr>
            <a:normAutofit fontScale="92500" lnSpcReduction="20000"/>
          </a:bodyPr>
          <a:lstStyle/>
          <a:p>
            <a:pPr>
              <a:buFont typeface="Arial" pitchFamily="34" charset="0"/>
              <a:buChar char="•"/>
            </a:pPr>
            <a:r>
              <a:rPr lang="el-GR" sz="1800" b="1" dirty="0"/>
              <a:t>Ενήλικη συμπεριφορά</a:t>
            </a:r>
          </a:p>
          <a:p>
            <a:pPr>
              <a:buFont typeface="Arial" pitchFamily="34" charset="0"/>
              <a:buChar char="•"/>
            </a:pPr>
            <a:r>
              <a:rPr lang="el-GR" sz="1800" b="1" dirty="0"/>
              <a:t>Φίλοι</a:t>
            </a:r>
          </a:p>
          <a:p>
            <a:pPr>
              <a:buFont typeface="Arial" pitchFamily="34" charset="0"/>
              <a:buChar char="•"/>
            </a:pPr>
            <a:r>
              <a:rPr lang="el-GR" sz="1800" b="1" dirty="0"/>
              <a:t>Διαφήμιση</a:t>
            </a:r>
          </a:p>
          <a:p>
            <a:pPr>
              <a:buFont typeface="Arial" pitchFamily="34" charset="0"/>
              <a:buChar char="•"/>
            </a:pPr>
            <a:r>
              <a:rPr lang="el-GR" sz="1800" b="1" dirty="0"/>
              <a:t>Σχέσεις-Οικογενειακή δομή</a:t>
            </a:r>
          </a:p>
          <a:p>
            <a:pPr>
              <a:buFont typeface="Arial" pitchFamily="34" charset="0"/>
              <a:buChar char="•"/>
            </a:pPr>
            <a:r>
              <a:rPr lang="el-GR" sz="1800" b="1" dirty="0"/>
              <a:t>Διαχείριση άγχους</a:t>
            </a:r>
          </a:p>
          <a:p>
            <a:pPr>
              <a:buFont typeface="Arial" pitchFamily="34" charset="0"/>
              <a:buChar char="•"/>
            </a:pPr>
            <a:r>
              <a:rPr lang="el-GR" sz="1800" b="1" dirty="0"/>
              <a:t>Αίσθημα καταπίεσης</a:t>
            </a:r>
          </a:p>
          <a:p>
            <a:pPr>
              <a:buFont typeface="Arial" pitchFamily="34" charset="0"/>
              <a:buChar char="•"/>
            </a:pPr>
            <a:r>
              <a:rPr lang="el-GR" sz="1800" b="1" dirty="0"/>
              <a:t>Αποδοχή</a:t>
            </a:r>
          </a:p>
          <a:p>
            <a:pPr>
              <a:buFont typeface="Arial" pitchFamily="34" charset="0"/>
              <a:buChar char="•"/>
            </a:pPr>
            <a:r>
              <a:rPr lang="el-GR" sz="1800" b="1" dirty="0"/>
              <a:t>Χαμηλή αυτοπεποίθηση</a:t>
            </a:r>
          </a:p>
          <a:p>
            <a:pPr>
              <a:buFont typeface="Arial" pitchFamily="34" charset="0"/>
              <a:buChar char="•"/>
            </a:pPr>
            <a:r>
              <a:rPr lang="el-GR" sz="1800" b="1" dirty="0"/>
              <a:t>Σοβαρό τραυματικό γεγονός</a:t>
            </a:r>
          </a:p>
          <a:p>
            <a:pPr>
              <a:buFont typeface="Arial" pitchFamily="34" charset="0"/>
              <a:buChar char="•"/>
            </a:pPr>
            <a:r>
              <a:rPr lang="el-GR" sz="1800" b="1" dirty="0"/>
              <a:t>Απόρριψη</a:t>
            </a:r>
          </a:p>
          <a:p>
            <a:endParaRPr lang="el-GR" sz="1400" dirty="0"/>
          </a:p>
        </p:txBody>
      </p:sp>
      <p:pic>
        <p:nvPicPr>
          <p:cNvPr id="6146" name="Picture 2" descr="Έρευνα-αλκοόλ: Ευθύνη των γονέων ο εθισμός των παιδιών - Aftodioikisi.gr">
            <a:extLst>
              <a:ext uri="{FF2B5EF4-FFF2-40B4-BE49-F238E27FC236}">
                <a16:creationId xmlns:a16="http://schemas.microsoft.com/office/drawing/2014/main" id="{65B0E850-A065-6DC8-6F68-4A388BC12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0" r="20793" b="2"/>
          <a:stretch/>
        </p:blipFill>
        <p:spPr bwMode="auto">
          <a:xfrm>
            <a:off x="6018210" y="1828800"/>
            <a:ext cx="4648201" cy="4191000"/>
          </a:xfrm>
          <a:prstGeom prst="rect">
            <a:avLst/>
          </a:prstGeom>
          <a:solidFill>
            <a:srgbClr val="FFFFFF"/>
          </a:solidFill>
          <a:extLst/>
        </p:spPr>
      </p:pic>
    </p:spTree>
    <p:extLst>
      <p:ext uri="{BB962C8B-B14F-4D97-AF65-F5344CB8AC3E}">
        <p14:creationId xmlns:p14="http://schemas.microsoft.com/office/powerpoint/2010/main" val="233208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itle 1">
            <a:extLst>
              <a:ext uri="{FF2B5EF4-FFF2-40B4-BE49-F238E27FC236}">
                <a16:creationId xmlns:a16="http://schemas.microsoft.com/office/drawing/2014/main" id="{343D7095-84AC-C077-4F19-22203E70D879}"/>
              </a:ext>
            </a:extLst>
          </p:cNvPr>
          <p:cNvSpPr>
            <a:spLocks noGrp="1"/>
          </p:cNvSpPr>
          <p:nvPr>
            <p:ph type="title"/>
          </p:nvPr>
        </p:nvSpPr>
        <p:spPr>
          <a:xfrm>
            <a:off x="1065212" y="533400"/>
            <a:ext cx="9601200" cy="1143000"/>
          </a:xfrm>
        </p:spPr>
        <p:txBody>
          <a:bodyPr/>
          <a:lstStyle/>
          <a:p>
            <a:r>
              <a:rPr lang="el-GR" b="1" dirty="0"/>
              <a:t>ΟΥΣΙΕΣ ΠΟΥ ΕΘΙΖΟΥΝ</a:t>
            </a:r>
            <a:endParaRPr lang="en-US" b="1" dirty="0"/>
          </a:p>
        </p:txBody>
      </p:sp>
      <p:pic>
        <p:nvPicPr>
          <p:cNvPr id="5122" name="Picture 2" descr="Έφηβοι, προσοχή στις εξαρτήσεις! - Χρονικά της Δράμας">
            <a:extLst>
              <a:ext uri="{FF2B5EF4-FFF2-40B4-BE49-F238E27FC236}">
                <a16:creationId xmlns:a16="http://schemas.microsoft.com/office/drawing/2014/main" id="{B53D9654-ED51-122F-52C5-23A6ECB8D4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0893" y="1828800"/>
            <a:ext cx="7649837" cy="4191000"/>
          </a:xfrm>
          <a:prstGeom prst="rect">
            <a:avLst/>
          </a:prstGeom>
          <a:solidFill>
            <a:srgbClr val="FFFFFF"/>
          </a:solidFill>
        </p:spPr>
      </p:pic>
    </p:spTree>
    <p:extLst>
      <p:ext uri="{BB962C8B-B14F-4D97-AF65-F5344CB8AC3E}">
        <p14:creationId xmlns:p14="http://schemas.microsoft.com/office/powerpoint/2010/main" val="233666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65212" y="533400"/>
            <a:ext cx="9601200" cy="1143000"/>
          </a:xfrm>
        </p:spPr>
        <p:txBody>
          <a:bodyPr anchor="b">
            <a:normAutofit/>
          </a:bodyPr>
          <a:lstStyle/>
          <a:p>
            <a:r>
              <a:rPr lang="el-GR" b="1" u="sng" dirty="0"/>
              <a:t>ΤΙ ΛΕΝΕ ΟΙ ΕΦΗΒΟΙ - ΑΛΚΟΟΛ</a:t>
            </a:r>
          </a:p>
        </p:txBody>
      </p:sp>
      <p:pic>
        <p:nvPicPr>
          <p:cNvPr id="4098" name="Picture 2" descr="Πότε μπορεί το παιδί μου να δοκιμάσει το αλκοόλ;">
            <a:extLst>
              <a:ext uri="{FF2B5EF4-FFF2-40B4-BE49-F238E27FC236}">
                <a16:creationId xmlns:a16="http://schemas.microsoft.com/office/drawing/2014/main" id="{034BDD8E-E659-6A81-B97E-04EB64DA74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551" b="-1"/>
          <a:stretch/>
        </p:blipFill>
        <p:spPr bwMode="auto">
          <a:xfrm>
            <a:off x="1065212" y="1828800"/>
            <a:ext cx="4645152" cy="4191000"/>
          </a:xfrm>
          <a:prstGeom prst="rect">
            <a:avLst/>
          </a:prstGeom>
          <a:noFill/>
        </p:spPr>
      </p:pic>
      <p:sp>
        <p:nvSpPr>
          <p:cNvPr id="3" name="2 - Θέση περιεχομένου"/>
          <p:cNvSpPr>
            <a:spLocks noGrp="1"/>
          </p:cNvSpPr>
          <p:nvPr>
            <p:ph sz="half" idx="2"/>
          </p:nvPr>
        </p:nvSpPr>
        <p:spPr>
          <a:xfrm>
            <a:off x="6018210" y="1828800"/>
            <a:ext cx="4648201" cy="4191000"/>
          </a:xfrm>
        </p:spPr>
        <p:txBody>
          <a:bodyPr>
            <a:normAutofit/>
          </a:bodyPr>
          <a:lstStyle/>
          <a:p>
            <a:r>
              <a:rPr lang="el-GR" sz="2400" b="1" dirty="0"/>
              <a:t>Νιώθω κεφάτος, χαλαρός</a:t>
            </a:r>
          </a:p>
          <a:p>
            <a:r>
              <a:rPr lang="el-GR" sz="2400" b="1" dirty="0"/>
              <a:t>Μου φτιάχνει τη διάθεση</a:t>
            </a:r>
          </a:p>
          <a:p>
            <a:r>
              <a:rPr lang="el-GR" sz="2400" b="1" dirty="0"/>
              <a:t>Διώχνει το άγχος και το στρες</a:t>
            </a:r>
          </a:p>
          <a:p>
            <a:r>
              <a:rPr lang="el-GR" sz="2400" b="1" dirty="0"/>
              <a:t>Μου δίνει δύναμη</a:t>
            </a:r>
          </a:p>
          <a:p>
            <a:r>
              <a:rPr lang="el-GR" sz="2400" b="1" dirty="0"/>
              <a:t>Γιατί έχω προβλήματα</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65212" y="533400"/>
            <a:ext cx="9601200" cy="1143000"/>
          </a:xfrm>
        </p:spPr>
        <p:txBody>
          <a:bodyPr anchor="b">
            <a:normAutofit/>
          </a:bodyPr>
          <a:lstStyle/>
          <a:p>
            <a:r>
              <a:rPr lang="el-GR" b="1" u="sng" dirty="0"/>
              <a:t>ΕΝΔΕΙΚΤΙΚΑ ΠΟΣΟΣΤΑ - ΑΛΚΟΟΛ</a:t>
            </a:r>
          </a:p>
        </p:txBody>
      </p:sp>
      <p:graphicFrame>
        <p:nvGraphicFramePr>
          <p:cNvPr id="5" name="2 - Θέση περιεχομένου">
            <a:extLst>
              <a:ext uri="{FF2B5EF4-FFF2-40B4-BE49-F238E27FC236}">
                <a16:creationId xmlns:a16="http://schemas.microsoft.com/office/drawing/2014/main" id="{A5273949-9F5B-5848-DD38-EC155073CF04}"/>
              </a:ext>
            </a:extLst>
          </p:cNvPr>
          <p:cNvGraphicFramePr>
            <a:graphicFrameLocks/>
          </p:cNvGraphicFramePr>
          <p:nvPr>
            <p:extLst>
              <p:ext uri="{D42A27DB-BD31-4B8C-83A1-F6EECF244321}">
                <p14:modId xmlns:p14="http://schemas.microsoft.com/office/powerpoint/2010/main" val="178336873"/>
              </p:ext>
            </p:extLst>
          </p:nvPr>
        </p:nvGraphicFramePr>
        <p:xfrm>
          <a:off x="4681875" y="1828800"/>
          <a:ext cx="4992222"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Ιερά Μητρόπολη Φωκίδος: Αλκοόλ &amp; έφηβοι - Μια μόδα πολύ επικίνδυνη - (μέρος  Α´)">
            <a:extLst>
              <a:ext uri="{FF2B5EF4-FFF2-40B4-BE49-F238E27FC236}">
                <a16:creationId xmlns:a16="http://schemas.microsoft.com/office/drawing/2014/main" id="{5CDB3613-DD8F-6631-7F4C-3D11B7008F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7868" y="1846408"/>
            <a:ext cx="2880320" cy="33107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65212" y="533400"/>
            <a:ext cx="9601200" cy="1143000"/>
          </a:xfrm>
        </p:spPr>
        <p:txBody>
          <a:bodyPr anchor="b">
            <a:normAutofit/>
          </a:bodyPr>
          <a:lstStyle/>
          <a:p>
            <a:r>
              <a:rPr lang="el-GR" b="1" u="sng" dirty="0"/>
              <a:t>ΣΥΝΕΠΕΙΕΣ - ΑΛΚΟΟΛ</a:t>
            </a:r>
          </a:p>
        </p:txBody>
      </p:sp>
      <p:sp>
        <p:nvSpPr>
          <p:cNvPr id="3" name="2 - Θέση περιεχομένου"/>
          <p:cNvSpPr>
            <a:spLocks noGrp="1"/>
          </p:cNvSpPr>
          <p:nvPr>
            <p:ph sz="half" idx="1"/>
          </p:nvPr>
        </p:nvSpPr>
        <p:spPr>
          <a:xfrm>
            <a:off x="1065212" y="1828800"/>
            <a:ext cx="4645152" cy="4191000"/>
          </a:xfrm>
        </p:spPr>
        <p:txBody>
          <a:bodyPr>
            <a:normAutofit/>
          </a:bodyPr>
          <a:lstStyle/>
          <a:p>
            <a:r>
              <a:rPr lang="el-GR" sz="1900" b="1" dirty="0"/>
              <a:t>Οργανικές συνέπειες που φτάνουν και στον θάνατο</a:t>
            </a:r>
          </a:p>
          <a:p>
            <a:r>
              <a:rPr lang="el-GR" sz="1900" b="1" dirty="0"/>
              <a:t>Νευρολογικές φθορές-συκώτι</a:t>
            </a:r>
          </a:p>
          <a:p>
            <a:r>
              <a:rPr lang="el-GR" sz="1900" b="1" dirty="0"/>
              <a:t>Επικίνδυνες συμπεριφορές(καταστροφές-τραυματισμοί)</a:t>
            </a:r>
          </a:p>
          <a:p>
            <a:r>
              <a:rPr lang="el-GR" sz="1900" b="1" dirty="0"/>
              <a:t>Ευερεθιστότητα</a:t>
            </a:r>
          </a:p>
          <a:p>
            <a:r>
              <a:rPr lang="el-GR" sz="1900" b="1" dirty="0"/>
              <a:t>Επιπόλαιες αποφάσεις</a:t>
            </a:r>
          </a:p>
          <a:p>
            <a:r>
              <a:rPr lang="el-GR" sz="1900" b="1" dirty="0"/>
              <a:t>Επιθετικότητα-βία</a:t>
            </a:r>
          </a:p>
          <a:p>
            <a:r>
              <a:rPr lang="el-GR" sz="1900" b="1" dirty="0"/>
              <a:t>Εύκολο θύμα βίας</a:t>
            </a:r>
          </a:p>
          <a:p>
            <a:endParaRPr lang="el-GR" sz="1900" dirty="0"/>
          </a:p>
        </p:txBody>
      </p:sp>
      <p:pic>
        <p:nvPicPr>
          <p:cNvPr id="1026" name="Picture 2" descr="Εθνικό Σχέδιο Δράσης για το Αλκοόλ στο &quot;παρα πέντε&quot; | Virus.com.gr">
            <a:extLst>
              <a:ext uri="{FF2B5EF4-FFF2-40B4-BE49-F238E27FC236}">
                <a16:creationId xmlns:a16="http://schemas.microsoft.com/office/drawing/2014/main" id="{BD936C9B-FE84-ABDB-5AEF-30CBDD9B7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52" r="26926"/>
          <a:stretch/>
        </p:blipFill>
        <p:spPr bwMode="auto">
          <a:xfrm>
            <a:off x="6018210" y="1828800"/>
            <a:ext cx="4648201" cy="4191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65212" y="533400"/>
            <a:ext cx="9601200" cy="1143000"/>
          </a:xfrm>
        </p:spPr>
        <p:txBody>
          <a:bodyPr anchor="b">
            <a:normAutofit/>
          </a:bodyPr>
          <a:lstStyle/>
          <a:p>
            <a:r>
              <a:rPr lang="el-GR" b="1" u="sng" dirty="0"/>
              <a:t>ΑΜΕΣΕΣ ΣΥΝΕΠΕΙΕΣ - ΑΛΚΟΟΛ</a:t>
            </a:r>
          </a:p>
        </p:txBody>
      </p:sp>
      <p:sp>
        <p:nvSpPr>
          <p:cNvPr id="3" name="2 - Θέση περιεχομένου"/>
          <p:cNvSpPr>
            <a:spLocks noGrp="1"/>
          </p:cNvSpPr>
          <p:nvPr>
            <p:ph sz="half" idx="1"/>
          </p:nvPr>
        </p:nvSpPr>
        <p:spPr>
          <a:xfrm>
            <a:off x="1065212" y="1828800"/>
            <a:ext cx="4645152" cy="4191000"/>
          </a:xfrm>
        </p:spPr>
        <p:txBody>
          <a:bodyPr>
            <a:normAutofit/>
          </a:bodyPr>
          <a:lstStyle/>
          <a:p>
            <a:r>
              <a:rPr lang="el-GR" sz="2400" b="1" dirty="0"/>
              <a:t>Συγκέντρωση</a:t>
            </a:r>
          </a:p>
          <a:p>
            <a:r>
              <a:rPr lang="el-GR" sz="2400" b="1" dirty="0"/>
              <a:t>Χαμηλή σχολική επίδοση</a:t>
            </a:r>
          </a:p>
          <a:p>
            <a:r>
              <a:rPr lang="el-GR" sz="2400" b="1" dirty="0"/>
              <a:t>Άνετοι και κοινωνικοί ή γελοιοποίηση </a:t>
            </a:r>
          </a:p>
          <a:p>
            <a:r>
              <a:rPr lang="el-GR" sz="2400" b="1" dirty="0"/>
              <a:t>Τα όργανα μικρογραφία αλλά όχι ο εγκέφαλος(δομή και λειτουργία)</a:t>
            </a:r>
          </a:p>
          <a:p>
            <a:endParaRPr lang="el-GR" dirty="0"/>
          </a:p>
          <a:p>
            <a:endParaRPr lang="el-GR" dirty="0"/>
          </a:p>
        </p:txBody>
      </p:sp>
      <p:pic>
        <p:nvPicPr>
          <p:cNvPr id="2050" name="Picture 2" descr="Αλκοολισμός: Με ποια κριτήρια γίνεται διάγνωση; | healthweb.gr">
            <a:extLst>
              <a:ext uri="{FF2B5EF4-FFF2-40B4-BE49-F238E27FC236}">
                <a16:creationId xmlns:a16="http://schemas.microsoft.com/office/drawing/2014/main" id="{65460298-74CE-BCB5-E93B-2EED4BA964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8210" y="2402767"/>
            <a:ext cx="4648201" cy="3043066"/>
          </a:xfrm>
          <a:prstGeom prst="rect">
            <a:avLst/>
          </a:prstGeom>
          <a:solidFill>
            <a:srgbClr val="FFFFFF"/>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65212" y="533400"/>
            <a:ext cx="9601200" cy="1143000"/>
          </a:xfrm>
        </p:spPr>
        <p:txBody>
          <a:bodyPr anchor="b">
            <a:normAutofit/>
          </a:bodyPr>
          <a:lstStyle/>
          <a:p>
            <a:r>
              <a:rPr lang="el-GR" b="1" u="sng" dirty="0"/>
              <a:t>ΑΝΤΙΜΕΤΩΠΙΣΗ</a:t>
            </a:r>
          </a:p>
        </p:txBody>
      </p:sp>
      <p:graphicFrame>
        <p:nvGraphicFramePr>
          <p:cNvPr id="5" name="2 - Θέση περιεχομένου">
            <a:extLst>
              <a:ext uri="{FF2B5EF4-FFF2-40B4-BE49-F238E27FC236}">
                <a16:creationId xmlns:a16="http://schemas.microsoft.com/office/drawing/2014/main" id="{B2706022-FE6D-87B1-17CA-8C770350E3C3}"/>
              </a:ext>
            </a:extLst>
          </p:cNvPr>
          <p:cNvGraphicFramePr>
            <a:graphicFrameLocks noGrp="1"/>
          </p:cNvGraphicFramePr>
          <p:nvPr>
            <p:ph idx="1"/>
            <p:extLst>
              <p:ext uri="{D42A27DB-BD31-4B8C-83A1-F6EECF244321}">
                <p14:modId xmlns:p14="http://schemas.microsoft.com/office/powerpoint/2010/main" val="1370270395"/>
              </p:ext>
            </p:extLst>
          </p:nvPr>
        </p:nvGraphicFramePr>
        <p:xfrm>
          <a:off x="1065212" y="1828800"/>
          <a:ext cx="9601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maragda\Desktop\καπνισμα-αλκοολ  εικονες\images (5).jpg"/>
          <p:cNvPicPr>
            <a:picLocks noGrp="1" noChangeAspect="1" noChangeArrowheads="1"/>
          </p:cNvPicPr>
          <p:nvPr>
            <p:ph idx="1"/>
          </p:nvPr>
        </p:nvPicPr>
        <p:blipFill>
          <a:blip r:embed="rId2"/>
          <a:srcRect/>
          <a:stretch>
            <a:fillRect/>
          </a:stretch>
        </p:blipFill>
        <p:spPr bwMode="auto">
          <a:xfrm>
            <a:off x="2063872" y="962713"/>
            <a:ext cx="3928067" cy="2356840"/>
          </a:xfrm>
          <a:prstGeom prst="rect">
            <a:avLst/>
          </a:prstGeom>
          <a:noFill/>
        </p:spPr>
      </p:pic>
      <p:pic>
        <p:nvPicPr>
          <p:cNvPr id="1027" name="Picture 3" descr="C:\Users\smaragda\Desktop\καπνισμα-αλκοολ  εικονες\images (6).jpg"/>
          <p:cNvPicPr>
            <a:picLocks noChangeAspect="1" noChangeArrowheads="1"/>
          </p:cNvPicPr>
          <p:nvPr/>
        </p:nvPicPr>
        <p:blipFill>
          <a:blip r:embed="rId3"/>
          <a:srcRect/>
          <a:stretch>
            <a:fillRect/>
          </a:stretch>
        </p:blipFill>
        <p:spPr bwMode="auto">
          <a:xfrm>
            <a:off x="6079432" y="590503"/>
            <a:ext cx="4207101" cy="2799635"/>
          </a:xfrm>
          <a:prstGeom prst="rect">
            <a:avLst/>
          </a:prstGeom>
          <a:noFill/>
        </p:spPr>
      </p:pic>
      <p:pic>
        <p:nvPicPr>
          <p:cNvPr id="1028" name="Picture 4" descr="C:\Users\smaragda\Desktop\καπνισμα-αλκοολ  εικονες\images (9).jpg"/>
          <p:cNvPicPr>
            <a:picLocks noChangeAspect="1" noChangeArrowheads="1"/>
          </p:cNvPicPr>
          <p:nvPr/>
        </p:nvPicPr>
        <p:blipFill>
          <a:blip r:embed="rId4"/>
          <a:srcRect/>
          <a:stretch>
            <a:fillRect/>
          </a:stretch>
        </p:blipFill>
        <p:spPr bwMode="auto">
          <a:xfrm>
            <a:off x="2034782" y="3511188"/>
            <a:ext cx="4059630" cy="2571098"/>
          </a:xfrm>
          <a:prstGeom prst="rect">
            <a:avLst/>
          </a:prstGeom>
          <a:noFill/>
        </p:spPr>
      </p:pic>
      <p:pic>
        <p:nvPicPr>
          <p:cNvPr id="1029" name="Picture 5" descr="C:\Users\smaragda\Desktop\καπνισμα-αλκοολ  εικονες\αρχείο λήψης (1).jpg"/>
          <p:cNvPicPr>
            <a:picLocks noChangeAspect="1" noChangeArrowheads="1"/>
          </p:cNvPicPr>
          <p:nvPr/>
        </p:nvPicPr>
        <p:blipFill>
          <a:blip r:embed="rId5"/>
          <a:srcRect/>
          <a:stretch>
            <a:fillRect/>
          </a:stretch>
        </p:blipFill>
        <p:spPr bwMode="auto">
          <a:xfrm>
            <a:off x="6120741" y="3429000"/>
            <a:ext cx="4389125" cy="27354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maragda\Desktop\καπνισμα-αλκοολ  εικονες\αρχείο λήψης (3).jpg"/>
          <p:cNvPicPr>
            <a:picLocks noGrp="1" noChangeAspect="1" noChangeArrowheads="1"/>
          </p:cNvPicPr>
          <p:nvPr>
            <p:ph idx="1"/>
          </p:nvPr>
        </p:nvPicPr>
        <p:blipFill>
          <a:blip r:embed="rId2"/>
          <a:srcRect/>
          <a:stretch>
            <a:fillRect/>
          </a:stretch>
        </p:blipFill>
        <p:spPr bwMode="auto">
          <a:xfrm>
            <a:off x="2166347" y="715065"/>
            <a:ext cx="4228022" cy="4393826"/>
          </a:xfrm>
          <a:prstGeom prst="rect">
            <a:avLst/>
          </a:prstGeom>
          <a:noFill/>
        </p:spPr>
      </p:pic>
      <p:pic>
        <p:nvPicPr>
          <p:cNvPr id="2051" name="Picture 3" descr="C:\Users\smaragda\Desktop\καπνισμα-αλκοολ  εικονες\βτ-620x330.png"/>
          <p:cNvPicPr>
            <a:picLocks noChangeAspect="1" noChangeArrowheads="1"/>
          </p:cNvPicPr>
          <p:nvPr/>
        </p:nvPicPr>
        <p:blipFill>
          <a:blip r:embed="rId3"/>
          <a:srcRect/>
          <a:stretch>
            <a:fillRect/>
          </a:stretch>
        </p:blipFill>
        <p:spPr bwMode="auto">
          <a:xfrm>
            <a:off x="5740957" y="932799"/>
            <a:ext cx="4689832" cy="2496201"/>
          </a:xfrm>
          <a:prstGeom prst="rect">
            <a:avLst/>
          </a:prstGeom>
          <a:noFill/>
        </p:spPr>
      </p:pic>
      <p:pic>
        <p:nvPicPr>
          <p:cNvPr id="2052" name="Picture 4" descr="C:\Users\smaragda\Desktop\καπνισμα-αλκοολ  εικονες\images (8).jpg"/>
          <p:cNvPicPr>
            <a:picLocks noChangeAspect="1" noChangeArrowheads="1"/>
          </p:cNvPicPr>
          <p:nvPr/>
        </p:nvPicPr>
        <p:blipFill>
          <a:blip r:embed="rId4"/>
          <a:srcRect/>
          <a:stretch>
            <a:fillRect/>
          </a:stretch>
        </p:blipFill>
        <p:spPr bwMode="auto">
          <a:xfrm>
            <a:off x="6111198" y="3786097"/>
            <a:ext cx="3949350" cy="178548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Γεωμετρικό πρότυπο σχεδίασης">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26713461_TF03460518" id="{D33EACB1-86AE-4E3A-849C-2253EBD8CD26}" vid="{C736EA40-5263-4202-97AE-A30E56D16BF1}"/>
    </a:ext>
  </a:extLst>
</a:theme>
</file>

<file path=ppt/theme/theme2.xml><?xml version="1.0" encoding="utf-8"?>
<a:theme xmlns:a="http://schemas.openxmlformats.org/drawingml/2006/main" name="Θέμα του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Διαφάνειες γεωμετρικής σχεδίασης</Template>
  <TotalTime>75</TotalTime>
  <Words>898</Words>
  <Application>Microsoft Office PowerPoint</Application>
  <PresentationFormat>Custom</PresentationFormat>
  <Paragraphs>69</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Lato</vt:lpstr>
      <vt:lpstr>Palatino Linotype</vt:lpstr>
      <vt:lpstr>Roboto</vt:lpstr>
      <vt:lpstr>Times New Roman</vt:lpstr>
      <vt:lpstr>Γεωμετρικό πρότυπο σχεδίασης</vt:lpstr>
      <vt:lpstr>ΑΛΚΟΟΛ</vt:lpstr>
      <vt:lpstr>ΑΙΤΙΑ</vt:lpstr>
      <vt:lpstr>ΤΙ ΛΕΝΕ ΟΙ ΕΦΗΒΟΙ - ΑΛΚΟΟΛ</vt:lpstr>
      <vt:lpstr>ΕΝΔΕΙΚΤΙΚΑ ΠΟΣΟΣΤΑ - ΑΛΚΟΟΛ</vt:lpstr>
      <vt:lpstr>ΣΥΝΕΠΕΙΕΣ - ΑΛΚΟΟΛ</vt:lpstr>
      <vt:lpstr>ΑΜΕΣΕΣ ΣΥΝΕΠΕΙΕΣ - ΑΛΚΟΟΛ</vt:lpstr>
      <vt:lpstr>ΑΝΤΙΜΕΤΩΠΙΣΗ</vt:lpstr>
      <vt:lpstr>PowerPoint Presentation</vt:lpstr>
      <vt:lpstr>PowerPoint Presentation</vt:lpstr>
      <vt:lpstr>PowerPoint Presentation</vt:lpstr>
      <vt:lpstr>Το αλκοόλ είναι ασφαλής και ακίνδυνη ουσία </vt:lpstr>
      <vt:lpstr>Το αλκοόλ κάνει τον άνθρωπο να αισθάνεται καλά, να είναι ευχάριστος στην παρέα και να διασκεδάζει</vt:lpstr>
      <vt:lpstr>Πρέπει να πιεις πολύ για να έχεις hangover.</vt:lpstr>
      <vt:lpstr>Το hangover δεν κοιτάει φύλο</vt:lpstr>
      <vt:lpstr>Μεθύσι είναι θα περάσει.</vt:lpstr>
      <vt:lpstr> Ένα ποτό μας χαλαρώνει πριν τον βραδινό ύπνο</vt:lpstr>
      <vt:lpstr>Το αλκοόλ προκαλεί βλάβες μόνο στο ήπαρ</vt:lpstr>
      <vt:lpstr>Το ποτό δίνει κέφι και ενέργεια</vt:lpstr>
      <vt:lpstr>Το αλκοόλ μειώνει το στρες και το άγχος</vt:lpstr>
      <vt:lpstr>ΟΥΣΙΕΣ ΠΟΥ ΕΘΙΖΟΥΝ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ΑΛΚΟΟΛ</dc:title>
  <dc:creator>smaragda_mattheou@outlook.com.gr</dc:creator>
  <cp:lastModifiedBy>Nick</cp:lastModifiedBy>
  <cp:revision>4</cp:revision>
  <dcterms:created xsi:type="dcterms:W3CDTF">2024-02-25T14:13:29Z</dcterms:created>
  <dcterms:modified xsi:type="dcterms:W3CDTF">2025-03-15T04:23:12Z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74063800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