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7" r:id="rId3"/>
    <p:sldId id="260" r:id="rId4"/>
    <p:sldId id="264" r:id="rId5"/>
    <p:sldId id="266" r:id="rId6"/>
    <p:sldId id="268" r:id="rId7"/>
    <p:sldId id="269" r:id="rId8"/>
    <p:sldId id="271" r:id="rId9"/>
    <p:sldId id="274" r:id="rId10"/>
    <p:sldId id="273" r:id="rId11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B9A2B5-64E6-43ED-9112-42DCB7DCC71F}" type="datetimeFigureOut">
              <a:rPr lang="el-GR" smtClean="0"/>
              <a:t>20/11/2021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174A5-418B-425C-9678-7871084F2BB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22860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Δεν το γράφουμε στο τετράδιο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174A5-418B-425C-9678-7871084F2BB3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54695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/>
              <a:t>Δεν το γράφουμε στο τετράδιο 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1174A5-418B-425C-9678-7871084F2BB3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3401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B11253E-0FE0-446C-A74A-8619C4DD6C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F4F6564-9728-47E6-935B-939F7D047B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B3A9560-9C31-4673-920E-042F668D4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1680-F6AA-44EB-89C4-55B2C85AE70F}" type="datetimeFigureOut">
              <a:rPr lang="el-GR" smtClean="0"/>
              <a:t>20/11/2021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C5EA287-8890-4D81-B67E-2091F0460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C9F0B5B-3AEE-411A-A058-A04DFEBE0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5A84-619C-4259-8C79-655E73364F1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25113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CADC00E-03AC-47E8-841C-21AF6259C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BDB83040-3BE0-4E1D-8730-36601E93C6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AC6FD85-8E09-4252-BC32-B0FF680D8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1680-F6AA-44EB-89C4-55B2C85AE70F}" type="datetimeFigureOut">
              <a:rPr lang="el-GR" smtClean="0"/>
              <a:t>20/11/2021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57C124D-F6B3-4C94-B08F-B83A8DA8A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24EE577-3996-49F1-A451-651BECD51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5A84-619C-4259-8C79-655E73364F1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23817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A81869B5-9749-4BDA-A7C7-EF9E462057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512B93D7-2F23-4072-8CC2-1330F46ED6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C8AB4A9-3BA2-4ADA-B2B7-CD772528D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1680-F6AA-44EB-89C4-55B2C85AE70F}" type="datetimeFigureOut">
              <a:rPr lang="el-GR" smtClean="0"/>
              <a:t>20/11/2021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8CA2091-DED6-4FAE-99FD-D28EE607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7AA7E16-7F96-4067-AEC6-C6457A1B1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5A84-619C-4259-8C79-655E73364F1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67429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AC5A64F-97A1-4742-807B-86E07B43E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C7E61A9-5211-45F9-A473-280865B8DD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6F189FD-8C92-4D03-B6BD-2D2B5DCB4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1680-F6AA-44EB-89C4-55B2C85AE70F}" type="datetimeFigureOut">
              <a:rPr lang="el-GR" smtClean="0"/>
              <a:t>20/11/2021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1741FCC-4E56-4E8B-875B-1815C936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D1B6988-666D-4DAC-BC97-04157496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5A84-619C-4259-8C79-655E73364F1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77457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D99D9C9-472B-4CD1-9B8C-D5B27EBDF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77FD4B3B-C1BE-4246-92EB-9F2ED4A1F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F433BC0-AF4F-4D27-BFAE-277C85550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1680-F6AA-44EB-89C4-55B2C85AE70F}" type="datetimeFigureOut">
              <a:rPr lang="el-GR" smtClean="0"/>
              <a:t>20/11/2021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0D6292D-CC99-4A02-9AC6-BE9948CE5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A38643B-CE65-4FF2-85D4-116BF6EC9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5A84-619C-4259-8C79-655E73364F1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44555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57CF688-27C8-4E93-802C-AE84153C8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6EB8FA2-EEF2-472A-AC83-EF94393189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3C97913-85CB-482D-9F58-E495C2D064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C1E139C-6020-4F8E-BC79-FBD9513CA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1680-F6AA-44EB-89C4-55B2C85AE70F}" type="datetimeFigureOut">
              <a:rPr lang="el-GR" smtClean="0"/>
              <a:t>20/11/2021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7C37F87-A20F-4F1A-AA58-1C3C803CF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6059D6BC-7FC7-4E81-A704-1D7E81187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5A84-619C-4259-8C79-655E73364F1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06093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CABF3CD-F106-4229-B355-E4382502D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61CF6576-48FA-4DEB-BE74-457858CCD6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6505D9AF-CDE0-4870-9462-9214E1FDA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7F3974C0-301C-4C4D-878C-2CCBB9BC9D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3F625629-8BDA-4DC6-90CC-BDEBE8FE11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D89D2840-80C8-4DAF-AE36-D4DEE10BA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1680-F6AA-44EB-89C4-55B2C85AE70F}" type="datetimeFigureOut">
              <a:rPr lang="el-GR" smtClean="0"/>
              <a:t>20/11/2021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8B54964D-5052-440C-992B-7CB00B443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39977187-0BD6-46F4-85B3-B91C56261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5A84-619C-4259-8C79-655E73364F1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70077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CCA76E4-5366-4F75-A56E-AEDAC7646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9C52EDC2-B067-45AC-BDBA-375C0B1C2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1680-F6AA-44EB-89C4-55B2C85AE70F}" type="datetimeFigureOut">
              <a:rPr lang="el-GR" smtClean="0"/>
              <a:t>20/11/2021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16209234-2E50-469E-9C9E-8BD390A65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6090DEA-6ECE-4737-AED0-EE6C3250D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5A84-619C-4259-8C79-655E73364F1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1922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4A74DB9E-5CE9-4E38-A169-27AFDC4FF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1680-F6AA-44EB-89C4-55B2C85AE70F}" type="datetimeFigureOut">
              <a:rPr lang="el-GR" smtClean="0"/>
              <a:t>20/11/2021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3BD36E39-52FC-4A45-A65F-A1455F4B6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35CFEA73-BA65-49D7-A470-E523A5492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5A84-619C-4259-8C79-655E73364F1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38519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6508B53-846A-4076-A3DC-16174C2C3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F3722AB-5A9D-4437-8B3B-09AE9794D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D0F4980A-603F-4C41-B3B5-A1FC14DEBD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24784EB-4793-4A31-9DAF-1FCDE8B05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1680-F6AA-44EB-89C4-55B2C85AE70F}" type="datetimeFigureOut">
              <a:rPr lang="el-GR" smtClean="0"/>
              <a:t>20/11/2021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E61FFE79-B022-4DB8-ADCB-815F34970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075FDAB4-C4EE-4A60-97FB-562C2CCEA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5A84-619C-4259-8C79-655E73364F1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6827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E58C53F-E2F9-4132-A49E-03C015B15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C88CD881-AA9E-4EBC-960C-CE320C0138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2A56BD33-B3B8-48FF-B650-5855BE1491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1797CCE6-BE49-4D70-83D5-522A9CA30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1680-F6AA-44EB-89C4-55B2C85AE70F}" type="datetimeFigureOut">
              <a:rPr lang="el-GR" smtClean="0"/>
              <a:t>20/11/2021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F685B59-E486-4D83-955D-203F41A3B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1C80749-446C-4F3A-BC27-4F46B0A54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5A84-619C-4259-8C79-655E73364F1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50521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9666949D-4CB8-4766-9DFA-2273B98B6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F73A97A-CEF6-4B7A-AC0C-4D9ECB8D3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60EB9CE-F05E-4518-8A4D-FEBF90B483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C1680-F6AA-44EB-89C4-55B2C85AE70F}" type="datetimeFigureOut">
              <a:rPr lang="el-GR" smtClean="0"/>
              <a:t>20/11/2021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BF7435C-F664-449C-B3E9-77659C2FFE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9F8D4FE-438A-4C4E-AEAD-E9DE7B630A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65A84-619C-4259-8C79-655E73364F1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6642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6" Type="http://schemas.microsoft.com/office/2017/06/relationships/model3d" Target="../media/model3d3.glb"/><Relationship Id="rId5" Type="http://schemas.openxmlformats.org/officeDocument/2006/relationships/image" Target="../media/image6.png"/><Relationship Id="rId4" Type="http://schemas.microsoft.com/office/2017/06/relationships/model3d" Target="../media/model3d2.glb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3A916881-05B4-4863-B690-9B88B14FB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682" y="0"/>
            <a:ext cx="7314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224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2DCCF3E-FF3A-490F-AE60-936E221E9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762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l-GR" sz="2800" b="1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Η</a:t>
            </a:r>
            <a:r>
              <a:rPr lang="en-US" sz="2800" b="1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b="1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ΣΤΗΡΙΞΗ ΚΑΙ ΚΙΝΗΣΗ ΣΤΟΥΣ ΖΩΙΚΟΥΣ ΟΡΓΑΝΙΣΜΟΥΣ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EC5B47-47B1-412B-BC22-4526D6F661D2}"/>
              </a:ext>
            </a:extLst>
          </p:cNvPr>
          <p:cNvSpPr txBox="1"/>
          <p:nvPr/>
        </p:nvSpPr>
        <p:spPr>
          <a:xfrm>
            <a:off x="838200" y="2028451"/>
            <a:ext cx="60946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Στο νερό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Υδροδυναμικό σχήμα του σώματος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Τα πτερύγια και τα λέπια  </a:t>
            </a:r>
          </a:p>
        </p:txBody>
      </p:sp>
      <p:pic>
        <p:nvPicPr>
          <p:cNvPr id="12" name="Picture 16">
            <a:extLst>
              <a:ext uri="{FF2B5EF4-FFF2-40B4-BE49-F238E27FC236}">
                <a16:creationId xmlns:a16="http://schemas.microsoft.com/office/drawing/2014/main" id="{80F493AE-1864-4138-9AB5-32F944B00E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27275" y="2076284"/>
            <a:ext cx="25209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Αστέρι: 5 ακτίνες 12">
            <a:extLst>
              <a:ext uri="{FF2B5EF4-FFF2-40B4-BE49-F238E27FC236}">
                <a16:creationId xmlns:a16="http://schemas.microsoft.com/office/drawing/2014/main" id="{78D3110D-F12A-4384-985F-2A76412B4B87}"/>
              </a:ext>
            </a:extLst>
          </p:cNvPr>
          <p:cNvSpPr/>
          <p:nvPr/>
        </p:nvSpPr>
        <p:spPr>
          <a:xfrm>
            <a:off x="838200" y="5368954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0B0639-E929-4AA7-97CA-36FAD660547E}"/>
              </a:ext>
            </a:extLst>
          </p:cNvPr>
          <p:cNvSpPr txBox="1"/>
          <p:nvPr/>
        </p:nvSpPr>
        <p:spPr>
          <a:xfrm>
            <a:off x="941665" y="5757600"/>
            <a:ext cx="60946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7075" lvl="2">
              <a:spcBef>
                <a:spcPct val="20000"/>
              </a:spcBef>
              <a:tabLst>
                <a:tab pos="365125" algn="l"/>
              </a:tabLst>
              <a:defRPr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Τα ερπετά μετακινούνται έρποντας</a:t>
            </a:r>
          </a:p>
        </p:txBody>
      </p:sp>
      <p:pic>
        <p:nvPicPr>
          <p:cNvPr id="15" name="Picture 23" descr="tigerused">
            <a:extLst>
              <a:ext uri="{FF2B5EF4-FFF2-40B4-BE49-F238E27FC236}">
                <a16:creationId xmlns:a16="http://schemas.microsoft.com/office/drawing/2014/main" id="{5F727F64-9F64-4721-AD25-D94BC8C39A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8111" y="3894557"/>
            <a:ext cx="158432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carrying_weight">
            <a:extLst>
              <a:ext uri="{FF2B5EF4-FFF2-40B4-BE49-F238E27FC236}">
                <a16:creationId xmlns:a16="http://schemas.microsoft.com/office/drawing/2014/main" id="{CB2A4A43-5493-4447-B60D-F074626E3A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975" y="3575470"/>
            <a:ext cx="12382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rattl">
            <a:extLst>
              <a:ext uri="{FF2B5EF4-FFF2-40B4-BE49-F238E27FC236}">
                <a16:creationId xmlns:a16="http://schemas.microsoft.com/office/drawing/2014/main" id="{3617AB57-C166-412D-A8B9-09902EC924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938" y="5278117"/>
            <a:ext cx="1096074" cy="1096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9454406-AF9D-4A3E-A592-C47765E83877}"/>
              </a:ext>
            </a:extLst>
          </p:cNvPr>
          <p:cNvSpPr txBox="1"/>
          <p:nvPr/>
        </p:nvSpPr>
        <p:spPr>
          <a:xfrm>
            <a:off x="3885501" y="1369482"/>
            <a:ext cx="4220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Διαφοροποιήσεις</a:t>
            </a:r>
            <a:r>
              <a:rPr lang="el-GR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1E36D6-4FDA-4F7A-ABD3-3276BC780127}"/>
              </a:ext>
            </a:extLst>
          </p:cNvPr>
          <p:cNvSpPr txBox="1"/>
          <p:nvPr/>
        </p:nvSpPr>
        <p:spPr>
          <a:xfrm>
            <a:off x="814477" y="3907796"/>
            <a:ext cx="71314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Στην ξηρά 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Τα άκρα είναι κάθετα προς το έδαφος </a:t>
            </a:r>
          </a:p>
        </p:txBody>
      </p:sp>
    </p:spTree>
    <p:extLst>
      <p:ext uri="{BB962C8B-B14F-4D97-AF65-F5344CB8AC3E}">
        <p14:creationId xmlns:p14="http://schemas.microsoft.com/office/powerpoint/2010/main" val="2513369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2DCCF3E-FF3A-490F-AE60-936E221E9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l-GR" sz="2800" b="1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Η</a:t>
            </a:r>
            <a:r>
              <a:rPr lang="en-US" sz="2800" b="1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b="1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ΣΤΗΡΙΞΗ ΚΑΙ ΚΙΝΗΣΗ ΣΤΟΥΣ ΖΩΙΚΟΥΣ ΟΡΓΑΝΙΣΜΟΥΣ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17915B8-D85E-4058-8173-DAEB5C65E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258" y="1916760"/>
            <a:ext cx="2775458" cy="4351338"/>
          </a:xfrm>
        </p:spPr>
        <p:txBody>
          <a:bodyPr>
            <a:normAutofit/>
          </a:bodyPr>
          <a:lstStyle/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Ασπόνδυλα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Σπονδυλωτά</a:t>
            </a:r>
          </a:p>
          <a:p>
            <a:pPr marL="0" indent="0">
              <a:buNone/>
            </a:pP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Ερπετά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Πτηνά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E3C7BA-F8D3-4EB4-B634-32E1DF7DE517}"/>
              </a:ext>
            </a:extLst>
          </p:cNvPr>
          <p:cNvSpPr txBox="1"/>
          <p:nvPr/>
        </p:nvSpPr>
        <p:spPr>
          <a:xfrm>
            <a:off x="5878286" y="2155372"/>
            <a:ext cx="3875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Σπονδυλική στήλη </a:t>
            </a:r>
          </a:p>
        </p:txBody>
      </p:sp>
      <p:sp>
        <p:nvSpPr>
          <p:cNvPr id="5" name="Βέλος: Δεξιό 4">
            <a:extLst>
              <a:ext uri="{FF2B5EF4-FFF2-40B4-BE49-F238E27FC236}">
                <a16:creationId xmlns:a16="http://schemas.microsoft.com/office/drawing/2014/main" id="{A0666F33-46F5-443D-81D8-E0985902C2BB}"/>
              </a:ext>
            </a:extLst>
          </p:cNvPr>
          <p:cNvSpPr/>
          <p:nvPr/>
        </p:nvSpPr>
        <p:spPr>
          <a:xfrm>
            <a:off x="4006342" y="2268909"/>
            <a:ext cx="1110343" cy="461665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Βέλος: Δεξιό 11">
            <a:extLst>
              <a:ext uri="{FF2B5EF4-FFF2-40B4-BE49-F238E27FC236}">
                <a16:creationId xmlns:a16="http://schemas.microsoft.com/office/drawing/2014/main" id="{4B383758-FD87-494B-B4C9-6542AAB3CA4A}"/>
              </a:ext>
            </a:extLst>
          </p:cNvPr>
          <p:cNvSpPr/>
          <p:nvPr/>
        </p:nvSpPr>
        <p:spPr>
          <a:xfrm>
            <a:off x="4004243" y="3630764"/>
            <a:ext cx="1110343" cy="461665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Βέλος: Δεξιό 12">
            <a:extLst>
              <a:ext uri="{FF2B5EF4-FFF2-40B4-BE49-F238E27FC236}">
                <a16:creationId xmlns:a16="http://schemas.microsoft.com/office/drawing/2014/main" id="{F5BE7A5E-B055-46F7-9AA4-DEF79BEE47DF}"/>
              </a:ext>
            </a:extLst>
          </p:cNvPr>
          <p:cNvSpPr/>
          <p:nvPr/>
        </p:nvSpPr>
        <p:spPr>
          <a:xfrm>
            <a:off x="4004243" y="4314069"/>
            <a:ext cx="1110343" cy="461665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Δεξί άγκιστρο 5">
            <a:extLst>
              <a:ext uri="{FF2B5EF4-FFF2-40B4-BE49-F238E27FC236}">
                <a16:creationId xmlns:a16="http://schemas.microsoft.com/office/drawing/2014/main" id="{0DC6CE2F-3564-498A-9E33-01112DFE9E01}"/>
              </a:ext>
            </a:extLst>
          </p:cNvPr>
          <p:cNvSpPr/>
          <p:nvPr/>
        </p:nvSpPr>
        <p:spPr>
          <a:xfrm>
            <a:off x="3613658" y="1932096"/>
            <a:ext cx="304800" cy="1135289"/>
          </a:xfrm>
          <a:prstGeom prst="rightBrac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F6817F-25F5-4124-B320-D0BCFC68FF43}"/>
              </a:ext>
            </a:extLst>
          </p:cNvPr>
          <p:cNvSpPr txBox="1"/>
          <p:nvPr/>
        </p:nvSpPr>
        <p:spPr>
          <a:xfrm>
            <a:off x="5878286" y="3692851"/>
            <a:ext cx="369954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Έρπω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Πετώ</a:t>
            </a:r>
          </a:p>
          <a:p>
            <a:endParaRPr lang="el-GR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1BF51D-713F-4692-800A-4274599581A5}"/>
              </a:ext>
            </a:extLst>
          </p:cNvPr>
          <p:cNvSpPr txBox="1"/>
          <p:nvPr/>
        </p:nvSpPr>
        <p:spPr>
          <a:xfrm>
            <a:off x="4212770" y="1295279"/>
            <a:ext cx="5125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Ταξινόμηση</a:t>
            </a:r>
            <a:r>
              <a:rPr lang="el-G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751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2" grpId="0" animBg="1"/>
      <p:bldP spid="13" grpId="0" animBg="1"/>
      <p:bldP spid="6" grpId="0" animBg="1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2DCCF3E-FF3A-490F-AE60-936E221E9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l-GR" sz="2800" b="1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Η</a:t>
            </a:r>
            <a:r>
              <a:rPr lang="en-US" sz="2800" b="1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b="1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ΣΤΗΡΙΞΗ ΚΑΙ ΚΙΝΗΣΗ ΣΤΟΥΣ ΖΩΙΚΟΥΣ ΟΡΓΑΝΙΣΜΟΥΣ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17915B8-D85E-4058-8173-DAEB5C65E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Για την πραγματοποίηση των κινήσεων τα ζώα, διαθέτουν: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σκελετό 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μυς </a:t>
            </a:r>
            <a:endParaRPr lang="el-GR" sz="2400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9E83ACDB-91FC-4B64-A82A-E16265F30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31" y="3576637"/>
            <a:ext cx="1125537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Οι μύες του σώματος μας">
            <a:extLst>
              <a:ext uri="{FF2B5EF4-FFF2-40B4-BE49-F238E27FC236}">
                <a16:creationId xmlns:a16="http://schemas.microsoft.com/office/drawing/2014/main" id="{9F62A385-37ED-4A01-9748-1055052FC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599" y="3612355"/>
            <a:ext cx="23272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9149D2A-48B2-454C-91D1-0C1AB131B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901" y="2670061"/>
            <a:ext cx="4868468" cy="324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02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2DCCF3E-FF3A-490F-AE60-936E221E9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151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l-GR" sz="2800" b="1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Η</a:t>
            </a:r>
            <a:r>
              <a:rPr lang="en-US" sz="2800" b="1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b="1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ΣΤΗΡΙΞΗ ΚΑΙ ΚΙΝΗΣΗ ΣΤΟΥΣ ΖΩΙΚΟΥΣ ΟΡΓΑΝΙΣΜΟΥΣ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17915B8-D85E-4058-8173-DAEB5C65E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Ο σκελετός που διαθέτουν τα ζώα μπορεί να χαρακτηριστεί:</a:t>
            </a:r>
          </a:p>
          <a:p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Ενδοσκελετός</a:t>
            </a:r>
            <a:r>
              <a:rPr 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(αν βρίσκεται στο εσωτερικό του οργανισμού)</a:t>
            </a:r>
          </a:p>
          <a:p>
            <a:pPr marL="0" indent="0">
              <a:buNone/>
            </a:pP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Εξωσκελετός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(αν καλύπτει εξωτερικά τον οργανισμό) </a:t>
            </a:r>
          </a:p>
          <a:p>
            <a:endParaRPr lang="el-GR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Μοντέλο 3D 3" descr="Wolverine">
                <a:extLst>
                  <a:ext uri="{FF2B5EF4-FFF2-40B4-BE49-F238E27FC236}">
                    <a16:creationId xmlns:a16="http://schemas.microsoft.com/office/drawing/2014/main" id="{125391B3-549E-449C-B4F4-846E2175484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18260094"/>
                  </p:ext>
                </p:extLst>
              </p:nvPr>
            </p:nvGraphicFramePr>
            <p:xfrm>
              <a:off x="1936386" y="2563902"/>
              <a:ext cx="4074132" cy="207514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074132" cy="2075142"/>
                    </a:xfrm>
                    <a:prstGeom prst="rect">
                      <a:avLst/>
                    </a:prstGeom>
                  </am3d:spPr>
                  <am3d:camera>
                    <am3d:pos x="0" y="0" z="5373520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807396" d="1000000"/>
                    <am3d:preTrans dx="-294085" dy="-8366268" dz="385013"/>
                    <am3d:scale>
                      <am3d:sx n="1000000" d="1000000"/>
                      <am3d:sy n="1000000" d="1000000"/>
                      <am3d:sz n="1000000" d="1000000"/>
                    </am3d:scale>
                    <am3d:rot ax="5400002" ay="-3600001" az="-5400003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62623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Μοντέλο 3D 3" descr="Wolverine">
                <a:extLst>
                  <a:ext uri="{FF2B5EF4-FFF2-40B4-BE49-F238E27FC236}">
                    <a16:creationId xmlns:a16="http://schemas.microsoft.com/office/drawing/2014/main" id="{125391B3-549E-449C-B4F4-846E217548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36386" y="2563902"/>
                <a:ext cx="4074132" cy="20751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Μοντέλο 3D 5" descr="Hummingbird">
                <a:extLst>
                  <a:ext uri="{FF2B5EF4-FFF2-40B4-BE49-F238E27FC236}">
                    <a16:creationId xmlns:a16="http://schemas.microsoft.com/office/drawing/2014/main" id="{AA9617DC-F58B-4DC0-B18D-1E9332A472C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50225047"/>
                  </p:ext>
                </p:extLst>
              </p:nvPr>
            </p:nvGraphicFramePr>
            <p:xfrm>
              <a:off x="6642922" y="2801133"/>
              <a:ext cx="3170853" cy="1932981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170853" cy="1932981"/>
                    </a:xfrm>
                    <a:prstGeom prst="rect">
                      <a:avLst/>
                    </a:prstGeom>
                  </am3d:spPr>
                  <am3d:camera>
                    <am3d:pos x="0" y="0" z="612117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787143" d="1000000"/>
                    <am3d:preTrans dx="1884" dy="-11102297" dz="68347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12305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Μοντέλο 3D 5" descr="Hummingbird">
                <a:extLst>
                  <a:ext uri="{FF2B5EF4-FFF2-40B4-BE49-F238E27FC236}">
                    <a16:creationId xmlns:a16="http://schemas.microsoft.com/office/drawing/2014/main" id="{AA9617DC-F58B-4DC0-B18D-1E9332A472C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42922" y="2801133"/>
                <a:ext cx="3170853" cy="19329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Μοντέλο 3D 11" descr="Stag Beetle">
                <a:extLst>
                  <a:ext uri="{FF2B5EF4-FFF2-40B4-BE49-F238E27FC236}">
                    <a16:creationId xmlns:a16="http://schemas.microsoft.com/office/drawing/2014/main" id="{A204ADCD-9FC4-4737-801D-EFB69ACC879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77499243"/>
                  </p:ext>
                </p:extLst>
              </p:nvPr>
            </p:nvGraphicFramePr>
            <p:xfrm>
              <a:off x="1947934" y="5191955"/>
              <a:ext cx="4923459" cy="117141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4923459" cy="1171418"/>
                    </a:xfrm>
                    <a:prstGeom prst="rect">
                      <a:avLst/>
                    </a:prstGeom>
                  </am3d:spPr>
                  <am3d:camera>
                    <am3d:pos x="0" y="0" z="5570252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600393" d="1000000"/>
                    <am3d:preTrans dx="0" dy="-4091174" dz="2366385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54186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Μοντέλο 3D 11" descr="Stag Beetle">
                <a:extLst>
                  <a:ext uri="{FF2B5EF4-FFF2-40B4-BE49-F238E27FC236}">
                    <a16:creationId xmlns:a16="http://schemas.microsoft.com/office/drawing/2014/main" id="{A204ADCD-9FC4-4737-801D-EFB69ACC879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47934" y="5191955"/>
                <a:ext cx="4923459" cy="1171418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196FDB2C-4AC0-4D1F-866B-505199CEF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654" y="4734115"/>
            <a:ext cx="2411413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7111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2DCCF3E-FF3A-490F-AE60-936E221E9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151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l-GR" sz="2800" b="1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Η</a:t>
            </a:r>
            <a:r>
              <a:rPr lang="en-US" sz="2800" b="1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b="1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ΣΤΗΡΙΞΗ ΚΑΙ ΚΙΝΗΣΗ ΣΤΟΥΣ ΖΩΙΚΟΥΣ ΟΡΓΑΝΙΣΜΟΥΣ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17915B8-D85E-4058-8173-DAEB5C65E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Ο Ρόλος του σκελετού: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βοηθά στην πραγματοποίηση των κινήσεων: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Προστατεύει, υποστηρίζει και διατηρεί το σχήμα του σώματος των ζώων </a:t>
            </a:r>
          </a:p>
          <a:p>
            <a:endParaRPr lang="el-GR" dirty="0"/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0E0A787B-A58D-40B9-8B2E-3B333E017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625" y="4793456"/>
            <a:ext cx="2735262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1EB6E278-E23C-49EF-989A-66A429B90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748" y="4793456"/>
            <a:ext cx="23574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0" descr="man_walking4">
            <a:extLst>
              <a:ext uri="{FF2B5EF4-FFF2-40B4-BE49-F238E27FC236}">
                <a16:creationId xmlns:a16="http://schemas.microsoft.com/office/drawing/2014/main" id="{D33741D9-46A8-4017-9E25-FD06BDEE33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572" y="2678906"/>
            <a:ext cx="2060575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90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2DCCF3E-FF3A-490F-AE60-936E221E9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151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l-GR" sz="2800" b="1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Η</a:t>
            </a:r>
            <a:r>
              <a:rPr lang="en-US" sz="2800" b="1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b="1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ΣΤΗΡΙΞΗ ΚΑΙ ΚΙΝΗΣΗ ΣΤΟΥΣ ΖΩΙΚΟΥΣ ΟΡΓΑΝΙΣΜΟΥΣ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17915B8-D85E-4058-8173-DAEB5C65E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1714"/>
            <a:ext cx="10515600" cy="31939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Στα </a:t>
            </a:r>
            <a:r>
              <a:rPr lang="el-G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ΑΣΠΟΝΔΥΛΑ</a:t>
            </a: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C1F31FC8-73D1-4B85-AD67-7DD29809D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411" y="1825625"/>
            <a:ext cx="4325346" cy="29254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E2382A-1EBF-4F42-975D-02AE3044288E}"/>
              </a:ext>
            </a:extLst>
          </p:cNvPr>
          <p:cNvSpPr txBox="1"/>
          <p:nvPr/>
        </p:nvSpPr>
        <p:spPr>
          <a:xfrm>
            <a:off x="8105862" y="1950251"/>
            <a:ext cx="26705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ο </a:t>
            </a:r>
            <a:r>
              <a:rPr lang="el-GR" b="1" dirty="0" err="1">
                <a:latin typeface="Arial" panose="020B0604020202020204" pitchFamily="34" charset="0"/>
                <a:cs typeface="Arial" panose="020B0604020202020204" pitchFamily="34" charset="0"/>
              </a:rPr>
              <a:t>εξωσκελετός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βοηθά στην διατήρηση της υγρασίας του σώματος τους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6F4888-637D-4A45-ABFD-205FD8873EED}"/>
              </a:ext>
            </a:extLst>
          </p:cNvPr>
          <p:cNvSpPr txBox="1"/>
          <p:nvPr/>
        </p:nvSpPr>
        <p:spPr>
          <a:xfrm>
            <a:off x="1870045" y="5544847"/>
            <a:ext cx="91530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Σε μια κατηγορία ασπόνδυλων, τα </a:t>
            </a: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ΑΡΘΡΟΠΟΔΑ,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ο σκελετός είναι αρθρωτός, έτσι ώστε να επιτρέπονται οι κινήσεις </a:t>
            </a:r>
          </a:p>
        </p:txBody>
      </p:sp>
      <p:sp>
        <p:nvSpPr>
          <p:cNvPr id="14" name="Αστέρι: 5 ακτίνες 13">
            <a:extLst>
              <a:ext uri="{FF2B5EF4-FFF2-40B4-BE49-F238E27FC236}">
                <a16:creationId xmlns:a16="http://schemas.microsoft.com/office/drawing/2014/main" id="{D17F93B1-E2DD-42AB-A9DB-CC7E46905AFB}"/>
              </a:ext>
            </a:extLst>
          </p:cNvPr>
          <p:cNvSpPr/>
          <p:nvPr/>
        </p:nvSpPr>
        <p:spPr>
          <a:xfrm>
            <a:off x="838200" y="5368954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35941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2DCCF3E-FF3A-490F-AE60-936E221E9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151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l-GR" sz="2800" b="1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Η</a:t>
            </a:r>
            <a:r>
              <a:rPr lang="en-US" sz="2800" b="1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b="1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ΣΤΗΡΙΞΗ ΚΑΙ ΚΙΝΗΣΗ ΣΤΟΥΣ ΖΩΙΚΟΥΣ ΟΡΓΑΝΙΣΜΟΥΣ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17915B8-D85E-4058-8173-DAEB5C65E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1714"/>
            <a:ext cx="10515600" cy="31939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ΑΡΘΡΟΠΟΔΑ:</a:t>
            </a:r>
          </a:p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Καρκινοειδή (Αστακός, καραβίδα, καβούρι)</a:t>
            </a:r>
          </a:p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Μυριόποδα (σαρανταποδαρούσα)</a:t>
            </a:r>
          </a:p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Έντομα (μέλισσα, ακρίδα, κουνούπι)</a:t>
            </a:r>
          </a:p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Αραχνοειδή (αράχνη, τσιμπούρι)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132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2DCCF3E-FF3A-490F-AE60-936E221E9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151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l-GR" sz="2800" b="1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Η</a:t>
            </a:r>
            <a:r>
              <a:rPr lang="en-US" sz="2800" b="1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b="1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ΣΤΗΡΙΞΗ ΚΑΙ ΚΙΝΗΣΗ ΣΤΟΥΣ ΖΩΙΚΟΥΣ ΟΡΓΑΝΙΣΜΟΥΣ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17915B8-D85E-4058-8173-DAEB5C65E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1715"/>
            <a:ext cx="7114563" cy="2159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Σπονδυλωτά 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sz="1800" dirty="0">
                <a:latin typeface="Arial" panose="020B0604020202020204" pitchFamily="34" charset="0"/>
                <a:cs typeface="Arial" panose="020B0604020202020204" pitchFamily="34" charset="0"/>
              </a:rPr>
              <a:t>Διαθέτουν σπονδυλική στήλη, η οποία είναι μέρος του </a:t>
            </a:r>
            <a:r>
              <a:rPr lang="el-GR" sz="1800" dirty="0" err="1">
                <a:latin typeface="Arial" panose="020B0604020202020204" pitchFamily="34" charset="0"/>
                <a:cs typeface="Arial" panose="020B0604020202020204" pitchFamily="34" charset="0"/>
              </a:rPr>
              <a:t>ενδοσκελετού</a:t>
            </a:r>
            <a:r>
              <a:rPr lang="el-GR" sz="1800" dirty="0">
                <a:latin typeface="Arial" panose="020B0604020202020204" pitchFamily="34" charset="0"/>
                <a:cs typeface="Arial" panose="020B0604020202020204" pitchFamily="34" charset="0"/>
              </a:rPr>
              <a:t> τους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3A3B8AA8-5897-41AA-83BC-10F909DC2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083" y="1499232"/>
            <a:ext cx="15843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96A22E-C820-4394-B7DA-912B3CE010E1}"/>
              </a:ext>
            </a:extLst>
          </p:cNvPr>
          <p:cNvSpPr txBox="1"/>
          <p:nvPr/>
        </p:nvSpPr>
        <p:spPr>
          <a:xfrm>
            <a:off x="3473042" y="3154261"/>
            <a:ext cx="4220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Διαφοροποιήσεις</a:t>
            </a:r>
            <a:r>
              <a:rPr lang="el-GR" dirty="0"/>
              <a:t> </a:t>
            </a:r>
          </a:p>
        </p:txBody>
      </p:sp>
      <p:cxnSp>
        <p:nvCxnSpPr>
          <p:cNvPr id="6" name="Ευθύγραμμο βέλος σύνδεσης 5">
            <a:extLst>
              <a:ext uri="{FF2B5EF4-FFF2-40B4-BE49-F238E27FC236}">
                <a16:creationId xmlns:a16="http://schemas.microsoft.com/office/drawing/2014/main" id="{FCAAA674-7D76-483C-B532-CE808C4BF39F}"/>
              </a:ext>
            </a:extLst>
          </p:cNvPr>
          <p:cNvCxnSpPr/>
          <p:nvPr/>
        </p:nvCxnSpPr>
        <p:spPr>
          <a:xfrm flipH="1">
            <a:off x="2424418" y="3673287"/>
            <a:ext cx="1048624" cy="9479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Ευθύγραμμο βέλος σύνδεσης 10">
            <a:extLst>
              <a:ext uri="{FF2B5EF4-FFF2-40B4-BE49-F238E27FC236}">
                <a16:creationId xmlns:a16="http://schemas.microsoft.com/office/drawing/2014/main" id="{938D5B55-185A-4BD1-A5FF-D6F1A45B3B79}"/>
              </a:ext>
            </a:extLst>
          </p:cNvPr>
          <p:cNvCxnSpPr>
            <a:cxnSpLocks/>
          </p:cNvCxnSpPr>
          <p:nvPr/>
        </p:nvCxnSpPr>
        <p:spPr>
          <a:xfrm>
            <a:off x="5127072" y="3708145"/>
            <a:ext cx="0" cy="11910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Ευθύγραμμο βέλος σύνδεσης 11">
            <a:extLst>
              <a:ext uri="{FF2B5EF4-FFF2-40B4-BE49-F238E27FC236}">
                <a16:creationId xmlns:a16="http://schemas.microsoft.com/office/drawing/2014/main" id="{D9CA3F7E-D6DD-413A-97E3-C61DA71971C5}"/>
              </a:ext>
            </a:extLst>
          </p:cNvPr>
          <p:cNvCxnSpPr>
            <a:cxnSpLocks/>
          </p:cNvCxnSpPr>
          <p:nvPr/>
        </p:nvCxnSpPr>
        <p:spPr>
          <a:xfrm>
            <a:off x="6710393" y="3708145"/>
            <a:ext cx="933376" cy="10346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2368F67-26C5-437E-837C-DBCF610FCF1C}"/>
              </a:ext>
            </a:extLst>
          </p:cNvPr>
          <p:cNvSpPr txBox="1"/>
          <p:nvPr/>
        </p:nvSpPr>
        <p:spPr>
          <a:xfrm>
            <a:off x="1618540" y="4899171"/>
            <a:ext cx="18545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Στον αέρα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3C7FC0-46A6-473B-97DC-9CDAD9F7C6F1}"/>
              </a:ext>
            </a:extLst>
          </p:cNvPr>
          <p:cNvSpPr txBox="1"/>
          <p:nvPr/>
        </p:nvSpPr>
        <p:spPr>
          <a:xfrm>
            <a:off x="4398733" y="4956462"/>
            <a:ext cx="1466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Στο νερό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880AD7-CA4C-4DA4-9733-DE88D7CAB59F}"/>
              </a:ext>
            </a:extLst>
          </p:cNvPr>
          <p:cNvSpPr txBox="1"/>
          <p:nvPr/>
        </p:nvSpPr>
        <p:spPr>
          <a:xfrm>
            <a:off x="7177081" y="4975948"/>
            <a:ext cx="20807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Στην ξηρά </a:t>
            </a:r>
          </a:p>
        </p:txBody>
      </p:sp>
    </p:spTree>
    <p:extLst>
      <p:ext uri="{BB962C8B-B14F-4D97-AF65-F5344CB8AC3E}">
        <p14:creationId xmlns:p14="http://schemas.microsoft.com/office/powerpoint/2010/main" val="2205257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2DCCF3E-FF3A-490F-AE60-936E221E9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151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l-GR" sz="2800" b="1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Η</a:t>
            </a:r>
            <a:r>
              <a:rPr lang="en-US" sz="2800" b="1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800" b="1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ΣΤΗΡΙΞΗ ΚΑΙ ΚΙΝΗΣΗ ΣΤΟΥΣ ΖΩΙΚΟΥΣ ΟΡΓΑΝΙΣΜΟΥΣ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679B5D-8E60-455E-BAD5-B109BE0E9257}"/>
              </a:ext>
            </a:extLst>
          </p:cNvPr>
          <p:cNvSpPr txBox="1"/>
          <p:nvPr/>
        </p:nvSpPr>
        <p:spPr>
          <a:xfrm>
            <a:off x="744522" y="1844197"/>
            <a:ext cx="9037041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Στον αέρα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Τα μπροστινά άκρα είναι διαμορφωμένα σε πτέρυγες </a:t>
            </a:r>
          </a:p>
          <a:p>
            <a:pPr marL="0" indent="0">
              <a:buNone/>
            </a:pP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Τα φτερά είναι ελαφριά </a:t>
            </a:r>
          </a:p>
          <a:p>
            <a:pPr marL="0" indent="0">
              <a:buNone/>
            </a:pP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Το σχήμα του σώματος τους είναι αεροδυναμικό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96A22E-C820-4394-B7DA-912B3CE010E1}"/>
              </a:ext>
            </a:extLst>
          </p:cNvPr>
          <p:cNvSpPr txBox="1"/>
          <p:nvPr/>
        </p:nvSpPr>
        <p:spPr>
          <a:xfrm>
            <a:off x="3649210" y="1320977"/>
            <a:ext cx="4220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Διαφοροποιήσεις</a:t>
            </a:r>
            <a:r>
              <a:rPr lang="el-GR" dirty="0"/>
              <a:t> </a:t>
            </a:r>
          </a:p>
        </p:txBody>
      </p:sp>
      <p:pic>
        <p:nvPicPr>
          <p:cNvPr id="9" name="Picture 14">
            <a:extLst>
              <a:ext uri="{FF2B5EF4-FFF2-40B4-BE49-F238E27FC236}">
                <a16:creationId xmlns:a16="http://schemas.microsoft.com/office/drawing/2014/main" id="{442DC9D4-69EF-4249-A4AE-A6E33C2F26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278" y="4552874"/>
            <a:ext cx="2381250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4">
            <a:extLst>
              <a:ext uri="{FF2B5EF4-FFF2-40B4-BE49-F238E27FC236}">
                <a16:creationId xmlns:a16="http://schemas.microsoft.com/office/drawing/2014/main" id="{8C63A4FB-2B9A-4CFB-8132-AF280A653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214" y="4624578"/>
            <a:ext cx="2592387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4719641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295</Words>
  <Application>Microsoft Office PowerPoint</Application>
  <PresentationFormat>Ευρεία οθόνη</PresentationFormat>
  <Paragraphs>68</Paragraphs>
  <Slides>10</Slides>
  <Notes>2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Θέμα του Office</vt:lpstr>
      <vt:lpstr>Παρουσίαση του PowerPoint</vt:lpstr>
      <vt:lpstr>5.3 Η ΣΤΗΡΙΞΗ ΚΑΙ ΚΙΝΗΣΗ ΣΤΟΥΣ ΖΩΙΚΟΥΣ ΟΡΓΑΝΙΣΜΟΥΣ </vt:lpstr>
      <vt:lpstr>5.3 Η ΣΤΗΡΙΞΗ ΚΑΙ ΚΙΝΗΣΗ ΣΤΟΥΣ ΖΩΙΚΟΥΣ ΟΡΓΑΝΙΣΜΟΥΣ </vt:lpstr>
      <vt:lpstr>5.3 Η ΣΤΗΡΙΞΗ ΚΑΙ ΚΙΝΗΣΗ ΣΤΟΥΣ ΖΩΙΚΟΥΣ ΟΡΓΑΝΙΣΜΟΥΣ </vt:lpstr>
      <vt:lpstr>5.3 Η ΣΤΗΡΙΞΗ ΚΑΙ ΚΙΝΗΣΗ ΣΤΟΥΣ ΖΩΙΚΟΥΣ ΟΡΓΑΝΙΣΜΟΥΣ </vt:lpstr>
      <vt:lpstr>5.3 Η ΣΤΗΡΙΞΗ ΚΑΙ ΚΙΝΗΣΗ ΣΤΟΥΣ ΖΩΙΚΟΥΣ ΟΡΓΑΝΙΣΜΟΥΣ </vt:lpstr>
      <vt:lpstr>5.3 Η ΣΤΗΡΙΞΗ ΚΑΙ ΚΙΝΗΣΗ ΣΤΟΥΣ ΖΩΙΚΟΥΣ ΟΡΓΑΝΙΣΜΟΥΣ </vt:lpstr>
      <vt:lpstr>5.3 Η ΣΤΗΡΙΞΗ ΚΑΙ ΚΙΝΗΣΗ ΣΤΟΥΣ ΖΩΙΚΟΥΣ ΟΡΓΑΝΙΣΜΟΥΣ </vt:lpstr>
      <vt:lpstr>5.3 Η ΣΤΗΡΙΞΗ ΚΑΙ ΚΙΝΗΣΗ ΣΤΟΥΣ ΖΩΙΚΟΥΣ ΟΡΓΑΝΙΣΜΟΥΣ </vt:lpstr>
      <vt:lpstr>5.3 Η ΣΤΗΡΙΞΗ ΚΑΙ ΚΙΝΗΣΗ ΣΤΟΥΣ ΖΩΙΚΟΥΣ ΟΡΓΑΝΙΣΜΟΥΣ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tasos</dc:creator>
  <cp:lastModifiedBy>tasos</cp:lastModifiedBy>
  <cp:revision>10</cp:revision>
  <dcterms:created xsi:type="dcterms:W3CDTF">2021-09-15T17:24:03Z</dcterms:created>
  <dcterms:modified xsi:type="dcterms:W3CDTF">2021-11-20T10:26:45Z</dcterms:modified>
</cp:coreProperties>
</file>