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11253E-0FE0-446C-A74A-8619C4DD6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F4F6564-9728-47E6-935B-939F7D047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B3A9560-9C31-4673-920E-042F668D4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680-F6AA-44EB-89C4-55B2C85AE70F}" type="datetimeFigureOut">
              <a:rPr lang="el-GR" smtClean="0"/>
              <a:t>20/11/2021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C5EA287-8890-4D81-B67E-2091F0460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9F0B5B-3AEE-411A-A058-A04DFEBE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A84-619C-4259-8C79-655E73364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511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ADC00E-03AC-47E8-841C-21AF6259C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DB83040-3BE0-4E1D-8730-36601E93C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AC6FD85-8E09-4252-BC32-B0FF680D8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680-F6AA-44EB-89C4-55B2C85AE70F}" type="datetimeFigureOut">
              <a:rPr lang="el-GR" smtClean="0"/>
              <a:t>20/11/2021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57C124D-F6B3-4C94-B08F-B83A8DA8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24EE577-3996-49F1-A451-651BECD51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A84-619C-4259-8C79-655E73364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3817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81869B5-9749-4BDA-A7C7-EF9E46205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12B93D7-2F23-4072-8CC2-1330F46ED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C8AB4A9-3BA2-4ADA-B2B7-CD772528D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680-F6AA-44EB-89C4-55B2C85AE70F}" type="datetimeFigureOut">
              <a:rPr lang="el-GR" smtClean="0"/>
              <a:t>20/11/2021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8CA2091-DED6-4FAE-99FD-D28EE607F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7AA7E16-7F96-4067-AEC6-C6457A1B1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A84-619C-4259-8C79-655E73364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742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C5A64F-97A1-4742-807B-86E07B43E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C7E61A9-5211-45F9-A473-280865B8D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6F189FD-8C92-4D03-B6BD-2D2B5DCB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680-F6AA-44EB-89C4-55B2C85AE70F}" type="datetimeFigureOut">
              <a:rPr lang="el-GR" smtClean="0"/>
              <a:t>20/11/2021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741FCC-4E56-4E8B-875B-1815C936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D1B6988-666D-4DAC-BC97-04157496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A84-619C-4259-8C79-655E73364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745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99D9C9-472B-4CD1-9B8C-D5B27EBD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7FD4B3B-C1BE-4246-92EB-9F2ED4A1F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F433BC0-AF4F-4D27-BFAE-277C85550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680-F6AA-44EB-89C4-55B2C85AE70F}" type="datetimeFigureOut">
              <a:rPr lang="el-GR" smtClean="0"/>
              <a:t>20/11/2021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0D6292D-CC99-4A02-9AC6-BE9948CE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A38643B-CE65-4FF2-85D4-116BF6EC9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A84-619C-4259-8C79-655E73364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455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7CF688-27C8-4E93-802C-AE84153C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EB8FA2-EEF2-472A-AC83-EF9439318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3C97913-85CB-482D-9F58-E495C2D06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C1E139C-6020-4F8E-BC79-FBD9513C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680-F6AA-44EB-89C4-55B2C85AE70F}" type="datetimeFigureOut">
              <a:rPr lang="el-GR" smtClean="0"/>
              <a:t>20/11/2021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7C37F87-A20F-4F1A-AA58-1C3C803CF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059D6BC-7FC7-4E81-A704-1D7E81187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A84-619C-4259-8C79-655E73364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609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ABF3CD-F106-4229-B355-E4382502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1CF6576-48FA-4DEB-BE74-457858CCD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505D9AF-CDE0-4870-9462-9214E1FDA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F3974C0-301C-4C4D-878C-2CCBB9BC9D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F625629-8BDA-4DC6-90CC-BDEBE8FE1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89D2840-80C8-4DAF-AE36-D4DEE10B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680-F6AA-44EB-89C4-55B2C85AE70F}" type="datetimeFigureOut">
              <a:rPr lang="el-GR" smtClean="0"/>
              <a:t>20/11/2021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B54964D-5052-440C-992B-7CB00B443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9977187-0BD6-46F4-85B3-B91C56261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A84-619C-4259-8C79-655E73364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007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CA76E4-5366-4F75-A56E-AEDAC7646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C52EDC2-B067-45AC-BDBA-375C0B1C2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680-F6AA-44EB-89C4-55B2C85AE70F}" type="datetimeFigureOut">
              <a:rPr lang="el-GR" smtClean="0"/>
              <a:t>20/11/2021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6209234-2E50-469E-9C9E-8BD390A65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6090DEA-6ECE-4737-AED0-EE6C3250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A84-619C-4259-8C79-655E73364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92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A74DB9E-5CE9-4E38-A169-27AFDC4FF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680-F6AA-44EB-89C4-55B2C85AE70F}" type="datetimeFigureOut">
              <a:rPr lang="el-GR" smtClean="0"/>
              <a:t>20/11/2021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BD36E39-52FC-4A45-A65F-A1455F4B6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5CFEA73-BA65-49D7-A470-E523A5492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A84-619C-4259-8C79-655E73364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851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508B53-846A-4076-A3DC-16174C2C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3722AB-5A9D-4437-8B3B-09AE9794D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0F4980A-603F-4C41-B3B5-A1FC14DEB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24784EB-4793-4A31-9DAF-1FCDE8B0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680-F6AA-44EB-89C4-55B2C85AE70F}" type="datetimeFigureOut">
              <a:rPr lang="el-GR" smtClean="0"/>
              <a:t>20/11/2021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61FFE79-B022-4DB8-ADCB-815F3497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75FDAB4-C4EE-4A60-97FB-562C2CCE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A84-619C-4259-8C79-655E73364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2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58C53F-E2F9-4132-A49E-03C015B1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88CD881-AA9E-4EBC-960C-CE320C013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A56BD33-B3B8-48FF-B650-5855BE149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797CCE6-BE49-4D70-83D5-522A9CA30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1680-F6AA-44EB-89C4-55B2C85AE70F}" type="datetimeFigureOut">
              <a:rPr lang="el-GR" smtClean="0"/>
              <a:t>20/11/2021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F685B59-E486-4D83-955D-203F41A3B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1C80749-446C-4F3A-BC27-4F46B0A5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5A84-619C-4259-8C79-655E73364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052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666949D-4CB8-4766-9DFA-2273B98B6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F73A97A-CEF6-4B7A-AC0C-4D9ECB8D3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60EB9CE-F05E-4518-8A4D-FEBF90B48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1680-F6AA-44EB-89C4-55B2C85AE70F}" type="datetimeFigureOut">
              <a:rPr lang="el-GR" smtClean="0"/>
              <a:t>20/11/2021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BF7435C-F664-449C-B3E9-77659C2FF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9F8D4FE-438A-4C4E-AEAD-E9DE7B630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5A84-619C-4259-8C79-655E73364F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642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3A916881-05B4-4863-B690-9B88B14FB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682" y="0"/>
            <a:ext cx="7314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2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DCCF3E-FF3A-490F-AE60-936E221E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59" y="32786"/>
            <a:ext cx="9123947" cy="523221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l-GR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ΜΥΟΣΚΕΛΕΤΙΚΟ ΣΥΣΤΗΜΑ ΑΝΘΡΩΠΟΥ</a:t>
            </a:r>
          </a:p>
        </p:txBody>
      </p:sp>
      <p:pic>
        <p:nvPicPr>
          <p:cNvPr id="25" name="Picture 12" descr="http://blogs.sch.gr/labos/files/2011/01/%CF%80%CE%B5%CF%81%CE%B9%CE%BF%CF%83%CF%84%CE%B5%CE%BF1-e1295200361397.jpg">
            <a:extLst>
              <a:ext uri="{FF2B5EF4-FFF2-40B4-BE49-F238E27FC236}">
                <a16:creationId xmlns:a16="http://schemas.microsoft.com/office/drawing/2014/main" id="{FD5FB20D-2476-4ECC-B16E-4DEA45813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80" y="805782"/>
            <a:ext cx="3232617" cy="279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DE59D39-460F-4582-848E-BB7D3BEFC1C1}"/>
              </a:ext>
            </a:extLst>
          </p:cNvPr>
          <p:cNvSpPr txBox="1"/>
          <p:nvPr/>
        </p:nvSpPr>
        <p:spPr>
          <a:xfrm>
            <a:off x="4546484" y="583508"/>
            <a:ext cx="764551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Εξωτερικά</a:t>
            </a:r>
            <a:r>
              <a:rPr lang="el-GR" altLang="en-US" sz="28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l-GR" altLang="en-US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περιόστεο </a:t>
            </a:r>
            <a:r>
              <a:rPr lang="el-GR" altLang="en-US" sz="2000" i="1" u="sng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βοηθά </a:t>
            </a: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την ανάπτυξη των οστών και την επούλωση τους αν σπάσουν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85E733-BDC5-482A-8770-98A02EBF30A8}"/>
              </a:ext>
            </a:extLst>
          </p:cNvPr>
          <p:cNvSpPr txBox="1"/>
          <p:nvPr/>
        </p:nvSpPr>
        <p:spPr>
          <a:xfrm>
            <a:off x="4546484" y="1722281"/>
            <a:ext cx="708065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l-G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Εσωτερικά</a:t>
            </a:r>
          </a:p>
          <a:p>
            <a:pPr>
              <a:buFont typeface="Wingdings" panose="05000000000000000000" pitchFamily="2" charset="2"/>
              <a:buNone/>
            </a:pP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Κοιλότητες, κάποιες από αυτές περιέχουν τον </a:t>
            </a:r>
            <a:r>
              <a:rPr lang="el-GR" altLang="en-U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ερυθρό μυελό των οστών</a:t>
            </a:r>
            <a:r>
              <a:rPr lang="el-GR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ο οποίος παράγει κύτταρα του αίματος</a:t>
            </a:r>
          </a:p>
        </p:txBody>
      </p:sp>
      <p:sp>
        <p:nvSpPr>
          <p:cNvPr id="30" name="Text Box 12">
            <a:extLst>
              <a:ext uri="{FF2B5EF4-FFF2-40B4-BE49-F238E27FC236}">
                <a16:creationId xmlns:a16="http://schemas.microsoft.com/office/drawing/2014/main" id="{90117BEA-F78B-47A9-92EE-C5047D4B3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18" y="3853494"/>
            <a:ext cx="69872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Ο μυελός των οστών θεωρείται κέντρο </a:t>
            </a:r>
            <a:r>
              <a:rPr lang="el-GR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αιμοποίησης</a:t>
            </a:r>
            <a:endParaRPr lang="el-G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8">
            <a:extLst>
              <a:ext uri="{FF2B5EF4-FFF2-40B4-BE49-F238E27FC236}">
                <a16:creationId xmlns:a16="http://schemas.microsoft.com/office/drawing/2014/main" id="{B02E80B7-2C48-4C3B-98D0-74B35E74E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120" y="3429000"/>
            <a:ext cx="2697162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31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DCCF3E-FF3A-490F-AE60-936E221E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59" y="32786"/>
            <a:ext cx="9123947" cy="523221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l-GR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ΜΥΟΣΚΕΛΕΤΙΚΟ ΣΥΣΤΗΜΑ ΑΝΘΡΩΠΟΥ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E3AAEE4-4530-4A1F-91F3-40AB99782A81}"/>
              </a:ext>
            </a:extLst>
          </p:cNvPr>
          <p:cNvSpPr txBox="1">
            <a:spLocks noChangeArrowheads="1"/>
          </p:cNvSpPr>
          <p:nvPr/>
        </p:nvSpPr>
        <p:spPr>
          <a:xfrm>
            <a:off x="628645" y="696692"/>
            <a:ext cx="9565889" cy="8875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ΑΡΘΡΩΣΕΙΣ</a:t>
            </a:r>
          </a:p>
          <a:p>
            <a:pPr marL="0" indent="0">
              <a:spcBef>
                <a:spcPct val="0"/>
              </a:spcBef>
              <a:buClr>
                <a:schemeClr val="bg2"/>
              </a:buClr>
              <a:buNone/>
            </a:pP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Τα οστά συνδέονται μεταξύ τους με αρθρώσεις</a:t>
            </a:r>
          </a:p>
          <a:p>
            <a:pPr marL="0" indent="0">
              <a:spcBef>
                <a:spcPct val="0"/>
              </a:spcBef>
              <a:buClr>
                <a:schemeClr val="bg2"/>
              </a:buClr>
              <a:buNone/>
            </a:pP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Υπάρχουν 2 τύποι αρθρώσεων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4FFB9099-02C8-40E6-B2D8-BBF0379FB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323" y="1678971"/>
            <a:ext cx="24535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</a:pPr>
            <a:r>
              <a:rPr lang="el-G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Διαρθρώσεις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2FEA37E5-1D28-402D-A3EE-10EE77F1E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129" y="1594921"/>
            <a:ext cx="26197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</a:pPr>
            <a:r>
              <a:rPr lang="el-G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Συναρθρώσεις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EACEC9EF-729A-41E0-9B9E-0F0030D48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88" y="2164694"/>
            <a:ext cx="483150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Επιτρέπει</a:t>
            </a: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την κίνηση μεταξύ των οστών που συμμετέχουν σε αυτήν  π.χ. ώμος</a:t>
            </a:r>
          </a:p>
          <a:p>
            <a:pPr lvl="2">
              <a:spcBef>
                <a:spcPct val="50000"/>
              </a:spcBef>
            </a:pPr>
            <a:endParaRPr lang="el-GR" altLang="en-US" sz="2000" dirty="0"/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B9962738-B055-404A-8CEA-169349851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1" y="2081334"/>
            <a:ext cx="58415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altLang="en-US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ΔΕΝ</a:t>
            </a:r>
            <a:r>
              <a:rPr lang="el-GR" alt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επιτρέπει καμία κίνηση ή </a:t>
            </a:r>
            <a:r>
              <a:rPr lang="el-GR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επιτρέπει</a:t>
            </a: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πολύ περιορισμένες</a:t>
            </a: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κινήσεις π.χ. σπονδυλική στήλη</a:t>
            </a:r>
          </a:p>
        </p:txBody>
      </p:sp>
      <p:pic>
        <p:nvPicPr>
          <p:cNvPr id="22" name="Picture 9" descr="Kranio Plai.JPG">
            <a:extLst>
              <a:ext uri="{FF2B5EF4-FFF2-40B4-BE49-F238E27FC236}">
                <a16:creationId xmlns:a16="http://schemas.microsoft.com/office/drawing/2014/main" id="{708B6AD1-8AE6-48A1-85D6-81ECB47F5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9" y="3334245"/>
            <a:ext cx="2376487" cy="197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http://t2.gstatic.com/images?q=tbn:ANd9GcTFmhTe9xDk144V13Jc-DvgOp1OWrlX3Y6mUIRJSOVMqSt_bvaX">
            <a:extLst>
              <a:ext uri="{FF2B5EF4-FFF2-40B4-BE49-F238E27FC236}">
                <a16:creationId xmlns:a16="http://schemas.microsoft.com/office/drawing/2014/main" id="{7624C89F-924A-486A-A4B5-7CAD7FE1A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959" y="3429000"/>
            <a:ext cx="233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ttp://t3.gstatic.com/images?q=tbn:ANd9GcRY8Jjb83JfPQwuikzzvrweJlwzurmnjQimLgV7aqctw_6LkLkC0A">
            <a:extLst>
              <a:ext uri="{FF2B5EF4-FFF2-40B4-BE49-F238E27FC236}">
                <a16:creationId xmlns:a16="http://schemas.microsoft.com/office/drawing/2014/main" id="{0B1B1BB5-421F-453D-AF86-F17F01866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86" y="3523756"/>
            <a:ext cx="17526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3" descr="Arthrwseis 04.jpg">
            <a:extLst>
              <a:ext uri="{FF2B5EF4-FFF2-40B4-BE49-F238E27FC236}">
                <a16:creationId xmlns:a16="http://schemas.microsoft.com/office/drawing/2014/main" id="{29B426D2-80DC-4FFA-B378-95B0B7BA9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21" y="3410125"/>
            <a:ext cx="2159000" cy="20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88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DCCF3E-FF3A-490F-AE60-936E221E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59" y="32786"/>
            <a:ext cx="9123947" cy="523221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l-GR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ΜΥΟΣΚΕΛΕΤΙΚΟ ΣΥΣΤΗΜΑ ΑΝΘΡΩΠΟΥ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C057AC5-2284-4817-AC20-2B9D8870D170}"/>
              </a:ext>
            </a:extLst>
          </p:cNvPr>
          <p:cNvSpPr txBox="1">
            <a:spLocks noChangeArrowheads="1"/>
          </p:cNvSpPr>
          <p:nvPr/>
        </p:nvSpPr>
        <p:spPr>
          <a:xfrm>
            <a:off x="497806" y="803246"/>
            <a:ext cx="4376198" cy="523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▷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l-G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Δομή της διάρθρωσης  </a:t>
            </a:r>
            <a:endParaRPr lang="en-US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l-G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CAFD0D-DCCA-471B-A48F-114F5E61ACC1}"/>
              </a:ext>
            </a:extLst>
          </p:cNvPr>
          <p:cNvSpPr txBox="1"/>
          <p:nvPr/>
        </p:nvSpPr>
        <p:spPr>
          <a:xfrm>
            <a:off x="1171771" y="1573706"/>
            <a:ext cx="59924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Στη διάρθρωση τα οστά συγκρατούνται με τη βοήθεια των συνδέσμων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Τα οστά της διάρθρωσης περιβάλλονται από ένα σάκο τον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αρθρικό θύλακα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Ο αρθρικός θύλακας εκκρίνει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αρθρικό υγρό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στην αρθρική κοιλότητα που δρα σαν λιπαντικό ώστε να μην τρίβονται τα οστά μεταξύ τους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Οι επιφάνειες επαφής καλύπτονται από χόνδρο, </a:t>
            </a: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    τον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αρθρικό χόνδρο.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dirty="0"/>
          </a:p>
        </p:txBody>
      </p:sp>
      <p:pic>
        <p:nvPicPr>
          <p:cNvPr id="10" name="Picture 5" descr="C:\Users\mchatzinik\Desktop\articolazioni.gif">
            <a:extLst>
              <a:ext uri="{FF2B5EF4-FFF2-40B4-BE49-F238E27FC236}">
                <a16:creationId xmlns:a16="http://schemas.microsoft.com/office/drawing/2014/main" id="{BFD24B9D-1D90-45C7-AE8B-005D8D36A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172" y="1326467"/>
            <a:ext cx="4032250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05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DCCF3E-FF3A-490F-AE60-936E221E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59" y="32786"/>
            <a:ext cx="9123947" cy="523221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l-GR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ΜΥΟΣΚΕΛΕΤΙΚΟ ΣΥΣΤΗΜΑ ΑΝΘΡΩΠΟΥ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C057AC5-2284-4817-AC20-2B9D8870D170}"/>
              </a:ext>
            </a:extLst>
          </p:cNvPr>
          <p:cNvSpPr txBox="1">
            <a:spLocks noChangeArrowheads="1"/>
          </p:cNvSpPr>
          <p:nvPr/>
        </p:nvSpPr>
        <p:spPr>
          <a:xfrm>
            <a:off x="497805" y="803246"/>
            <a:ext cx="7756961" cy="271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▷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None/>
            </a:pPr>
            <a:r>
              <a:rPr lang="el-G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ΜΥΙΚΟ ΣΥΣΤΗΜΑ ΑΝΘΡΩΠΟΥ</a:t>
            </a:r>
          </a:p>
          <a:p>
            <a:pPr>
              <a:buFont typeface="Wingdings" panose="05000000000000000000" pitchFamily="2" charset="2"/>
              <a:buNone/>
            </a:pPr>
            <a:r>
              <a:rPr lang="el-G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l-G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CAFD0D-DCCA-471B-A48F-114F5E61ACC1}"/>
              </a:ext>
            </a:extLst>
          </p:cNvPr>
          <p:cNvSpPr txBox="1"/>
          <p:nvPr/>
        </p:nvSpPr>
        <p:spPr>
          <a:xfrm>
            <a:off x="609709" y="1393579"/>
            <a:ext cx="890340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Οι μύες έχουν την ικανότητα να συστέλλονται και να διαστέλλονται</a:t>
            </a:r>
          </a:p>
          <a:p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Βοηθούν στις κινήσεις</a:t>
            </a:r>
          </a:p>
          <a:p>
            <a:endParaRPr lang="el-G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Διακρίνονται σε 3 τύπους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alt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Σκελετικοί μύες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Καρδιακός μυς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Λείοι μύες</a:t>
            </a:r>
          </a:p>
          <a:p>
            <a:endParaRPr lang="el-GR" dirty="0"/>
          </a:p>
        </p:txBody>
      </p:sp>
      <p:pic>
        <p:nvPicPr>
          <p:cNvPr id="6" name="Picture 5" descr="-17-638">
            <a:extLst>
              <a:ext uri="{FF2B5EF4-FFF2-40B4-BE49-F238E27FC236}">
                <a16:creationId xmlns:a16="http://schemas.microsoft.com/office/drawing/2014/main" id="{8A827B6E-2437-449D-A2A0-D778DE3C6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406" y="2325760"/>
            <a:ext cx="6107885" cy="405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937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DCCF3E-FF3A-490F-AE60-936E221E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59" y="32786"/>
            <a:ext cx="9123947" cy="523221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l-GR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ΜΥΟΣΚΕΛΕΤΙΚΟ ΣΥΣΤΗΜΑ ΑΝΘΡΩΠΟΥ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C057AC5-2284-4817-AC20-2B9D8870D170}"/>
              </a:ext>
            </a:extLst>
          </p:cNvPr>
          <p:cNvSpPr txBox="1">
            <a:spLocks noChangeArrowheads="1"/>
          </p:cNvSpPr>
          <p:nvPr/>
        </p:nvSpPr>
        <p:spPr>
          <a:xfrm>
            <a:off x="321149" y="556007"/>
            <a:ext cx="7756961" cy="271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▷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None/>
            </a:pPr>
            <a:r>
              <a:rPr lang="el-G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ΜΥΙΚΟ ΣΥΣΤΗΜΑ ΑΝΘΡΩΠΟΥ</a:t>
            </a:r>
          </a:p>
          <a:p>
            <a:pPr>
              <a:buFont typeface="Wingdings" panose="05000000000000000000" pitchFamily="2" charset="2"/>
              <a:buNone/>
            </a:pPr>
            <a:r>
              <a:rPr lang="el-G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l-GR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CAFD0D-DCCA-471B-A48F-114F5E61ACC1}"/>
              </a:ext>
            </a:extLst>
          </p:cNvPr>
          <p:cNvSpPr txBox="1"/>
          <p:nvPr/>
        </p:nvSpPr>
        <p:spPr>
          <a:xfrm>
            <a:off x="405905" y="1129671"/>
            <a:ext cx="890340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alt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Σκελετικοί μύες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altLang="en-US" sz="2000" dirty="0"/>
              <a:t>Λειτουργούν με τη θέληση μας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altLang="en-US" sz="2000" dirty="0" err="1"/>
              <a:t>Προσφύονται</a:t>
            </a:r>
            <a:r>
              <a:rPr lang="el-GR" altLang="en-US" sz="2000" dirty="0"/>
              <a:t> στα οστά </a:t>
            </a:r>
            <a:r>
              <a:rPr lang="el-GR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με τους</a:t>
            </a:r>
            <a:r>
              <a:rPr lang="el-G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l-GR" sz="2000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τένοντες</a:t>
            </a:r>
            <a:endParaRPr lang="el-GR" alt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altLang="en-US" sz="2000" dirty="0"/>
              <a:t>Λειτουργούν κατά ζεύγη:</a:t>
            </a:r>
            <a:r>
              <a:rPr lang="el-GR" altLang="en-US" sz="2000" dirty="0">
                <a:sym typeface="Wingdings" panose="05000000000000000000" pitchFamily="2" charset="2"/>
              </a:rPr>
              <a:t> ο 1 συστέλλεται και ο 2 διαστέλλεται</a:t>
            </a:r>
            <a:endParaRPr lang="el-GR" alt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alt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Καρδιακός μυς</a:t>
            </a:r>
          </a:p>
          <a:p>
            <a:endParaRPr lang="el-G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Μόνο στην καρδιά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Ανεξάρτητα από τη θέληση μας</a:t>
            </a:r>
          </a:p>
          <a:p>
            <a:endParaRPr lang="el-G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Λείοι μύες</a:t>
            </a:r>
          </a:p>
          <a:p>
            <a:endParaRPr lang="el-G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Λειτουργούν ανεξάρτητα από τη θέλησή μας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Στα τοιχώματα των σπλάχνων π.χ. τοιχώματα στομάχου και εντέρου</a:t>
            </a:r>
          </a:p>
          <a:p>
            <a:endParaRPr lang="el-GR" dirty="0"/>
          </a:p>
        </p:txBody>
      </p:sp>
      <p:pic>
        <p:nvPicPr>
          <p:cNvPr id="7" name="Picture 5" descr="C:\Users\mchatzinik\Desktop\τθυθ.png">
            <a:extLst>
              <a:ext uri="{FF2B5EF4-FFF2-40B4-BE49-F238E27FC236}">
                <a16:creationId xmlns:a16="http://schemas.microsoft.com/office/drawing/2014/main" id="{B3B23FAD-744A-4A06-9132-83AC91475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139" y="556007"/>
            <a:ext cx="4176712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tmp7D53">
            <a:extLst>
              <a:ext uri="{FF2B5EF4-FFF2-40B4-BE49-F238E27FC236}">
                <a16:creationId xmlns:a16="http://schemas.microsoft.com/office/drawing/2014/main" id="{A5BC3E1E-0FD6-4814-B6EC-D023AD0F9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426" y="3069333"/>
            <a:ext cx="2592388" cy="194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ttp://science.nationalgeographic.com/staticfiles/NGS/Shared/StaticFiles/Science/Images/Content/digestive-system-23974146-ga.jpg">
            <a:extLst>
              <a:ext uri="{FF2B5EF4-FFF2-40B4-BE49-F238E27FC236}">
                <a16:creationId xmlns:a16="http://schemas.microsoft.com/office/drawing/2014/main" id="{E428E513-7143-4D57-B837-56315938D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820" y="4296376"/>
            <a:ext cx="25923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0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DCCF3E-FF3A-490F-AE60-936E221E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59" y="32786"/>
            <a:ext cx="9123947" cy="523221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l-GR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ΜΥΟΣΚΕΛΕΤΙΚΟ ΣΥΣΤΗΜΑ ΑΝΘΡΩΠΟΥ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D61A09-AE7A-45D4-B309-3074ABBD57AB}"/>
              </a:ext>
            </a:extLst>
          </p:cNvPr>
          <p:cNvSpPr txBox="1"/>
          <p:nvPr/>
        </p:nvSpPr>
        <p:spPr>
          <a:xfrm>
            <a:off x="3400927" y="611039"/>
            <a:ext cx="46522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Υγεία σκελετού – μυών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l-G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0347B30B-6BDC-4322-BE63-240FDA9A07AA}"/>
              </a:ext>
            </a:extLst>
          </p:cNvPr>
          <p:cNvCxnSpPr/>
          <p:nvPr/>
        </p:nvCxnSpPr>
        <p:spPr>
          <a:xfrm flipH="1">
            <a:off x="2598301" y="1493263"/>
            <a:ext cx="1048624" cy="947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31D43BB1-E362-4EF1-8F39-58E323720EED}"/>
              </a:ext>
            </a:extLst>
          </p:cNvPr>
          <p:cNvCxnSpPr>
            <a:cxnSpLocks/>
          </p:cNvCxnSpPr>
          <p:nvPr/>
        </p:nvCxnSpPr>
        <p:spPr>
          <a:xfrm>
            <a:off x="6839098" y="1540091"/>
            <a:ext cx="933376" cy="1034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E9998B2-CF61-4637-B967-4EBFFE225919}"/>
              </a:ext>
            </a:extLst>
          </p:cNvPr>
          <p:cNvSpPr txBox="1"/>
          <p:nvPr/>
        </p:nvSpPr>
        <p:spPr>
          <a:xfrm>
            <a:off x="781270" y="2647789"/>
            <a:ext cx="30563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ισορροπημένη διατροφή </a:t>
            </a:r>
            <a:endParaRPr lang="el-GR" alt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l-GR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ασβέστιο &amp; βιταμίνη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</a:t>
            </a:r>
            <a:endParaRPr lang="el-G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B80FF4-9FC4-4DC3-A69A-D481AB47F78F}"/>
              </a:ext>
            </a:extLst>
          </p:cNvPr>
          <p:cNvSpPr txBox="1"/>
          <p:nvPr/>
        </p:nvSpPr>
        <p:spPr>
          <a:xfrm>
            <a:off x="5743072" y="2767280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l-GR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φυσική άσκηση </a:t>
            </a:r>
          </a:p>
          <a:p>
            <a:pPr>
              <a:buFont typeface="Wingdings" panose="05000000000000000000" pitchFamily="2" charset="2"/>
              <a:buNone/>
            </a:pP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μύες λειτουργούν καλύτερα &amp; αποκτούν μεγαλύτερη αντοχή αλλιώς οι μύες ατροφούν &amp; οι αρθρώσεις γίνονται δύσκαμπτες</a:t>
            </a:r>
            <a:endParaRPr lang="el-G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6" descr="Vitamine-D">
            <a:extLst>
              <a:ext uri="{FF2B5EF4-FFF2-40B4-BE49-F238E27FC236}">
                <a16:creationId xmlns:a16="http://schemas.microsoft.com/office/drawing/2014/main" id="{B8DAFAC3-2441-462A-9ED9-1DD8D7AC0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33" y="4090719"/>
            <a:ext cx="2592387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1044492-royalty-free-rf-clip-art-illustration-of-a-cartoon-sweaty-woman-running-on-a-treadmill">
            <a:extLst>
              <a:ext uri="{FF2B5EF4-FFF2-40B4-BE49-F238E27FC236}">
                <a16:creationId xmlns:a16="http://schemas.microsoft.com/office/drawing/2014/main" id="{53DCBCD2-E56F-4EF3-B1DB-BCF43F9FD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786" y="4064330"/>
            <a:ext cx="2146300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09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Βιοκαρπός">
            <a:extLst>
              <a:ext uri="{FF2B5EF4-FFF2-40B4-BE49-F238E27FC236}">
                <a16:creationId xmlns:a16="http://schemas.microsoft.com/office/drawing/2014/main" id="{39AF26D7-FD8E-4E78-869C-9A88EA6F8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039" y="0"/>
            <a:ext cx="9059096" cy="661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19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DCCF3E-FF3A-490F-AE60-936E221E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59" y="32786"/>
            <a:ext cx="9123947" cy="523221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l-GR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ΜΥΟΣΚΕΛΕΤΙΚΟ ΣΥΣΤΗΜΑ ΑΝΘΡΩΠΟΥ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3D3C244-9C75-4F7F-B5DF-18841789522F}"/>
              </a:ext>
            </a:extLst>
          </p:cNvPr>
          <p:cNvSpPr txBox="1">
            <a:spLocks noChangeArrowheads="1"/>
          </p:cNvSpPr>
          <p:nvPr/>
        </p:nvSpPr>
        <p:spPr>
          <a:xfrm>
            <a:off x="323196" y="561964"/>
            <a:ext cx="6927896" cy="5584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Βλάβη σκελετού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altLang="en-US" dirty="0">
              <a:solidFill>
                <a:srgbClr val="002060"/>
              </a:solidFill>
            </a:endParaRPr>
          </a:p>
        </p:txBody>
      </p:sp>
      <p:pic>
        <p:nvPicPr>
          <p:cNvPr id="18" name="Picture 5" descr="BrokenBone">
            <a:extLst>
              <a:ext uri="{FF2B5EF4-FFF2-40B4-BE49-F238E27FC236}">
                <a16:creationId xmlns:a16="http://schemas.microsoft.com/office/drawing/2014/main" id="{C407F9D5-715A-4AF3-B3AC-34EA92891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023" y="1572434"/>
            <a:ext cx="1455737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broken-bone-treatment">
            <a:extLst>
              <a:ext uri="{FF2B5EF4-FFF2-40B4-BE49-F238E27FC236}">
                <a16:creationId xmlns:a16="http://schemas.microsoft.com/office/drawing/2014/main" id="{C7F0DFBC-48B0-4F9B-976C-E4931F254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679" y="1288419"/>
            <a:ext cx="1736725" cy="19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8">
            <a:extLst>
              <a:ext uri="{FF2B5EF4-FFF2-40B4-BE49-F238E27FC236}">
                <a16:creationId xmlns:a16="http://schemas.microsoft.com/office/drawing/2014/main" id="{D4AA95E3-6DC1-45EA-B53B-FE5A26540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064558"/>
            <a:ext cx="5616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α. </a:t>
            </a:r>
            <a:r>
              <a:rPr lang="el-GR" alt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Κάταγμα</a:t>
            </a:r>
            <a:r>
              <a:rPr lang="el-G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σπάσιμο των οστών</a:t>
            </a:r>
          </a:p>
        </p:txBody>
      </p:sp>
      <p:grpSp>
        <p:nvGrpSpPr>
          <p:cNvPr id="21" name="19 - Ομάδα">
            <a:extLst>
              <a:ext uri="{FF2B5EF4-FFF2-40B4-BE49-F238E27FC236}">
                <a16:creationId xmlns:a16="http://schemas.microsoft.com/office/drawing/2014/main" id="{368B2D6B-C17A-44EC-8F07-D8A411490953}"/>
              </a:ext>
            </a:extLst>
          </p:cNvPr>
          <p:cNvGrpSpPr>
            <a:grpSpLocks/>
          </p:cNvGrpSpPr>
          <p:nvPr/>
        </p:nvGrpSpPr>
        <p:grpSpPr bwMode="auto">
          <a:xfrm>
            <a:off x="4555207" y="1597457"/>
            <a:ext cx="2232025" cy="1582737"/>
            <a:chOff x="5292080" y="3429000"/>
            <a:chExt cx="3642395" cy="2668463"/>
          </a:xfrm>
        </p:grpSpPr>
        <p:pic>
          <p:nvPicPr>
            <p:cNvPr id="22" name="Picture 16" descr="http://www.footsurgery.gr/attachments/Image/trimal_fx.jpg">
              <a:extLst>
                <a:ext uri="{FF2B5EF4-FFF2-40B4-BE49-F238E27FC236}">
                  <a16:creationId xmlns:a16="http://schemas.microsoft.com/office/drawing/2014/main" id="{BB81817F-7D92-412A-AFD3-22F47BFEDD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3429000"/>
              <a:ext cx="3642395" cy="266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18 - Δεξιό βέλος">
              <a:extLst>
                <a:ext uri="{FF2B5EF4-FFF2-40B4-BE49-F238E27FC236}">
                  <a16:creationId xmlns:a16="http://schemas.microsoft.com/office/drawing/2014/main" id="{120917F5-449D-468C-A1F7-86097899EC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89128">
              <a:off x="6515735" y="4034132"/>
              <a:ext cx="649123" cy="215718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accent1"/>
            </a:solidFill>
            <a:ln w="25400" algn="ctr">
              <a:solidFill>
                <a:srgbClr val="B9A43B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>
                <a:defRPr/>
              </a:pPr>
              <a:endParaRPr lang="el-GR" sz="800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24" name="Rectangle 12">
            <a:extLst>
              <a:ext uri="{FF2B5EF4-FFF2-40B4-BE49-F238E27FC236}">
                <a16:creationId xmlns:a16="http://schemas.microsoft.com/office/drawing/2014/main" id="{E13B8E7A-AE48-4B1B-AB07-A397F48D8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448735"/>
            <a:ext cx="108385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β. </a:t>
            </a:r>
            <a:r>
              <a:rPr lang="el-GR" alt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Διάστρεμμα ή στραμπούληγμα </a:t>
            </a:r>
            <a:r>
              <a:rPr lang="el-GR" altLang="en-US" sz="20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κάκωση των ιστών μιας άρθρωσης (συνδέσμου ή αρθρικού θύλακα) χωρίς την απομάκρυνση των οστών από την άρθρωση</a:t>
            </a:r>
          </a:p>
        </p:txBody>
      </p:sp>
      <p:pic>
        <p:nvPicPr>
          <p:cNvPr id="25" name="Picture 13">
            <a:extLst>
              <a:ext uri="{FF2B5EF4-FFF2-40B4-BE49-F238E27FC236}">
                <a16:creationId xmlns:a16="http://schemas.microsoft.com/office/drawing/2014/main" id="{A7777FA4-0FA4-4862-911E-753178A1C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59" y="4399610"/>
            <a:ext cx="3568700" cy="238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5" descr="Picture1-21">
            <a:extLst>
              <a:ext uri="{FF2B5EF4-FFF2-40B4-BE49-F238E27FC236}">
                <a16:creationId xmlns:a16="http://schemas.microsoft.com/office/drawing/2014/main" id="{3336A984-D001-4B06-9CE2-F57C58382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32" y="4324624"/>
            <a:ext cx="3221138" cy="220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84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DCCF3E-FF3A-490F-AE60-936E221E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59" y="32786"/>
            <a:ext cx="9123947" cy="523221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l-GR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ΜΥΟΣΚΕΛΕΤΙΚΟ ΣΥΣΤΗΜΑ ΑΝΘΡΩΠΟΥ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6C7BC7A-FFD5-4F51-A1A1-07592F4971D5}"/>
              </a:ext>
            </a:extLst>
          </p:cNvPr>
          <p:cNvSpPr txBox="1">
            <a:spLocks noChangeArrowheads="1"/>
          </p:cNvSpPr>
          <p:nvPr/>
        </p:nvSpPr>
        <p:spPr>
          <a:xfrm>
            <a:off x="1381606" y="593725"/>
            <a:ext cx="8496300" cy="626427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l-GR" alt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γ. Εξάρθρωση </a:t>
            </a:r>
            <a:r>
              <a:rPr lang="el-GR" altLang="en-US" sz="2000" i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l-GR" altLang="en-US" sz="2000" dirty="0">
                <a:solidFill>
                  <a:schemeClr val="tx1"/>
                </a:solidFill>
              </a:rPr>
              <a:t>απομάκρυνση των οστών από την άρθρωση</a:t>
            </a:r>
          </a:p>
          <a:p>
            <a:endParaRPr lang="el-GR" altLang="en-US" sz="1900" dirty="0"/>
          </a:p>
        </p:txBody>
      </p:sp>
      <p:pic>
        <p:nvPicPr>
          <p:cNvPr id="18" name="Picture 5" descr="shoulder_1_c">
            <a:extLst>
              <a:ext uri="{FF2B5EF4-FFF2-40B4-BE49-F238E27FC236}">
                <a16:creationId xmlns:a16="http://schemas.microsoft.com/office/drawing/2014/main" id="{9AC59AA2-D85E-4CC1-9503-7FD599DF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18" y="1385888"/>
            <a:ext cx="53721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2B958425-0817-4B6F-A169-1D0E2B40C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818" y="1817688"/>
            <a:ext cx="3240088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>
            <a:extLst>
              <a:ext uri="{FF2B5EF4-FFF2-40B4-BE49-F238E27FC236}">
                <a16:creationId xmlns:a16="http://schemas.microsoft.com/office/drawing/2014/main" id="{62AAEA8C-6476-4B8A-AB7E-9F8C57841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246" y="4063651"/>
            <a:ext cx="33893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8">
            <a:extLst>
              <a:ext uri="{FF2B5EF4-FFF2-40B4-BE49-F238E27FC236}">
                <a16:creationId xmlns:a16="http://schemas.microsoft.com/office/drawing/2014/main" id="{24CADCE4-A9BD-401B-BEDC-1B2D693B4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844" y="5025301"/>
            <a:ext cx="37449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ΣΗΜΑΝΤΙΚΗ η σωστή ποσότητα οστικής μάζας</a:t>
            </a:r>
          </a:p>
        </p:txBody>
      </p:sp>
    </p:spTree>
    <p:extLst>
      <p:ext uri="{BB962C8B-B14F-4D97-AF65-F5344CB8AC3E}">
        <p14:creationId xmlns:p14="http://schemas.microsoft.com/office/powerpoint/2010/main" val="165188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DCCF3E-FF3A-490F-AE60-936E221E9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l-GR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ΜΥΟΣΚΕΛΕΤΙΚΟ ΣΥΣΤΗΜΑ ΑΝΘΡΩΠΟΥ</a:t>
            </a:r>
          </a:p>
        </p:txBody>
      </p:sp>
      <p:pic>
        <p:nvPicPr>
          <p:cNvPr id="16" name="Picture 2" descr="Image result for myoskeletal alignment">
            <a:extLst>
              <a:ext uri="{FF2B5EF4-FFF2-40B4-BE49-F238E27FC236}">
                <a16:creationId xmlns:a16="http://schemas.microsoft.com/office/drawing/2014/main" id="{9369A71E-CC2C-4207-BE21-94303B815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218" y="1837692"/>
            <a:ext cx="4981432" cy="30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51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DCCF3E-FF3A-490F-AE60-936E221E9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l-GR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ΜΥΟΣΚΕΛΕΤΙΚΟ ΣΥΣΤΗΜΑ ΑΝΘΡΩΠΟΥ</a:t>
            </a:r>
          </a:p>
        </p:txBody>
      </p:sp>
      <p:sp>
        <p:nvSpPr>
          <p:cNvPr id="4" name="Shape 83">
            <a:extLst>
              <a:ext uri="{FF2B5EF4-FFF2-40B4-BE49-F238E27FC236}">
                <a16:creationId xmlns:a16="http://schemas.microsoft.com/office/drawing/2014/main" id="{6542AB8F-6E13-4A3D-A353-DC0EEDF89D0F}"/>
              </a:ext>
            </a:extLst>
          </p:cNvPr>
          <p:cNvSpPr txBox="1">
            <a:spLocks/>
          </p:cNvSpPr>
          <p:nvPr/>
        </p:nvSpPr>
        <p:spPr>
          <a:xfrm>
            <a:off x="734835" y="1358073"/>
            <a:ext cx="8407404" cy="66522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Κίνηση στον άνθρωπο γίνεται με τη συνεργασία</a:t>
            </a:r>
            <a:r>
              <a:rPr lang="en-US" altLang="en-U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5" name="Shape 84">
            <a:extLst>
              <a:ext uri="{FF2B5EF4-FFF2-40B4-BE49-F238E27FC236}">
                <a16:creationId xmlns:a16="http://schemas.microsoft.com/office/drawing/2014/main" id="{F9874B6C-05DC-425C-B8D5-CEFBB26598DE}"/>
              </a:ext>
            </a:extLst>
          </p:cNvPr>
          <p:cNvSpPr txBox="1"/>
          <p:nvPr/>
        </p:nvSpPr>
        <p:spPr>
          <a:xfrm>
            <a:off x="734834" y="2023303"/>
            <a:ext cx="7970253" cy="2246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Ερειστικού συστήματος (σκελετός)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Μυϊκού συστήματος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Αναπνευστικού συστήματος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Κυκλοφορικού συστήματος (μεταφορά οξυγόνου &amp; θρεπτικών ουσιών)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Νευρικού συστήματος (ρόλο συντονιστή)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" name="Picture 13" descr="image004">
            <a:extLst>
              <a:ext uri="{FF2B5EF4-FFF2-40B4-BE49-F238E27FC236}">
                <a16:creationId xmlns:a16="http://schemas.microsoft.com/office/drawing/2014/main" id="{FA8FEE4E-EF78-4370-8307-6015F1E45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010" y="1246062"/>
            <a:ext cx="18542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Anatomia_Physiologia%2019">
            <a:extLst>
              <a:ext uri="{FF2B5EF4-FFF2-40B4-BE49-F238E27FC236}">
                <a16:creationId xmlns:a16="http://schemas.microsoft.com/office/drawing/2014/main" id="{AEC1274D-EB43-443D-B822-889A86D54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4151376"/>
            <a:ext cx="1612274" cy="212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34">
            <a:extLst>
              <a:ext uri="{FF2B5EF4-FFF2-40B4-BE49-F238E27FC236}">
                <a16:creationId xmlns:a16="http://schemas.microsoft.com/office/drawing/2014/main" id="{E2FCFB28-6FE5-4424-8BB5-F36531F3A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250" y="4270249"/>
            <a:ext cx="1922462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image0019">
            <a:extLst>
              <a:ext uri="{FF2B5EF4-FFF2-40B4-BE49-F238E27FC236}">
                <a16:creationId xmlns:a16="http://schemas.microsoft.com/office/drawing/2014/main" id="{B175DCDE-70E3-4C4F-9B66-61BCA53EE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70249"/>
            <a:ext cx="266541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ANd9GcRT2EXyQYv9v37mDotpwG4W4RTU469Cg1KSXr07gq5IuFk8QRbS">
            <a:extLst>
              <a:ext uri="{FF2B5EF4-FFF2-40B4-BE49-F238E27FC236}">
                <a16:creationId xmlns:a16="http://schemas.microsoft.com/office/drawing/2014/main" id="{25446D38-3AC4-4BBA-8B0D-3834FF6EB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010" y="4087376"/>
            <a:ext cx="2077449" cy="234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07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DCCF3E-FF3A-490F-AE60-936E221E9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l-GR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ΜΥΟΣΚΕΛΕΤΙΚΟ ΣΥΣΤΗΜΑ ΑΝΘΡΩΠΟΥ</a:t>
            </a:r>
          </a:p>
        </p:txBody>
      </p:sp>
      <p:sp>
        <p:nvSpPr>
          <p:cNvPr id="4" name="Shape 91">
            <a:extLst>
              <a:ext uri="{FF2B5EF4-FFF2-40B4-BE49-F238E27FC236}">
                <a16:creationId xmlns:a16="http://schemas.microsoft.com/office/drawing/2014/main" id="{420C4869-3569-4EB7-A9D7-A3D53E20A728}"/>
              </a:ext>
            </a:extLst>
          </p:cNvPr>
          <p:cNvSpPr txBox="1">
            <a:spLocks/>
          </p:cNvSpPr>
          <p:nvPr/>
        </p:nvSpPr>
        <p:spPr>
          <a:xfrm>
            <a:off x="1139295" y="1187969"/>
            <a:ext cx="6178550" cy="81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tabLst/>
              <a:defRPr/>
            </a:pPr>
            <a:r>
              <a:rPr kumimoji="0" lang="el-GR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Διάκριση ανθρώπινου σκελετού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:</a:t>
            </a:r>
          </a:p>
        </p:txBody>
      </p:sp>
      <p:sp>
        <p:nvSpPr>
          <p:cNvPr id="5" name="Shape 92">
            <a:extLst>
              <a:ext uri="{FF2B5EF4-FFF2-40B4-BE49-F238E27FC236}">
                <a16:creationId xmlns:a16="http://schemas.microsoft.com/office/drawing/2014/main" id="{209A54C3-469F-4F6F-B0A8-77E1E84E2273}"/>
              </a:ext>
            </a:extLst>
          </p:cNvPr>
          <p:cNvSpPr txBox="1">
            <a:spLocks/>
          </p:cNvSpPr>
          <p:nvPr/>
        </p:nvSpPr>
        <p:spPr>
          <a:xfrm>
            <a:off x="534900" y="2052966"/>
            <a:ext cx="5561100" cy="275206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b="1" dirty="0"/>
              <a:t>Σκελετός του κορμού</a:t>
            </a:r>
            <a:r>
              <a:rPr lang="en-US" altLang="en-US" dirty="0"/>
              <a:t>: </a:t>
            </a:r>
            <a:endParaRPr lang="el-GR" alt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l-GR" altLang="en-US" dirty="0"/>
              <a:t>Κρανίο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altLang="en-US" dirty="0"/>
              <a:t>Θώρακας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altLang="en-US" dirty="0"/>
              <a:t>Σπονδυλική στήλη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6E39CDF-EF30-40BE-AA6F-59A577934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571" y="48638"/>
            <a:ext cx="2965450" cy="676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DC8BEB-77B8-4704-AA41-30921E4A128F}"/>
              </a:ext>
            </a:extLst>
          </p:cNvPr>
          <p:cNvSpPr txBox="1"/>
          <p:nvPr/>
        </p:nvSpPr>
        <p:spPr>
          <a:xfrm>
            <a:off x="4654550" y="2172532"/>
            <a:ext cx="43150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Σκελετός των άκρων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0" lang="el-G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Άνω άκρα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l-G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Κάτω άκρα</a:t>
            </a:r>
          </a:p>
        </p:txBody>
      </p:sp>
    </p:spTree>
    <p:extLst>
      <p:ext uri="{BB962C8B-B14F-4D97-AF65-F5344CB8AC3E}">
        <p14:creationId xmlns:p14="http://schemas.microsoft.com/office/powerpoint/2010/main" val="270474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DCCF3E-FF3A-490F-AE60-936E221E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058" y="51443"/>
            <a:ext cx="9861884" cy="819206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l-GR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ΜΥΟΣΚΕΛΕΤΙΚΟ ΣΥΣΤΗΜΑ ΑΝΘΡΩΠΟΥ</a:t>
            </a:r>
          </a:p>
        </p:txBody>
      </p:sp>
      <p:sp>
        <p:nvSpPr>
          <p:cNvPr id="4" name="Shape 91">
            <a:extLst>
              <a:ext uri="{FF2B5EF4-FFF2-40B4-BE49-F238E27FC236}">
                <a16:creationId xmlns:a16="http://schemas.microsoft.com/office/drawing/2014/main" id="{420C4869-3569-4EB7-A9D7-A3D53E20A728}"/>
              </a:ext>
            </a:extLst>
          </p:cNvPr>
          <p:cNvSpPr txBox="1">
            <a:spLocks/>
          </p:cNvSpPr>
          <p:nvPr/>
        </p:nvSpPr>
        <p:spPr>
          <a:xfrm>
            <a:off x="912061" y="497194"/>
            <a:ext cx="6178550" cy="81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tabLst/>
              <a:defRPr/>
            </a:pPr>
            <a:r>
              <a:rPr kumimoji="0" lang="el-GR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Σκελετός των άκρων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:</a:t>
            </a:r>
          </a:p>
        </p:txBody>
      </p:sp>
      <p:pic>
        <p:nvPicPr>
          <p:cNvPr id="7" name="Picture 5" descr="Anatomia_Physiologia%206">
            <a:extLst>
              <a:ext uri="{FF2B5EF4-FFF2-40B4-BE49-F238E27FC236}">
                <a16:creationId xmlns:a16="http://schemas.microsoft.com/office/drawing/2014/main" id="{08D575AB-B7C2-435C-BCAB-169DA5F2E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642" y="1976774"/>
            <a:ext cx="3710366" cy="43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leg">
            <a:extLst>
              <a:ext uri="{FF2B5EF4-FFF2-40B4-BE49-F238E27FC236}">
                <a16:creationId xmlns:a16="http://schemas.microsoft.com/office/drawing/2014/main" id="{8ED0840A-84B1-4065-B0D6-625C49A31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986" y="1864534"/>
            <a:ext cx="379095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B79E33-2ABC-4516-B55B-CBD868C583D8}"/>
              </a:ext>
            </a:extLst>
          </p:cNvPr>
          <p:cNvSpPr txBox="1"/>
          <p:nvPr/>
        </p:nvSpPr>
        <p:spPr>
          <a:xfrm>
            <a:off x="1165058" y="1265303"/>
            <a:ext cx="379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Άνω άκρα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C4C890-DF7E-4233-B22F-0647021F4270}"/>
              </a:ext>
            </a:extLst>
          </p:cNvPr>
          <p:cNvSpPr txBox="1"/>
          <p:nvPr/>
        </p:nvSpPr>
        <p:spPr>
          <a:xfrm>
            <a:off x="7235994" y="126530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Κάτω  άκρα </a:t>
            </a:r>
          </a:p>
        </p:txBody>
      </p:sp>
    </p:spTree>
    <p:extLst>
      <p:ext uri="{BB962C8B-B14F-4D97-AF65-F5344CB8AC3E}">
        <p14:creationId xmlns:p14="http://schemas.microsoft.com/office/powerpoint/2010/main" val="329239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DCCF3E-FF3A-490F-AE60-936E221E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59" y="32786"/>
            <a:ext cx="9123947" cy="523221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l-GR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ΜΥΟΣΚΕΛΕΤΙΚΟ ΣΥΣΤΗΜΑ ΑΝΘΡΩΠΟΥ</a:t>
            </a:r>
          </a:p>
        </p:txBody>
      </p:sp>
      <p:sp>
        <p:nvSpPr>
          <p:cNvPr id="4" name="Shape 91">
            <a:extLst>
              <a:ext uri="{FF2B5EF4-FFF2-40B4-BE49-F238E27FC236}">
                <a16:creationId xmlns:a16="http://schemas.microsoft.com/office/drawing/2014/main" id="{420C4869-3569-4EB7-A9D7-A3D53E20A728}"/>
              </a:ext>
            </a:extLst>
          </p:cNvPr>
          <p:cNvSpPr txBox="1">
            <a:spLocks/>
          </p:cNvSpPr>
          <p:nvPr/>
        </p:nvSpPr>
        <p:spPr>
          <a:xfrm>
            <a:off x="1068806" y="642623"/>
            <a:ext cx="538095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tabLst/>
              <a:defRPr/>
            </a:pPr>
            <a:r>
              <a:rPr kumimoji="0" lang="el-GR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Σκελετός του κορμού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aleway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B79E33-2ABC-4516-B55B-CBD868C583D8}"/>
              </a:ext>
            </a:extLst>
          </p:cNvPr>
          <p:cNvSpPr txBox="1"/>
          <p:nvPr/>
        </p:nvSpPr>
        <p:spPr>
          <a:xfrm>
            <a:off x="1068806" y="1493628"/>
            <a:ext cx="379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Κρανίο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C4C890-DF7E-4233-B22F-0647021F4270}"/>
              </a:ext>
            </a:extLst>
          </p:cNvPr>
          <p:cNvSpPr txBox="1"/>
          <p:nvPr/>
        </p:nvSpPr>
        <p:spPr>
          <a:xfrm>
            <a:off x="4499310" y="1491987"/>
            <a:ext cx="34410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Θώρακας</a:t>
            </a:r>
          </a:p>
        </p:txBody>
      </p:sp>
      <p:pic>
        <p:nvPicPr>
          <p:cNvPr id="9" name="Picture 6" descr="face">
            <a:extLst>
              <a:ext uri="{FF2B5EF4-FFF2-40B4-BE49-F238E27FC236}">
                <a16:creationId xmlns:a16="http://schemas.microsoft.com/office/drawing/2014/main" id="{0C2CE2CB-79CB-4ABF-98AC-3FC1AD7F7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9" y="2298899"/>
            <a:ext cx="3527425" cy="276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e3p01">
            <a:extLst>
              <a:ext uri="{FF2B5EF4-FFF2-40B4-BE49-F238E27FC236}">
                <a16:creationId xmlns:a16="http://schemas.microsoft.com/office/drawing/2014/main" id="{77A10CF7-3CB4-46B3-8327-E0BDE7716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2298899"/>
            <a:ext cx="3600450" cy="27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spine">
            <a:extLst>
              <a:ext uri="{FF2B5EF4-FFF2-40B4-BE49-F238E27FC236}">
                <a16:creationId xmlns:a16="http://schemas.microsoft.com/office/drawing/2014/main" id="{47104D1B-ED40-48A5-A08A-AC0A435CE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78" y="2298899"/>
            <a:ext cx="2951162" cy="272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03D9D1-DC0E-4E60-9F76-7620A2BC65B3}"/>
              </a:ext>
            </a:extLst>
          </p:cNvPr>
          <p:cNvSpPr txBox="1"/>
          <p:nvPr/>
        </p:nvSpPr>
        <p:spPr>
          <a:xfrm>
            <a:off x="8600994" y="149198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Σπονδυλική στήλη</a:t>
            </a:r>
          </a:p>
        </p:txBody>
      </p:sp>
    </p:spTree>
    <p:extLst>
      <p:ext uri="{BB962C8B-B14F-4D97-AF65-F5344CB8AC3E}">
        <p14:creationId xmlns:p14="http://schemas.microsoft.com/office/powerpoint/2010/main" val="207819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DCCF3E-FF3A-490F-AE60-936E221E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59" y="32786"/>
            <a:ext cx="9123947" cy="523221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l-GR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ΜΥΟΣΚΕΛΕΤΙΚΟ ΣΥΣΤΗΜΑ ΑΝΘΡΩΠΟΥ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03D9D1-DC0E-4E60-9F76-7620A2BC65B3}"/>
              </a:ext>
            </a:extLst>
          </p:cNvPr>
          <p:cNvSpPr txBox="1"/>
          <p:nvPr/>
        </p:nvSpPr>
        <p:spPr>
          <a:xfrm>
            <a:off x="753959" y="55600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Σπονδυλική στήλη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FC658C6C-ED6D-47C7-854C-DCD6F971F27C}"/>
              </a:ext>
            </a:extLst>
          </p:cNvPr>
          <p:cNvSpPr/>
          <p:nvPr/>
        </p:nvSpPr>
        <p:spPr>
          <a:xfrm>
            <a:off x="753959" y="5454224"/>
            <a:ext cx="88590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σπονδυλικός σωλήνας </a:t>
            </a:r>
            <a:r>
              <a:rPr lang="el-GR" alt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 </a:t>
            </a:r>
            <a:r>
              <a:rPr lang="el-G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προφυλάσσεται ο </a:t>
            </a:r>
            <a:r>
              <a:rPr lang="el-G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ΝΩΤΙΑΙΟΣ ΜΥΕΛΟΣ</a:t>
            </a:r>
            <a:r>
              <a:rPr lang="el-G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380089-0E82-42C9-A248-3CE4D1E15CCB}"/>
              </a:ext>
            </a:extLst>
          </p:cNvPr>
          <p:cNvSpPr txBox="1"/>
          <p:nvPr/>
        </p:nvSpPr>
        <p:spPr>
          <a:xfrm>
            <a:off x="753959" y="293723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Αποτελείται από σπόνδυλους   </a:t>
            </a:r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id="{B10D52E5-17F5-4D35-9E59-B1EE80B47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181" y="2587092"/>
            <a:ext cx="1439863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56AB61A2-F28E-40F6-855C-1D2434299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001" y="90941"/>
            <a:ext cx="194310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85071C-B869-44EC-99FB-1C7934B7284D}"/>
              </a:ext>
            </a:extLst>
          </p:cNvPr>
          <p:cNvSpPr txBox="1"/>
          <p:nvPr/>
        </p:nvSpPr>
        <p:spPr>
          <a:xfrm>
            <a:off x="832097" y="978599"/>
            <a:ext cx="86628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Παρουσιάζει </a:t>
            </a:r>
            <a:r>
              <a:rPr lang="el-GR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l-G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κυρτώματα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l-G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Δύο προς τα εμπρός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αυχενικό</a:t>
            </a:r>
            <a:r>
              <a:rPr lang="el-G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οσφυϊκό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el-G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Δύο προς τα πίσω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θωρακικό</a:t>
            </a:r>
            <a:r>
              <a:rPr lang="el-G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ιερό</a:t>
            </a:r>
            <a:endParaRPr lang="el-G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9F97E8-D484-46A4-88DC-3CA90D3F8262}"/>
              </a:ext>
            </a:extLst>
          </p:cNvPr>
          <p:cNvSpPr txBox="1"/>
          <p:nvPr/>
        </p:nvSpPr>
        <p:spPr>
          <a:xfrm>
            <a:off x="753959" y="3914721"/>
            <a:ext cx="866284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altLang="en-US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Ανάμεσα τους υπάρχουν ελαστικοί δίσκοι  </a:t>
            </a:r>
            <a:r>
              <a:rPr lang="el-GR" alt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r>
              <a:rPr lang="el-G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l-G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μεσοσπονδύλιοι δίσκοι</a:t>
            </a:r>
            <a:r>
              <a:rPr lang="el-G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altLang="en-US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altLang="en-US" sz="1800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C02D8D3D-7828-424A-ABD0-1F572B60A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217" y="3835748"/>
            <a:ext cx="1439862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31983B6A-9BC8-48AB-B66E-34D768A5B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803" y="4803015"/>
            <a:ext cx="25717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034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DCCF3E-FF3A-490F-AE60-936E221E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59" y="32786"/>
            <a:ext cx="9123947" cy="523221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l-GR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ΜΥΟΣΚΕΛΕΤΙΚΟ ΣΥΣΤΗΜΑ ΑΝΘΡΩΠΟΥ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09EA3372-16D2-4D8E-9FBE-97143EFBD81C}"/>
              </a:ext>
            </a:extLst>
          </p:cNvPr>
          <p:cNvSpPr/>
          <p:nvPr/>
        </p:nvSpPr>
        <p:spPr>
          <a:xfrm>
            <a:off x="429905" y="643845"/>
            <a:ext cx="58104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Ρόλος Σπονδυλικής στήλης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39960-E46E-4A88-96FD-FA5430F1B9E9}"/>
              </a:ext>
            </a:extLst>
          </p:cNvPr>
          <p:cNvSpPr txBox="1"/>
          <p:nvPr/>
        </p:nvSpPr>
        <p:spPr>
          <a:xfrm>
            <a:off x="5680377" y="3549992"/>
            <a:ext cx="6259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Παθήσεις σπονδυλικής στήλης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Clr>
                <a:schemeClr val="bg1"/>
              </a:buClr>
            </a:pPr>
            <a:r>
              <a:rPr lang="el-GR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Λόρδωση</a:t>
            </a:r>
            <a:r>
              <a:rPr lang="en-US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αύξηση οσφυϊκού κυρτώματος</a:t>
            </a:r>
            <a:endParaRPr lang="el-GR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</a:pPr>
            <a:r>
              <a:rPr lang="el-GR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Κύφωση </a:t>
            </a:r>
            <a:r>
              <a:rPr lang="el-GR" altLang="en-US" sz="2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αύξηση θωρακικού κυρτώματος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</a:pPr>
            <a:r>
              <a:rPr lang="el-GR" alt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Σκολίωση</a:t>
            </a:r>
            <a:r>
              <a:rPr lang="el-GR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24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κυρτότητα της σπονδυλικής στήλης είτε προς τα δεξιά, είτε προς τα αριστερά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E929A9-0AC6-4301-8265-9CEBC1190199}"/>
              </a:ext>
            </a:extLst>
          </p:cNvPr>
          <p:cNvSpPr txBox="1"/>
          <p:nvPr/>
        </p:nvSpPr>
        <p:spPr>
          <a:xfrm>
            <a:off x="429905" y="1254904"/>
            <a:ext cx="5810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Συγκρατεί το βάρος του σώματος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Προστατεύει το νωτιαίο μυελό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Είναι ευλύγιστη</a:t>
            </a:r>
          </a:p>
        </p:txBody>
      </p:sp>
      <p:graphicFrame>
        <p:nvGraphicFramePr>
          <p:cNvPr id="16" name="Object 4">
            <a:extLst>
              <a:ext uri="{FF2B5EF4-FFF2-40B4-BE49-F238E27FC236}">
                <a16:creationId xmlns:a16="http://schemas.microsoft.com/office/drawing/2014/main" id="{30F097AE-E29A-40CB-9647-A7D0F92E23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814984"/>
              </p:ext>
            </p:extLst>
          </p:nvPr>
        </p:nvGraphicFramePr>
        <p:xfrm>
          <a:off x="778919" y="2710180"/>
          <a:ext cx="3671888" cy="367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Εικόνα bitmap" r:id="rId3" imgW="3990476" imgH="3990476" progId="Paint.Picture">
                  <p:embed/>
                </p:oleObj>
              </mc:Choice>
              <mc:Fallback>
                <p:oleObj name="Εικόνα bitmap" r:id="rId3" imgW="3990476" imgH="3990476" progId="Paint.Picture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19" y="2710180"/>
                        <a:ext cx="3671888" cy="367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">
            <a:extLst>
              <a:ext uri="{FF2B5EF4-FFF2-40B4-BE49-F238E27FC236}">
                <a16:creationId xmlns:a16="http://schemas.microsoft.com/office/drawing/2014/main" id="{C07C1138-8D4E-4A8B-B96B-951B90D47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413" y="556007"/>
            <a:ext cx="329565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DCCF3E-FF3A-490F-AE60-936E221E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59" y="32786"/>
            <a:ext cx="9123947" cy="523221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l-GR" sz="28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ΜΥΟΣΚΕΛΕΤΙΚΟ ΣΥΣΤΗΜΑ ΑΝΘΡΩΠΟΥ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183C02-E496-4AE7-9DE9-37BB1B5D604C}"/>
              </a:ext>
            </a:extLst>
          </p:cNvPr>
          <p:cNvSpPr txBox="1"/>
          <p:nvPr/>
        </p:nvSpPr>
        <p:spPr>
          <a:xfrm>
            <a:off x="2077379" y="679935"/>
            <a:ext cx="422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Μορφή οστών </a:t>
            </a:r>
            <a:r>
              <a:rPr lang="el-GR" dirty="0"/>
              <a:t> </a:t>
            </a:r>
          </a:p>
        </p:txBody>
      </p: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60BF6A3C-5B22-4353-84B9-B0B0541CB6E0}"/>
              </a:ext>
            </a:extLst>
          </p:cNvPr>
          <p:cNvCxnSpPr/>
          <p:nvPr/>
        </p:nvCxnSpPr>
        <p:spPr>
          <a:xfrm flipH="1">
            <a:off x="1028755" y="1260446"/>
            <a:ext cx="1048624" cy="947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8E249AA8-64C2-48C1-99CC-6A90CB91FD69}"/>
              </a:ext>
            </a:extLst>
          </p:cNvPr>
          <p:cNvCxnSpPr>
            <a:cxnSpLocks/>
          </p:cNvCxnSpPr>
          <p:nvPr/>
        </p:nvCxnSpPr>
        <p:spPr>
          <a:xfrm>
            <a:off x="3731409" y="1295304"/>
            <a:ext cx="0" cy="1191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>
            <a:extLst>
              <a:ext uri="{FF2B5EF4-FFF2-40B4-BE49-F238E27FC236}">
                <a16:creationId xmlns:a16="http://schemas.microsoft.com/office/drawing/2014/main" id="{6FE7B6DD-568C-4E97-A0CA-2D44CD5EB64A}"/>
              </a:ext>
            </a:extLst>
          </p:cNvPr>
          <p:cNvCxnSpPr>
            <a:cxnSpLocks/>
          </p:cNvCxnSpPr>
          <p:nvPr/>
        </p:nvCxnSpPr>
        <p:spPr>
          <a:xfrm>
            <a:off x="5314730" y="1295304"/>
            <a:ext cx="933376" cy="1034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48BEFD5-5247-4BEE-ABF5-FEB44553DBF9}"/>
              </a:ext>
            </a:extLst>
          </p:cNvPr>
          <p:cNvSpPr txBox="1"/>
          <p:nvPr/>
        </p:nvSpPr>
        <p:spPr>
          <a:xfrm>
            <a:off x="3003070" y="2543621"/>
            <a:ext cx="146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Βραχέα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EA63DC-2632-4636-BB3C-68C33D5CA631}"/>
              </a:ext>
            </a:extLst>
          </p:cNvPr>
          <p:cNvSpPr txBox="1"/>
          <p:nvPr/>
        </p:nvSpPr>
        <p:spPr>
          <a:xfrm>
            <a:off x="5781418" y="2563107"/>
            <a:ext cx="20807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Πλατιά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AE8766-092F-43FD-99AD-D0744E3D6D94}"/>
              </a:ext>
            </a:extLst>
          </p:cNvPr>
          <p:cNvSpPr txBox="1"/>
          <p:nvPr/>
        </p:nvSpPr>
        <p:spPr>
          <a:xfrm>
            <a:off x="336884" y="2563107"/>
            <a:ext cx="174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Μακρά</a:t>
            </a: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96AE5986-B5DE-46BC-B1AD-3F9E4E2B8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2" y="3095279"/>
            <a:ext cx="910586" cy="237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img5-22">
            <a:extLst>
              <a:ext uri="{FF2B5EF4-FFF2-40B4-BE49-F238E27FC236}">
                <a16:creationId xmlns:a16="http://schemas.microsoft.com/office/drawing/2014/main" id="{FC427210-09CC-49F7-8499-068D83291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33" y="3481358"/>
            <a:ext cx="1654175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2777021F-C2E0-4B14-82C2-BD4C0EB02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418" y="3556843"/>
            <a:ext cx="1625600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10">
            <a:extLst>
              <a:ext uri="{FF2B5EF4-FFF2-40B4-BE49-F238E27FC236}">
                <a16:creationId xmlns:a16="http://schemas.microsoft.com/office/drawing/2014/main" id="{C0224534-BA7B-4653-86D5-69EC03A58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1771" y="700618"/>
            <a:ext cx="3959225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Δομή των οστών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el-GR" altLang="en-US" dirty="0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9AD36335-D66B-4003-B427-5C2CE4C25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3840" y="1282967"/>
            <a:ext cx="43281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Τα οστά είναι συμπαγές και σκληρές δομές που αποτελούνται από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28B436-C428-4656-B29F-B76A6C3AC19A}"/>
              </a:ext>
            </a:extLst>
          </p:cNvPr>
          <p:cNvSpPr txBox="1"/>
          <p:nvPr/>
        </p:nvSpPr>
        <p:spPr>
          <a:xfrm>
            <a:off x="7712893" y="2539879"/>
            <a:ext cx="4328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Οστεοκύτταρα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Άλατα φωσφόρου και ασβεστίου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Άλλες ουσίες που τα κάνουν ελαστικά </a:t>
            </a:r>
          </a:p>
        </p:txBody>
      </p:sp>
      <p:pic>
        <p:nvPicPr>
          <p:cNvPr id="29" name="Picture 12">
            <a:extLst>
              <a:ext uri="{FF2B5EF4-FFF2-40B4-BE49-F238E27FC236}">
                <a16:creationId xmlns:a16="http://schemas.microsoft.com/office/drawing/2014/main" id="{2B25299E-8969-4FE3-A527-15109EEBC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192" y="4345752"/>
            <a:ext cx="2758177" cy="23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34853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7598</TotalTime>
  <Words>571</Words>
  <Application>Microsoft Office PowerPoint</Application>
  <PresentationFormat>Ευρεία οθόνη</PresentationFormat>
  <Paragraphs>118</Paragraphs>
  <Slides>18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Lato</vt:lpstr>
      <vt:lpstr>Raleway</vt:lpstr>
      <vt:lpstr>Tahoma</vt:lpstr>
      <vt:lpstr>Wingdings</vt:lpstr>
      <vt:lpstr>Θέμα του Office</vt:lpstr>
      <vt:lpstr>Εικόνα bitmap</vt:lpstr>
      <vt:lpstr>Παρουσίαση του PowerPoint</vt:lpstr>
      <vt:lpstr>5.4 ΜΥΟΣΚΕΛΕΤΙΚΟ ΣΥΣΤΗΜΑ ΑΝΘΡΩΠΟΥ</vt:lpstr>
      <vt:lpstr>5.4 ΜΥΟΣΚΕΛΕΤΙΚΟ ΣΥΣΤΗΜΑ ΑΝΘΡΩΠΟΥ</vt:lpstr>
      <vt:lpstr>5.4 ΜΥΟΣΚΕΛΕΤΙΚΟ ΣΥΣΤΗΜΑ ΑΝΘΡΩΠΟΥ</vt:lpstr>
      <vt:lpstr>5.4 ΜΥΟΣΚΕΛΕΤΙΚΟ ΣΥΣΤΗΜΑ ΑΝΘΡΩΠΟΥ</vt:lpstr>
      <vt:lpstr>5.4 ΜΥΟΣΚΕΛΕΤΙΚΟ ΣΥΣΤΗΜΑ ΑΝΘΡΩΠΟΥ</vt:lpstr>
      <vt:lpstr>5.4 ΜΥΟΣΚΕΛΕΤΙΚΟ ΣΥΣΤΗΜΑ ΑΝΘΡΩΠΟΥ</vt:lpstr>
      <vt:lpstr>5.4 ΜΥΟΣΚΕΛΕΤΙΚΟ ΣΥΣΤΗΜΑ ΑΝΘΡΩΠΟΥ</vt:lpstr>
      <vt:lpstr>5.4 ΜΥΟΣΚΕΛΕΤΙΚΟ ΣΥΣΤΗΜΑ ΑΝΘΡΩΠΟΥ</vt:lpstr>
      <vt:lpstr>5.4 ΜΥΟΣΚΕΛΕΤΙΚΟ ΣΥΣΤΗΜΑ ΑΝΘΡΩΠΟΥ</vt:lpstr>
      <vt:lpstr>5.4 ΜΥΟΣΚΕΛΕΤΙΚΟ ΣΥΣΤΗΜΑ ΑΝΘΡΩΠΟΥ</vt:lpstr>
      <vt:lpstr>5.4 ΜΥΟΣΚΕΛΕΤΙΚΟ ΣΥΣΤΗΜΑ ΑΝΘΡΩΠΟΥ</vt:lpstr>
      <vt:lpstr>5.4 ΜΥΟΣΚΕΛΕΤΙΚΟ ΣΥΣΤΗΜΑ ΑΝΘΡΩΠΟΥ</vt:lpstr>
      <vt:lpstr>5.4 ΜΥΟΣΚΕΛΕΤΙΚΟ ΣΥΣΤΗΜΑ ΑΝΘΡΩΠΟΥ</vt:lpstr>
      <vt:lpstr>5.4 ΜΥΟΣΚΕΛΕΤΙΚΟ ΣΥΣΤΗΜΑ ΑΝΘΡΩΠΟΥ</vt:lpstr>
      <vt:lpstr>Παρουσίαση του PowerPoint</vt:lpstr>
      <vt:lpstr>5.4 ΜΥΟΣΚΕΛΕΤΙΚΟ ΣΥΣΤΗΜΑ ΑΝΘΡΩΠΟΥ</vt:lpstr>
      <vt:lpstr>5.4 ΜΥΟΣΚΕΛΕΤΙΚΟ ΣΥΣΤΗΜΑ ΑΝΘΡΩΠΟΥ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tasos</dc:creator>
  <cp:lastModifiedBy>tasos</cp:lastModifiedBy>
  <cp:revision>16</cp:revision>
  <dcterms:created xsi:type="dcterms:W3CDTF">2021-09-15T17:24:03Z</dcterms:created>
  <dcterms:modified xsi:type="dcterms:W3CDTF">2021-11-20T10:26:42Z</dcterms:modified>
</cp:coreProperties>
</file>