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8" r:id="rId3"/>
    <p:sldId id="267" r:id="rId4"/>
    <p:sldId id="268" r:id="rId5"/>
    <p:sldId id="273" r:id="rId6"/>
    <p:sldId id="269" r:id="rId7"/>
    <p:sldId id="270" r:id="rId8"/>
    <p:sldId id="271" r:id="rId9"/>
    <p:sldId id="272" r:id="rId10"/>
    <p:sldId id="260"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5" name="Date Placeholder 14"/>
          <p:cNvSpPr>
            <a:spLocks noGrp="1"/>
          </p:cNvSpPr>
          <p:nvPr>
            <p:ph type="dt" sz="half" idx="10"/>
          </p:nvPr>
        </p:nvSpPr>
        <p:spPr/>
        <p:txBody>
          <a:bodyPr/>
          <a:lstStyle/>
          <a:p>
            <a:fld id="{EC78FD30-EE04-4879-B4E9-0CAE46F265B0}" type="datetimeFigureOut">
              <a:rPr lang="el-GR" smtClean="0"/>
              <a:t>23/11/2023</a:t>
            </a:fld>
            <a:endParaRPr lang="el-GR"/>
          </a:p>
        </p:txBody>
      </p:sp>
      <p:sp>
        <p:nvSpPr>
          <p:cNvPr id="16" name="Slide Number Placeholder 15"/>
          <p:cNvSpPr>
            <a:spLocks noGrp="1"/>
          </p:cNvSpPr>
          <p:nvPr>
            <p:ph type="sldNum" sz="quarter" idx="11"/>
          </p:nvPr>
        </p:nvSpPr>
        <p:spPr/>
        <p:txBody>
          <a:bodyPr/>
          <a:lstStyle/>
          <a:p>
            <a:fld id="{CD5512F0-7BB0-4A4E-9C92-F75F880B299D}"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C78FD30-EE04-4879-B4E9-0CAE46F265B0}" type="datetimeFigureOut">
              <a:rPr lang="el-GR" smtClean="0"/>
              <a:t>23/11/2023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5512F0-7BB0-4A4E-9C92-F75F880B299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C78FD30-EE04-4879-B4E9-0CAE46F265B0}" type="datetimeFigureOut">
              <a:rPr lang="el-GR" smtClean="0"/>
              <a:t>23/11/2023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5512F0-7BB0-4A4E-9C92-F75F880B299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Title 12"/>
          <p:cNvSpPr>
            <a:spLocks noGrp="1"/>
          </p:cNvSpPr>
          <p:nvPr>
            <p:ph type="title"/>
          </p:nvPr>
        </p:nvSpPr>
        <p:spPr/>
        <p:txBody>
          <a:bodyPr/>
          <a:lstStyle/>
          <a:p>
            <a:r>
              <a:rPr lang="el-GR" smtClean="0"/>
              <a:t>Στυλ κύριου τίτλου</a:t>
            </a:r>
            <a:endParaRPr lang="en-US"/>
          </a:p>
        </p:txBody>
      </p:sp>
      <p:sp>
        <p:nvSpPr>
          <p:cNvPr id="14" name="Date Placeholder 13"/>
          <p:cNvSpPr>
            <a:spLocks noGrp="1"/>
          </p:cNvSpPr>
          <p:nvPr>
            <p:ph type="dt" sz="half" idx="10"/>
          </p:nvPr>
        </p:nvSpPr>
        <p:spPr/>
        <p:txBody>
          <a:bodyPr/>
          <a:lstStyle/>
          <a:p>
            <a:fld id="{EC78FD30-EE04-4879-B4E9-0CAE46F265B0}" type="datetimeFigureOut">
              <a:rPr lang="el-GR" smtClean="0"/>
              <a:t>23/11/2023</a:t>
            </a:fld>
            <a:endParaRPr lang="el-GR"/>
          </a:p>
        </p:txBody>
      </p:sp>
      <p:sp>
        <p:nvSpPr>
          <p:cNvPr id="15" name="Slide Number Placeholder 14"/>
          <p:cNvSpPr>
            <a:spLocks noGrp="1"/>
          </p:cNvSpPr>
          <p:nvPr>
            <p:ph type="sldNum" sz="quarter" idx="11"/>
          </p:nvPr>
        </p:nvSpPr>
        <p:spPr/>
        <p:txBody>
          <a:bodyPr/>
          <a:lstStyle/>
          <a:p>
            <a:fld id="{CD5512F0-7BB0-4A4E-9C92-F75F880B299D}"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2" name="Date Placeholder 11"/>
          <p:cNvSpPr>
            <a:spLocks noGrp="1"/>
          </p:cNvSpPr>
          <p:nvPr>
            <p:ph type="dt" sz="half" idx="10"/>
          </p:nvPr>
        </p:nvSpPr>
        <p:spPr/>
        <p:txBody>
          <a:bodyPr/>
          <a:lstStyle/>
          <a:p>
            <a:fld id="{EC78FD30-EE04-4879-B4E9-0CAE46F265B0}" type="datetimeFigureOut">
              <a:rPr lang="el-GR" smtClean="0"/>
              <a:t>23/11/2023</a:t>
            </a:fld>
            <a:endParaRPr lang="el-GR"/>
          </a:p>
        </p:txBody>
      </p:sp>
      <p:sp>
        <p:nvSpPr>
          <p:cNvPr id="13" name="Slide Number Placeholder 12"/>
          <p:cNvSpPr>
            <a:spLocks noGrp="1"/>
          </p:cNvSpPr>
          <p:nvPr>
            <p:ph type="sldNum" sz="quarter" idx="11"/>
          </p:nvPr>
        </p:nvSpPr>
        <p:spPr/>
        <p:txBody>
          <a:bodyPr/>
          <a:lstStyle/>
          <a:p>
            <a:fld id="{CD5512F0-7BB0-4A4E-9C92-F75F880B299D}" type="slidenum">
              <a:rPr lang="el-GR" smtClean="0"/>
              <a:t>‹#›</a:t>
            </a:fld>
            <a:endParaRPr lang="el-GR"/>
          </a:p>
        </p:txBody>
      </p:sp>
      <p:sp>
        <p:nvSpPr>
          <p:cNvPr id="14" name="Footer Placeholder 13"/>
          <p:cNvSpPr>
            <a:spLocks noGrp="1"/>
          </p:cNvSpPr>
          <p:nvPr>
            <p:ph type="ftr" sz="quarter" idx="12"/>
          </p:nvPr>
        </p:nvSpPr>
        <p:spPr/>
        <p:txBody>
          <a:bodyPr/>
          <a:lstStyle/>
          <a:p>
            <a:endParaRPr lang="el-G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C78FD30-EE04-4879-B4E9-0CAE46F265B0}" type="datetimeFigureOut">
              <a:rPr lang="el-GR" smtClean="0"/>
              <a:t>23/11/2023</a:t>
            </a:fld>
            <a:endParaRPr lang="el-GR"/>
          </a:p>
        </p:txBody>
      </p:sp>
      <p:sp>
        <p:nvSpPr>
          <p:cNvPr id="9" name="Slide Number Placeholder 8"/>
          <p:cNvSpPr>
            <a:spLocks noGrp="1"/>
          </p:cNvSpPr>
          <p:nvPr>
            <p:ph type="sldNum" sz="quarter" idx="11"/>
          </p:nvPr>
        </p:nvSpPr>
        <p:spPr/>
        <p:txBody>
          <a:bodyPr/>
          <a:lstStyle/>
          <a:p>
            <a:fld id="{CD5512F0-7BB0-4A4E-9C92-F75F880B299D}"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
        <p:nvSpPr>
          <p:cNvPr id="11" name="Title 10"/>
          <p:cNvSpPr>
            <a:spLocks noGrp="1"/>
          </p:cNvSpPr>
          <p:nvPr>
            <p:ph type="title"/>
          </p:nvPr>
        </p:nvSpPr>
        <p:spPr/>
        <p:txBody>
          <a:bodyPr/>
          <a:lstStyle/>
          <a:p>
            <a:r>
              <a:rPr lang="el-GR" smtClean="0"/>
              <a:t>Στυλ κύριου τίτλου</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l-GR" smtClean="0"/>
              <a:t>Στυλ κύριου τίτλου</a:t>
            </a:r>
            <a:endParaRPr lang="en-US" dirty="0"/>
          </a:p>
        </p:txBody>
      </p:sp>
      <p:sp>
        <p:nvSpPr>
          <p:cNvPr id="14" name="Date Placeholder 13"/>
          <p:cNvSpPr>
            <a:spLocks noGrp="1"/>
          </p:cNvSpPr>
          <p:nvPr>
            <p:ph type="dt" sz="half" idx="10"/>
          </p:nvPr>
        </p:nvSpPr>
        <p:spPr/>
        <p:txBody>
          <a:bodyPr/>
          <a:lstStyle/>
          <a:p>
            <a:fld id="{EC78FD30-EE04-4879-B4E9-0CAE46F265B0}" type="datetimeFigureOut">
              <a:rPr lang="el-GR" smtClean="0"/>
              <a:t>23/11/2023</a:t>
            </a:fld>
            <a:endParaRPr lang="el-GR"/>
          </a:p>
        </p:txBody>
      </p:sp>
      <p:sp>
        <p:nvSpPr>
          <p:cNvPr id="15" name="Slide Number Placeholder 14"/>
          <p:cNvSpPr>
            <a:spLocks noGrp="1"/>
          </p:cNvSpPr>
          <p:nvPr>
            <p:ph type="sldNum" sz="quarter" idx="11"/>
          </p:nvPr>
        </p:nvSpPr>
        <p:spPr/>
        <p:txBody>
          <a:bodyPr/>
          <a:lstStyle/>
          <a:p>
            <a:fld id="{CD5512F0-7BB0-4A4E-9C92-F75F880B299D}"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mtClean="0"/>
              <a:t>Στυλ κύριου τίτλου</a:t>
            </a:r>
            <a:endParaRPr lang="en-US"/>
          </a:p>
        </p:txBody>
      </p:sp>
      <p:sp>
        <p:nvSpPr>
          <p:cNvPr id="7" name="Date Placeholder 6"/>
          <p:cNvSpPr>
            <a:spLocks noGrp="1"/>
          </p:cNvSpPr>
          <p:nvPr>
            <p:ph type="dt" sz="half" idx="10"/>
          </p:nvPr>
        </p:nvSpPr>
        <p:spPr/>
        <p:txBody>
          <a:bodyPr/>
          <a:lstStyle/>
          <a:p>
            <a:fld id="{EC78FD30-EE04-4879-B4E9-0CAE46F265B0}" type="datetimeFigureOut">
              <a:rPr lang="el-GR" smtClean="0"/>
              <a:t>23/11/2023</a:t>
            </a:fld>
            <a:endParaRPr lang="el-GR"/>
          </a:p>
        </p:txBody>
      </p:sp>
      <p:sp>
        <p:nvSpPr>
          <p:cNvPr id="8" name="Slide Number Placeholder 7"/>
          <p:cNvSpPr>
            <a:spLocks noGrp="1"/>
          </p:cNvSpPr>
          <p:nvPr>
            <p:ph type="sldNum" sz="quarter" idx="11"/>
          </p:nvPr>
        </p:nvSpPr>
        <p:spPr/>
        <p:txBody>
          <a:bodyPr/>
          <a:lstStyle/>
          <a:p>
            <a:fld id="{CD5512F0-7BB0-4A4E-9C92-F75F880B299D}"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78FD30-EE04-4879-B4E9-0CAE46F265B0}" type="datetimeFigureOut">
              <a:rPr lang="el-GR" smtClean="0"/>
              <a:t>23/11/2023</a:t>
            </a:fld>
            <a:endParaRPr lang="el-GR"/>
          </a:p>
        </p:txBody>
      </p:sp>
      <p:sp>
        <p:nvSpPr>
          <p:cNvPr id="6" name="Slide Number Placeholder 5"/>
          <p:cNvSpPr>
            <a:spLocks noGrp="1"/>
          </p:cNvSpPr>
          <p:nvPr>
            <p:ph type="sldNum" sz="quarter" idx="11"/>
          </p:nvPr>
        </p:nvSpPr>
        <p:spPr/>
        <p:txBody>
          <a:bodyPr/>
          <a:lstStyle/>
          <a:p>
            <a:fld id="{CD5512F0-7BB0-4A4E-9C92-F75F880B299D}" type="slidenum">
              <a:rPr lang="el-GR" smtClean="0"/>
              <a:t>‹#›</a:t>
            </a:fld>
            <a:endParaRPr lang="el-GR"/>
          </a:p>
        </p:txBody>
      </p:sp>
      <p:sp>
        <p:nvSpPr>
          <p:cNvPr id="7" name="Footer Placeholder 6"/>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14"/>
          <p:cNvSpPr>
            <a:spLocks noGrp="1"/>
          </p:cNvSpPr>
          <p:nvPr>
            <p:ph type="dt" sz="half" idx="10"/>
          </p:nvPr>
        </p:nvSpPr>
        <p:spPr/>
        <p:txBody>
          <a:bodyPr/>
          <a:lstStyle/>
          <a:p>
            <a:fld id="{EC78FD30-EE04-4879-B4E9-0CAE46F265B0}" type="datetimeFigureOut">
              <a:rPr lang="el-GR" smtClean="0"/>
              <a:t>23/11/2023</a:t>
            </a:fld>
            <a:endParaRPr lang="el-GR"/>
          </a:p>
        </p:txBody>
      </p:sp>
      <p:sp>
        <p:nvSpPr>
          <p:cNvPr id="16" name="Slide Number Placeholder 15"/>
          <p:cNvSpPr>
            <a:spLocks noGrp="1"/>
          </p:cNvSpPr>
          <p:nvPr>
            <p:ph type="sldNum" sz="quarter" idx="11"/>
          </p:nvPr>
        </p:nvSpPr>
        <p:spPr/>
        <p:txBody>
          <a:bodyPr/>
          <a:lstStyle/>
          <a:p>
            <a:fld id="{CD5512F0-7BB0-4A4E-9C92-F75F880B299D}"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
        <p:nvSpPr>
          <p:cNvPr id="18" name="Title 17"/>
          <p:cNvSpPr>
            <a:spLocks noGrp="1"/>
          </p:cNvSpPr>
          <p:nvPr>
            <p:ph type="title"/>
          </p:nvPr>
        </p:nvSpPr>
        <p:spPr/>
        <p:txBody>
          <a:bodyPr/>
          <a:lstStyle/>
          <a:p>
            <a:r>
              <a:rPr lang="el-GR" smtClean="0"/>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l-GR" smtClean="0"/>
              <a:t>Στυλ κύριου τίτλου</a:t>
            </a:r>
            <a:endParaRPr lang="en-US"/>
          </a:p>
        </p:txBody>
      </p:sp>
      <p:sp>
        <p:nvSpPr>
          <p:cNvPr id="13" name="Date Placeholder 12"/>
          <p:cNvSpPr>
            <a:spLocks noGrp="1"/>
          </p:cNvSpPr>
          <p:nvPr>
            <p:ph type="dt" sz="half" idx="10"/>
          </p:nvPr>
        </p:nvSpPr>
        <p:spPr/>
        <p:txBody>
          <a:bodyPr/>
          <a:lstStyle/>
          <a:p>
            <a:fld id="{EC78FD30-EE04-4879-B4E9-0CAE46F265B0}" type="datetimeFigureOut">
              <a:rPr lang="el-GR" smtClean="0"/>
              <a:t>23/11/2023</a:t>
            </a:fld>
            <a:endParaRPr lang="el-GR"/>
          </a:p>
        </p:txBody>
      </p:sp>
      <p:sp>
        <p:nvSpPr>
          <p:cNvPr id="14" name="Slide Number Placeholder 13"/>
          <p:cNvSpPr>
            <a:spLocks noGrp="1"/>
          </p:cNvSpPr>
          <p:nvPr>
            <p:ph type="sldNum" sz="quarter" idx="11"/>
          </p:nvPr>
        </p:nvSpPr>
        <p:spPr/>
        <p:txBody>
          <a:bodyPr/>
          <a:lstStyle/>
          <a:p>
            <a:fld id="{CD5512F0-7BB0-4A4E-9C92-F75F880B299D}"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C78FD30-EE04-4879-B4E9-0CAE46F265B0}" type="datetimeFigureOut">
              <a:rPr lang="el-GR" smtClean="0"/>
              <a:t>23/11/2023</a:t>
            </a:fld>
            <a:endParaRPr lang="el-G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l-G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D5512F0-7BB0-4A4E-9C92-F75F880B299D}"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736" y="620688"/>
            <a:ext cx="8856984" cy="2592288"/>
          </a:xfrm>
        </p:spPr>
        <p:txBody>
          <a:bodyPr>
            <a:noAutofit/>
          </a:bodyPr>
          <a:lstStyle/>
          <a:p>
            <a:r>
              <a:rPr lang="en-US" sz="2000" dirty="0" smtClean="0"/>
              <a:t/>
            </a:r>
            <a:br>
              <a:rPr lang="en-US" sz="2000" dirty="0" smtClean="0"/>
            </a:br>
            <a:r>
              <a:rPr lang="el-GR" sz="6600" dirty="0" smtClean="0"/>
              <a:t>Κουκλοθέατρο</a:t>
            </a:r>
            <a:endParaRPr lang="el-GR" sz="6600" dirty="0"/>
          </a:p>
        </p:txBody>
      </p:sp>
      <p:sp>
        <p:nvSpPr>
          <p:cNvPr id="3" name="Υπότιτλος 2"/>
          <p:cNvSpPr>
            <a:spLocks noGrp="1"/>
          </p:cNvSpPr>
          <p:nvPr>
            <p:ph type="subTitle" idx="1"/>
          </p:nvPr>
        </p:nvSpPr>
        <p:spPr>
          <a:xfrm>
            <a:off x="2123728" y="3356992"/>
            <a:ext cx="6172200" cy="685800"/>
          </a:xfrm>
        </p:spPr>
        <p:txBody>
          <a:bodyPr>
            <a:noAutofit/>
          </a:bodyPr>
          <a:lstStyle/>
          <a:p>
            <a:r>
              <a:rPr lang="el-GR" sz="4000" dirty="0" err="1" smtClean="0"/>
              <a:t>Έλια</a:t>
            </a:r>
            <a:r>
              <a:rPr lang="el-GR" sz="4000" dirty="0" smtClean="0"/>
              <a:t> &amp; Παναγιώτα</a:t>
            </a:r>
            <a:endParaRPr lang="el-GR" sz="4000" dirty="0"/>
          </a:p>
        </p:txBody>
      </p:sp>
    </p:spTree>
    <p:extLst>
      <p:ext uri="{BB962C8B-B14F-4D97-AF65-F5344CB8AC3E}">
        <p14:creationId xmlns:p14="http://schemas.microsoft.com/office/powerpoint/2010/main" val="336723826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196752"/>
            <a:ext cx="8928992" cy="5661248"/>
          </a:xfrm>
        </p:spPr>
        <p:txBody>
          <a:bodyPr>
            <a:normAutofit fontScale="92500" lnSpcReduction="20000"/>
          </a:bodyPr>
          <a:lstStyle/>
          <a:p>
            <a:pPr marL="0" indent="0" algn="just">
              <a:buNone/>
            </a:pPr>
            <a:r>
              <a:rPr lang="el-GR" sz="2300" dirty="0" err="1" smtClean="0"/>
              <a:t>Tα</a:t>
            </a:r>
            <a:r>
              <a:rPr lang="el-GR" sz="2300" dirty="0" smtClean="0"/>
              <a:t> υλικά με τα οποία κατασκευάζεται μια κούκλα θεάτρου είναι πολλά και τα επιλέγει ο καλλιτέχνης. Τα πιο συνηθισμένα είναι χαρτί, ύφασμα, χαρτοπολτός, λάστιχο, σφουγγάρι, </a:t>
            </a:r>
            <a:r>
              <a:rPr lang="el-GR" sz="2300" dirty="0" err="1" smtClean="0"/>
              <a:t>φελιζόλ</a:t>
            </a:r>
            <a:r>
              <a:rPr lang="el-GR" sz="2300" dirty="0" smtClean="0"/>
              <a:t>, ξύλο, μέταλλο, κλωστές, τσόχα, χάντρες, κορδέλες, κουμπιά, βαμβάκι.</a:t>
            </a:r>
          </a:p>
          <a:p>
            <a:pPr marL="0" indent="0" algn="just">
              <a:buNone/>
            </a:pPr>
            <a:endParaRPr lang="el-GR" sz="2300" dirty="0" smtClean="0"/>
          </a:p>
          <a:p>
            <a:pPr marL="0" indent="0" algn="just">
              <a:buNone/>
            </a:pPr>
            <a:r>
              <a:rPr lang="el-GR" sz="2300" dirty="0" smtClean="0"/>
              <a:t>Για παράδειγμα </a:t>
            </a:r>
            <a:endParaRPr lang="el-GR" sz="2200" dirty="0" smtClean="0"/>
          </a:p>
          <a:p>
            <a:pPr marL="342900" indent="-342900" algn="just">
              <a:buSzPct val="100000"/>
              <a:buFont typeface="Wingdings" pitchFamily="2" charset="2"/>
              <a:buChar char="v"/>
            </a:pPr>
            <a:r>
              <a:rPr lang="el-GR" sz="2200" dirty="0" smtClean="0"/>
              <a:t>οι </a:t>
            </a:r>
            <a:r>
              <a:rPr lang="el-GR" sz="2200" dirty="0" err="1" smtClean="0"/>
              <a:t>γαντόκουκλες</a:t>
            </a:r>
            <a:r>
              <a:rPr lang="el-GR" sz="2200" dirty="0" smtClean="0"/>
              <a:t> κατασκευάζονται συνήθως από ύφασμα και το κεφάλι μπορεί αν είναι από διαφορετικό υλικό από το υλικό του σώματος. </a:t>
            </a:r>
          </a:p>
          <a:p>
            <a:pPr marL="342900" indent="-342900" algn="just">
              <a:buSzPct val="100000"/>
              <a:buFont typeface="Wingdings" pitchFamily="2" charset="2"/>
              <a:buChar char="v"/>
            </a:pPr>
            <a:r>
              <a:rPr lang="el-GR" sz="2200" dirty="0" smtClean="0"/>
              <a:t>Η κούκλα ράβδου ( </a:t>
            </a:r>
            <a:r>
              <a:rPr lang="el-GR" sz="2200" dirty="0" err="1" smtClean="0"/>
              <a:t>μαρότα</a:t>
            </a:r>
            <a:r>
              <a:rPr lang="el-GR" sz="2200" dirty="0" smtClean="0"/>
              <a:t>) κατασκευάζεται από ξύλο, ύφασμα, χαρτόνι, χαρτοπολτό, ξυλοπολτό, </a:t>
            </a:r>
            <a:r>
              <a:rPr lang="el-GR" sz="2200" dirty="0" err="1" smtClean="0"/>
              <a:t>φελιζόλ</a:t>
            </a:r>
            <a:r>
              <a:rPr lang="el-GR" sz="2200" dirty="0" smtClean="0"/>
              <a:t>. </a:t>
            </a:r>
          </a:p>
          <a:p>
            <a:pPr marL="342900" indent="-342900" algn="just">
              <a:buSzPct val="100000"/>
              <a:buFont typeface="Wingdings" pitchFamily="2" charset="2"/>
              <a:buChar char="v"/>
            </a:pPr>
            <a:r>
              <a:rPr lang="el-GR" sz="2200" dirty="0" smtClean="0"/>
              <a:t>Η μαριονέτα κατασκευάζεται συνήθως από ξύλο, ύφασμα, πεπιεσμένο χαρτί ή και από πιο απλά υλικά. </a:t>
            </a:r>
          </a:p>
          <a:p>
            <a:pPr marL="342900" indent="-342900" algn="just">
              <a:buSzPct val="100000"/>
              <a:buFont typeface="Wingdings" pitchFamily="2" charset="2"/>
              <a:buChar char="v"/>
            </a:pPr>
            <a:r>
              <a:rPr lang="el-GR" sz="2200" dirty="0" smtClean="0"/>
              <a:t>Η κούκλα άμεσης κίνησης ή τραπεζίου έχει ένα σκελετό φτιαγμένο συνήθως από ξύλο και επενδύεται με αφρολέξ ή χαρτοπολτό,  τα ρούχα της είναι από ύφασμα, ενώ το κεφάλι είναι πλασμένο κυρίως από χαρτοπολτό. </a:t>
            </a:r>
          </a:p>
          <a:p>
            <a:pPr marL="342900" indent="-342900" algn="just">
              <a:buSzPct val="100000"/>
              <a:buFont typeface="Wingdings" pitchFamily="2" charset="2"/>
              <a:buChar char="v"/>
            </a:pPr>
            <a:r>
              <a:rPr lang="el-GR" sz="2200" dirty="0" smtClean="0"/>
              <a:t>Η </a:t>
            </a:r>
            <a:r>
              <a:rPr lang="el-GR" sz="2200" dirty="0" err="1" smtClean="0"/>
              <a:t>δαχτυλόκουκλα</a:t>
            </a:r>
            <a:r>
              <a:rPr lang="el-GR" sz="2200" dirty="0" smtClean="0"/>
              <a:t> είναι φτιαγμένη συνήθως από διάφορα μαλακά και σταθερά υφάσματα, όπως η τσόχα και το </a:t>
            </a:r>
            <a:r>
              <a:rPr lang="el-GR" sz="2200" dirty="0" err="1" smtClean="0"/>
              <a:t>felt</a:t>
            </a:r>
            <a:r>
              <a:rPr lang="el-GR" sz="2200" dirty="0" smtClean="0"/>
              <a:t>, τα οποία διακοσμούνται και με άλλα υλικά. </a:t>
            </a:r>
          </a:p>
        </p:txBody>
      </p:sp>
      <p:sp>
        <p:nvSpPr>
          <p:cNvPr id="2" name="Τίτλος 1"/>
          <p:cNvSpPr>
            <a:spLocks noGrp="1"/>
          </p:cNvSpPr>
          <p:nvPr>
            <p:ph type="title"/>
          </p:nvPr>
        </p:nvSpPr>
        <p:spPr>
          <a:xfrm>
            <a:off x="0" y="706686"/>
            <a:ext cx="9144000" cy="562074"/>
          </a:xfrm>
        </p:spPr>
        <p:txBody>
          <a:bodyPr>
            <a:noAutofit/>
          </a:bodyPr>
          <a:lstStyle/>
          <a:p>
            <a:pPr algn="ctr"/>
            <a:r>
              <a:rPr lang="el-GR" sz="4000" dirty="0" smtClean="0"/>
              <a:t>Με ποια υλικά μπορούμε να φτιάξουμε μαριονέτες;</a:t>
            </a:r>
            <a:endParaRPr lang="el-GR" sz="4000" dirty="0"/>
          </a:p>
        </p:txBody>
      </p:sp>
    </p:spTree>
    <p:extLst>
      <p:ext uri="{BB962C8B-B14F-4D97-AF65-F5344CB8AC3E}">
        <p14:creationId xmlns:p14="http://schemas.microsoft.com/office/powerpoint/2010/main" val="138416733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620688"/>
            <a:ext cx="9144000" cy="6237312"/>
          </a:xfrm>
        </p:spPr>
        <p:txBody>
          <a:bodyPr>
            <a:normAutofit fontScale="85000" lnSpcReduction="20000"/>
          </a:bodyPr>
          <a:lstStyle/>
          <a:p>
            <a:pPr marL="514350" indent="-514350">
              <a:buFont typeface="+mj-lt"/>
              <a:buAutoNum type="arabicPeriod"/>
            </a:pPr>
            <a:r>
              <a:rPr lang="en-US" dirty="0" smtClean="0"/>
              <a:t>Water puppet</a:t>
            </a:r>
          </a:p>
          <a:p>
            <a:pPr marL="514350" indent="-514350">
              <a:buFont typeface="+mj-lt"/>
              <a:buAutoNum type="arabicPeriod"/>
            </a:pPr>
            <a:r>
              <a:rPr lang="en-US" dirty="0" smtClean="0"/>
              <a:t>Ventriloquism dummy</a:t>
            </a:r>
          </a:p>
          <a:p>
            <a:pPr marL="514350" indent="-514350">
              <a:buFont typeface="+mj-lt"/>
              <a:buAutoNum type="arabicPeriod"/>
            </a:pPr>
            <a:r>
              <a:rPr lang="en-US" dirty="0" smtClean="0"/>
              <a:t>Toy theatre</a:t>
            </a:r>
          </a:p>
          <a:p>
            <a:pPr marL="514350" indent="-514350">
              <a:buFont typeface="+mj-lt"/>
              <a:buAutoNum type="arabicPeriod"/>
            </a:pPr>
            <a:r>
              <a:rPr lang="en-US" dirty="0" err="1" smtClean="0"/>
              <a:t>Ticklebug</a:t>
            </a:r>
            <a:endParaRPr lang="en-US" dirty="0" smtClean="0"/>
          </a:p>
          <a:p>
            <a:pPr marL="514350" indent="-514350">
              <a:buFont typeface="+mj-lt"/>
              <a:buAutoNum type="arabicPeriod"/>
            </a:pPr>
            <a:r>
              <a:rPr lang="en-US" dirty="0" smtClean="0"/>
              <a:t>Table top puppet</a:t>
            </a:r>
          </a:p>
          <a:p>
            <a:pPr marL="514350" indent="-514350">
              <a:buFont typeface="+mj-lt"/>
              <a:buAutoNum type="arabicPeriod"/>
            </a:pPr>
            <a:r>
              <a:rPr lang="en-US" dirty="0" err="1" smtClean="0"/>
              <a:t>Supermarionation</a:t>
            </a:r>
            <a:endParaRPr lang="en-US" dirty="0" smtClean="0"/>
          </a:p>
          <a:p>
            <a:pPr marL="514350" indent="-514350">
              <a:buFont typeface="+mj-lt"/>
              <a:buAutoNum type="arabicPeriod"/>
            </a:pPr>
            <a:r>
              <a:rPr lang="en-US" dirty="0" smtClean="0"/>
              <a:t>Sock puppet</a:t>
            </a:r>
          </a:p>
          <a:p>
            <a:pPr marL="514350" indent="-514350">
              <a:buFont typeface="+mj-lt"/>
              <a:buAutoNum type="arabicPeriod"/>
            </a:pPr>
            <a:r>
              <a:rPr lang="en-US" dirty="0" smtClean="0"/>
              <a:t>Shadow puppet</a:t>
            </a:r>
          </a:p>
          <a:p>
            <a:pPr marL="514350" indent="-514350">
              <a:buFont typeface="+mj-lt"/>
              <a:buAutoNum type="arabicPeriod"/>
            </a:pPr>
            <a:r>
              <a:rPr lang="en-US" dirty="0" smtClean="0"/>
              <a:t>Rod puppet</a:t>
            </a:r>
          </a:p>
          <a:p>
            <a:pPr marL="514350" indent="-514350">
              <a:buFont typeface="+mj-lt"/>
              <a:buAutoNum type="arabicPeriod"/>
            </a:pPr>
            <a:r>
              <a:rPr lang="en-US" dirty="0" smtClean="0"/>
              <a:t>Push puppet</a:t>
            </a:r>
          </a:p>
          <a:p>
            <a:pPr marL="514350" indent="-514350">
              <a:buFont typeface="+mj-lt"/>
              <a:buAutoNum type="arabicPeriod"/>
            </a:pPr>
            <a:r>
              <a:rPr lang="en-US" dirty="0" smtClean="0"/>
              <a:t>Pull string puppet</a:t>
            </a:r>
          </a:p>
          <a:p>
            <a:pPr marL="514350" indent="-514350">
              <a:buFont typeface="+mj-lt"/>
              <a:buAutoNum type="arabicPeriod"/>
            </a:pPr>
            <a:r>
              <a:rPr lang="en-US" dirty="0" smtClean="0"/>
              <a:t>Object puppet</a:t>
            </a:r>
          </a:p>
          <a:p>
            <a:pPr marL="514350" indent="-514350">
              <a:buFont typeface="+mj-lt"/>
              <a:buAutoNum type="arabicPeriod"/>
            </a:pPr>
            <a:r>
              <a:rPr lang="en-US" dirty="0" err="1" smtClean="0"/>
              <a:t>Motekar</a:t>
            </a:r>
            <a:endParaRPr lang="en-US" dirty="0" smtClean="0"/>
          </a:p>
          <a:p>
            <a:pPr marL="514350" indent="-514350">
              <a:buFont typeface="+mj-lt"/>
              <a:buAutoNum type="arabicPeriod"/>
            </a:pPr>
            <a:r>
              <a:rPr lang="en-US" dirty="0" err="1" smtClean="0"/>
              <a:t>Marotte</a:t>
            </a:r>
            <a:endParaRPr lang="en-US" dirty="0" smtClean="0"/>
          </a:p>
          <a:p>
            <a:pPr marL="514350" indent="-514350">
              <a:buFont typeface="+mj-lt"/>
              <a:buAutoNum type="arabicPeriod"/>
            </a:pPr>
            <a:r>
              <a:rPr lang="en-US" dirty="0" smtClean="0"/>
              <a:t>Black light puppet</a:t>
            </a:r>
          </a:p>
          <a:p>
            <a:pPr marL="514350" indent="-514350">
              <a:buFont typeface="+mj-lt"/>
              <a:buAutoNum type="arabicPeriod"/>
            </a:pPr>
            <a:r>
              <a:rPr lang="en-US" dirty="0" err="1" smtClean="0"/>
              <a:t>Bunraku</a:t>
            </a:r>
            <a:r>
              <a:rPr lang="en-US" dirty="0" smtClean="0"/>
              <a:t> puppet</a:t>
            </a:r>
          </a:p>
          <a:p>
            <a:pPr marL="514350" indent="-514350">
              <a:buFont typeface="+mj-lt"/>
              <a:buAutoNum type="arabicPeriod"/>
            </a:pPr>
            <a:r>
              <a:rPr lang="en-US" dirty="0" err="1" smtClean="0"/>
              <a:t>Cantastoria</a:t>
            </a:r>
            <a:endParaRPr lang="en-US" dirty="0" smtClean="0"/>
          </a:p>
          <a:p>
            <a:pPr marL="514350" indent="-514350">
              <a:buFont typeface="+mj-lt"/>
              <a:buAutoNum type="arabicPeriod"/>
            </a:pPr>
            <a:r>
              <a:rPr lang="en-US" dirty="0" smtClean="0"/>
              <a:t>Carnival/Body Puppets</a:t>
            </a:r>
          </a:p>
          <a:p>
            <a:pPr marL="514350" indent="-514350">
              <a:buFont typeface="+mj-lt"/>
              <a:buAutoNum type="arabicPeriod"/>
            </a:pPr>
            <a:r>
              <a:rPr lang="en-US" dirty="0" smtClean="0"/>
              <a:t>Finger puppet</a:t>
            </a:r>
          </a:p>
          <a:p>
            <a:pPr marL="514350" indent="-514350">
              <a:buFont typeface="+mj-lt"/>
              <a:buAutoNum type="arabicPeriod"/>
            </a:pPr>
            <a:r>
              <a:rPr lang="en-US" dirty="0" smtClean="0"/>
              <a:t>Human-arm puppet</a:t>
            </a:r>
          </a:p>
          <a:p>
            <a:pPr marL="514350" indent="-514350">
              <a:buFont typeface="+mj-lt"/>
              <a:buAutoNum type="arabicPeriod"/>
            </a:pPr>
            <a:r>
              <a:rPr lang="en-US" dirty="0" smtClean="0"/>
              <a:t>Light curtain puppet</a:t>
            </a:r>
          </a:p>
          <a:p>
            <a:pPr marL="514350" indent="-514350">
              <a:buFont typeface="+mj-lt"/>
              <a:buAutoNum type="arabicPeriod"/>
            </a:pPr>
            <a:r>
              <a:rPr lang="en-US" dirty="0" smtClean="0"/>
              <a:t>Marionette</a:t>
            </a:r>
          </a:p>
          <a:p>
            <a:endParaRPr lang="el-GR" dirty="0"/>
          </a:p>
        </p:txBody>
      </p:sp>
      <p:sp>
        <p:nvSpPr>
          <p:cNvPr id="2" name="Τίτλος 1"/>
          <p:cNvSpPr>
            <a:spLocks noGrp="1"/>
          </p:cNvSpPr>
          <p:nvPr>
            <p:ph type="title"/>
          </p:nvPr>
        </p:nvSpPr>
        <p:spPr>
          <a:xfrm>
            <a:off x="323528" y="-571500"/>
            <a:ext cx="8229600" cy="1143000"/>
          </a:xfrm>
        </p:spPr>
        <p:txBody>
          <a:bodyPr>
            <a:normAutofit/>
          </a:bodyPr>
          <a:lstStyle/>
          <a:p>
            <a:pPr algn="ctr"/>
            <a:r>
              <a:rPr lang="el-GR" sz="3600" dirty="0" smtClean="0"/>
              <a:t>Τι είδη μαριονέτων υπάρχουν</a:t>
            </a:r>
            <a:endParaRPr lang="el-GR" sz="3600" dirty="0"/>
          </a:p>
        </p:txBody>
      </p:sp>
    </p:spTree>
    <p:extLst>
      <p:ext uri="{BB962C8B-B14F-4D97-AF65-F5344CB8AC3E}">
        <p14:creationId xmlns:p14="http://schemas.microsoft.com/office/powerpoint/2010/main" val="248534037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9632" y="1412776"/>
            <a:ext cx="6021336" cy="4509120"/>
          </a:xfrm>
        </p:spPr>
        <p:txBody>
          <a:bodyPr>
            <a:noAutofit/>
          </a:bodyPr>
          <a:lstStyle/>
          <a:p>
            <a:pPr marL="514350" indent="-514350">
              <a:buSzPct val="100000"/>
              <a:buFont typeface="+mj-lt"/>
              <a:buAutoNum type="arabicPeriod"/>
            </a:pPr>
            <a:r>
              <a:rPr lang="el-GR" sz="3200" dirty="0" err="1" smtClean="0"/>
              <a:t>Γαντόκουκλα</a:t>
            </a:r>
            <a:endParaRPr lang="el-GR" sz="3200" dirty="0" smtClean="0"/>
          </a:p>
          <a:p>
            <a:pPr marL="514350" indent="-514350">
              <a:buSzPct val="100000"/>
              <a:buFont typeface="+mj-lt"/>
              <a:buAutoNum type="arabicPeriod"/>
            </a:pPr>
            <a:r>
              <a:rPr lang="el-GR" sz="3200" dirty="0" smtClean="0"/>
              <a:t>Κούκλα ράβδου (</a:t>
            </a:r>
            <a:r>
              <a:rPr lang="el-GR" sz="3200" dirty="0" err="1" smtClean="0"/>
              <a:t>μαρότα</a:t>
            </a:r>
            <a:r>
              <a:rPr lang="el-GR" sz="3200" dirty="0" smtClean="0"/>
              <a:t>)</a:t>
            </a:r>
          </a:p>
          <a:p>
            <a:pPr marL="514350" indent="-514350">
              <a:buSzPct val="100000"/>
              <a:buFont typeface="+mj-lt"/>
              <a:buAutoNum type="arabicPeriod"/>
            </a:pPr>
            <a:r>
              <a:rPr lang="el-GR" sz="3200" dirty="0" err="1" smtClean="0"/>
              <a:t>Δαχτυλόκουκλα</a:t>
            </a:r>
            <a:endParaRPr lang="el-GR" sz="3200" dirty="0" smtClean="0"/>
          </a:p>
          <a:p>
            <a:pPr marL="514350" indent="-514350">
              <a:buSzPct val="100000"/>
              <a:buFont typeface="+mj-lt"/>
              <a:buAutoNum type="arabicPeriod"/>
            </a:pPr>
            <a:r>
              <a:rPr lang="el-GR" sz="3200" dirty="0" smtClean="0"/>
              <a:t>Φιγούρες θεάτρου σκιών</a:t>
            </a:r>
          </a:p>
          <a:p>
            <a:pPr marL="514350" indent="-514350">
              <a:buSzPct val="100000"/>
              <a:buFont typeface="+mj-lt"/>
              <a:buAutoNum type="arabicPeriod"/>
            </a:pPr>
            <a:r>
              <a:rPr lang="el-GR" sz="3200" dirty="0" smtClean="0"/>
              <a:t>Μεγάλες κούκλες</a:t>
            </a:r>
          </a:p>
          <a:p>
            <a:pPr marL="514350" indent="-514350" algn="ctr">
              <a:buSzPct val="100000"/>
              <a:buFont typeface="+mj-lt"/>
              <a:buAutoNum type="arabicPeriod"/>
            </a:pPr>
            <a:endParaRPr lang="el-GR" sz="1400" dirty="0"/>
          </a:p>
        </p:txBody>
      </p:sp>
      <p:sp>
        <p:nvSpPr>
          <p:cNvPr id="2" name="Τίτλος 1"/>
          <p:cNvSpPr>
            <a:spLocks noGrp="1"/>
          </p:cNvSpPr>
          <p:nvPr>
            <p:ph type="title"/>
          </p:nvPr>
        </p:nvSpPr>
        <p:spPr>
          <a:xfrm>
            <a:off x="323528" y="-171400"/>
            <a:ext cx="8229600" cy="1368152"/>
          </a:xfrm>
        </p:spPr>
        <p:txBody>
          <a:bodyPr>
            <a:normAutofit/>
          </a:bodyPr>
          <a:lstStyle/>
          <a:p>
            <a:r>
              <a:rPr lang="el-GR" sz="3600" dirty="0" smtClean="0"/>
              <a:t>Τι είδη μαριονέτων υπάρχουν</a:t>
            </a:r>
            <a:endParaRPr lang="el-GR" sz="3600" dirty="0"/>
          </a:p>
        </p:txBody>
      </p:sp>
    </p:spTree>
    <p:extLst>
      <p:ext uri="{BB962C8B-B14F-4D97-AF65-F5344CB8AC3E}">
        <p14:creationId xmlns:p14="http://schemas.microsoft.com/office/powerpoint/2010/main" val="79345491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504" y="3009438"/>
            <a:ext cx="5165139" cy="34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0" y="44624"/>
            <a:ext cx="9144000" cy="914400"/>
          </a:xfrm>
        </p:spPr>
        <p:txBody>
          <a:bodyPr>
            <a:normAutofit/>
          </a:bodyPr>
          <a:lstStyle/>
          <a:p>
            <a:pPr algn="ctr"/>
            <a:r>
              <a:rPr lang="el-GR" sz="4800" dirty="0" err="1" smtClean="0"/>
              <a:t>Γαντόκουκλα</a:t>
            </a:r>
            <a:endParaRPr lang="el-GR" dirty="0"/>
          </a:p>
        </p:txBody>
      </p:sp>
      <p:sp>
        <p:nvSpPr>
          <p:cNvPr id="4" name="TextBox 3"/>
          <p:cNvSpPr txBox="1"/>
          <p:nvPr/>
        </p:nvSpPr>
        <p:spPr>
          <a:xfrm>
            <a:off x="107504" y="1004535"/>
            <a:ext cx="8856984" cy="1200329"/>
          </a:xfrm>
          <a:prstGeom prst="rect">
            <a:avLst/>
          </a:prstGeom>
          <a:noFill/>
        </p:spPr>
        <p:txBody>
          <a:bodyPr wrap="square" rtlCol="0">
            <a:spAutoFit/>
          </a:bodyPr>
          <a:lstStyle/>
          <a:p>
            <a:r>
              <a:rPr lang="el-GR" sz="2400" dirty="0" smtClean="0"/>
              <a:t>Η </a:t>
            </a:r>
            <a:r>
              <a:rPr lang="el-GR" sz="2400" dirty="0" err="1" smtClean="0"/>
              <a:t>γαντόκουκλα</a:t>
            </a:r>
            <a:r>
              <a:rPr lang="el-GR" sz="2400" dirty="0" smtClean="0"/>
              <a:t> χρησιμοποιήθηκε ευρέως κατά το Μεσαίωνα. Η κούκλα φοριέται στο χέρι του χειριστή ως γάντι και συνεπώς η παλάμη μας αποτελεί το σώμα της</a:t>
            </a:r>
            <a:endParaRPr lang="el-GR"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236" y="2996952"/>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6158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txBody>
          <a:bodyPr>
            <a:normAutofit/>
          </a:bodyPr>
          <a:lstStyle/>
          <a:p>
            <a:pPr algn="ctr"/>
            <a:r>
              <a:rPr lang="el-GR" sz="4000" dirty="0" smtClean="0"/>
              <a:t>Κούκλα ράβδου (</a:t>
            </a:r>
            <a:r>
              <a:rPr lang="el-GR" sz="4000" dirty="0" err="1" smtClean="0"/>
              <a:t>μαρότα</a:t>
            </a:r>
            <a:r>
              <a:rPr lang="el-GR" sz="4000" dirty="0" smtClean="0"/>
              <a:t>)</a:t>
            </a:r>
            <a:endParaRPr lang="el-GR" sz="4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4" y="2720803"/>
            <a:ext cx="6478448" cy="411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933688"/>
            <a:ext cx="8640960" cy="1631216"/>
          </a:xfrm>
          <a:prstGeom prst="rect">
            <a:avLst/>
          </a:prstGeom>
          <a:noFill/>
        </p:spPr>
        <p:txBody>
          <a:bodyPr wrap="square" rtlCol="0">
            <a:spAutoFit/>
          </a:bodyPr>
          <a:lstStyle/>
          <a:p>
            <a:pPr algn="just"/>
            <a:r>
              <a:rPr lang="el-GR" sz="2000" dirty="0" smtClean="0"/>
              <a:t>Η ονομασία της κούκλας προέρχεται από την γαλλική λέξη </a:t>
            </a:r>
            <a:r>
              <a:rPr lang="el-GR" sz="2000" dirty="0" err="1" smtClean="0"/>
              <a:t>marotte</a:t>
            </a:r>
            <a:r>
              <a:rPr lang="el-GR" sz="2000" dirty="0" smtClean="0"/>
              <a:t> που σημαίνει ραβδί με κωμική κεφαλή με κουδουνάκια και το οποίο χρησιμοποιούσαν παλιά οι γελωτοποιοί για να διασκεδάσουν τον </a:t>
            </a:r>
            <a:r>
              <a:rPr lang="el-GR" sz="2000" dirty="0" err="1" smtClean="0"/>
              <a:t>κόσμο.Η</a:t>
            </a:r>
            <a:r>
              <a:rPr lang="el-GR" sz="2000" dirty="0" smtClean="0"/>
              <a:t> κούκλα κινείται με ένα ίσιο, άκαμπτο ξύλινο ραβδί που διαπερνάει το σώμα της και καταλήγει στο κεφάλι της. </a:t>
            </a:r>
            <a:endParaRPr lang="el-GR" sz="2000" dirty="0"/>
          </a:p>
        </p:txBody>
      </p:sp>
    </p:spTree>
    <p:extLst>
      <p:ext uri="{BB962C8B-B14F-4D97-AF65-F5344CB8AC3E}">
        <p14:creationId xmlns:p14="http://schemas.microsoft.com/office/powerpoint/2010/main" val="172562696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653324"/>
          </a:xfrm>
        </p:spPr>
        <p:txBody>
          <a:bodyPr>
            <a:noAutofit/>
          </a:bodyPr>
          <a:lstStyle/>
          <a:p>
            <a:pPr algn="ctr"/>
            <a:r>
              <a:rPr lang="el-GR" sz="4000" dirty="0" err="1" smtClean="0"/>
              <a:t>Δαχτυλόκουκλα</a:t>
            </a:r>
            <a:endParaRPr lang="el-GR" sz="4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33939"/>
            <a:ext cx="5266896" cy="394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904" y="769956"/>
            <a:ext cx="9036496" cy="1631216"/>
          </a:xfrm>
          <a:prstGeom prst="rect">
            <a:avLst/>
          </a:prstGeom>
          <a:noFill/>
        </p:spPr>
        <p:txBody>
          <a:bodyPr wrap="square" rtlCol="0">
            <a:spAutoFit/>
          </a:bodyPr>
          <a:lstStyle/>
          <a:p>
            <a:pPr algn="just"/>
            <a:r>
              <a:rPr lang="el-GR" sz="2000" dirty="0" smtClean="0"/>
              <a:t>Η </a:t>
            </a:r>
            <a:r>
              <a:rPr lang="el-GR" sz="2000" dirty="0" err="1" smtClean="0"/>
              <a:t>δαχτυλόκουκλα</a:t>
            </a:r>
            <a:r>
              <a:rPr lang="el-GR" sz="2000" dirty="0" smtClean="0"/>
              <a:t> είναι ένα είδος κούκλας παρόμοια με τη </a:t>
            </a:r>
            <a:r>
              <a:rPr lang="el-GR" sz="2000" dirty="0" err="1" smtClean="0"/>
              <a:t>γαντόκουκλα</a:t>
            </a:r>
            <a:r>
              <a:rPr lang="el-GR" sz="2000" dirty="0" smtClean="0"/>
              <a:t>, η οποία, όμως, εφαρμόζει σε κάποιο δάχτυλο του </a:t>
            </a:r>
            <a:r>
              <a:rPr lang="el-GR" sz="2000" dirty="0" err="1" smtClean="0"/>
              <a:t>κουκλοπαίχτη</a:t>
            </a:r>
            <a:r>
              <a:rPr lang="el-GR" sz="2000" dirty="0" smtClean="0"/>
              <a:t>. Σε μερικές περιπτώσεις ο χειριστής μετατρέπει τα δάχτυλά του σε πόδια της κούκλας και την κινεί, δημιουργώντας δύο τρύπες στη βάση του σώματός της.</a:t>
            </a:r>
            <a:endParaRPr lang="el-GR" sz="2000" dirty="0"/>
          </a:p>
        </p:txBody>
      </p:sp>
    </p:spTree>
    <p:extLst>
      <p:ext uri="{BB962C8B-B14F-4D97-AF65-F5344CB8AC3E}">
        <p14:creationId xmlns:p14="http://schemas.microsoft.com/office/powerpoint/2010/main" val="307670403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2780928"/>
            <a:ext cx="2922955" cy="389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467544" y="22904"/>
            <a:ext cx="8229600" cy="813808"/>
          </a:xfrm>
        </p:spPr>
        <p:txBody>
          <a:bodyPr>
            <a:normAutofit fontScale="90000"/>
          </a:bodyPr>
          <a:lstStyle/>
          <a:p>
            <a:pPr algn="ctr"/>
            <a:r>
              <a:rPr lang="el-GR" dirty="0" smtClean="0"/>
              <a:t>Μαριονέτα</a:t>
            </a:r>
            <a:endParaRPr lang="el-GR"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67112"/>
            <a:ext cx="3918136" cy="391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923236"/>
            <a:ext cx="8568952" cy="1569660"/>
          </a:xfrm>
          <a:prstGeom prst="rect">
            <a:avLst/>
          </a:prstGeom>
          <a:noFill/>
        </p:spPr>
        <p:txBody>
          <a:bodyPr wrap="square" rtlCol="0">
            <a:spAutoFit/>
          </a:bodyPr>
          <a:lstStyle/>
          <a:p>
            <a:pPr algn="just"/>
            <a:r>
              <a:rPr lang="el-GR" sz="1600" dirty="0" smtClean="0"/>
              <a:t> </a:t>
            </a:r>
            <a:r>
              <a:rPr lang="el-GR" sz="2400" dirty="0" smtClean="0"/>
              <a:t>Πρόκειται για αρθρωτά μικρά ομοιώματα ανθρώπου, των οποίων τα άκρα κινούνται με σχοινιά. Ο χειριστής που δεν φαίνεται στο κοινό ρυθμίζει την κίνηση της μαριονέτας από το χειριστήριο σε σχήμα σταυρού</a:t>
            </a:r>
            <a:r>
              <a:rPr lang="en-US" sz="2400" dirty="0" smtClean="0"/>
              <a:t>.</a:t>
            </a:r>
            <a:endParaRPr lang="el-GR" sz="2400" dirty="0"/>
          </a:p>
        </p:txBody>
      </p:sp>
    </p:spTree>
    <p:extLst>
      <p:ext uri="{BB962C8B-B14F-4D97-AF65-F5344CB8AC3E}">
        <p14:creationId xmlns:p14="http://schemas.microsoft.com/office/powerpoint/2010/main" val="348469625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24272" y="2815941"/>
            <a:ext cx="7176120" cy="404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827584" y="332656"/>
            <a:ext cx="7543800" cy="914400"/>
          </a:xfrm>
        </p:spPr>
        <p:txBody>
          <a:bodyPr>
            <a:noAutofit/>
          </a:bodyPr>
          <a:lstStyle/>
          <a:p>
            <a:pPr algn="ctr"/>
            <a:r>
              <a:rPr lang="el-GR" sz="4000" dirty="0" smtClean="0"/>
              <a:t>Κούκλα άμεσης κίνησης ή τραπεζιού</a:t>
            </a:r>
            <a:endParaRPr lang="el-GR" sz="4000" dirty="0"/>
          </a:p>
        </p:txBody>
      </p:sp>
      <p:sp>
        <p:nvSpPr>
          <p:cNvPr id="4" name="TextBox 3"/>
          <p:cNvSpPr txBox="1"/>
          <p:nvPr/>
        </p:nvSpPr>
        <p:spPr>
          <a:xfrm>
            <a:off x="251520" y="1436583"/>
            <a:ext cx="8496944" cy="1200329"/>
          </a:xfrm>
          <a:prstGeom prst="rect">
            <a:avLst/>
          </a:prstGeom>
          <a:noFill/>
        </p:spPr>
        <p:txBody>
          <a:bodyPr wrap="square" rtlCol="0">
            <a:spAutoFit/>
          </a:bodyPr>
          <a:lstStyle/>
          <a:p>
            <a:r>
              <a:rPr lang="el-GR" sz="2400" dirty="0" smtClean="0"/>
              <a:t>Η κούκλα κινείται κατευθείαν από το κεφάλι, τα χέρια και τα πόδια. Συνήθως παίζεται πάνω σ’ ένα τραπέζι στο ύψος της μέσης, αλλά μπορεί να κινηθεί κι ελεύθερα στο χώρο</a:t>
            </a:r>
            <a:r>
              <a:rPr lang="el-GR" dirty="0" smtClean="0"/>
              <a:t>.</a:t>
            </a:r>
            <a:endParaRPr lang="el-GR" dirty="0"/>
          </a:p>
        </p:txBody>
      </p:sp>
    </p:spTree>
    <p:extLst>
      <p:ext uri="{BB962C8B-B14F-4D97-AF65-F5344CB8AC3E}">
        <p14:creationId xmlns:p14="http://schemas.microsoft.com/office/powerpoint/2010/main" val="74937024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24" y="3789040"/>
            <a:ext cx="4385935" cy="173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844624" y="44624"/>
            <a:ext cx="7543800" cy="914400"/>
          </a:xfrm>
        </p:spPr>
        <p:txBody>
          <a:bodyPr>
            <a:normAutofit/>
          </a:bodyPr>
          <a:lstStyle/>
          <a:p>
            <a:pPr algn="ctr"/>
            <a:r>
              <a:rPr lang="el-GR" sz="4000" dirty="0" smtClean="0"/>
              <a:t>Φιγούρες θεάτρου σκιών</a:t>
            </a:r>
            <a:endParaRPr lang="el-GR" sz="4000" dirty="0"/>
          </a:p>
        </p:txBody>
      </p:sp>
      <p:sp>
        <p:nvSpPr>
          <p:cNvPr id="4" name="TextBox 3"/>
          <p:cNvSpPr txBox="1"/>
          <p:nvPr/>
        </p:nvSpPr>
        <p:spPr>
          <a:xfrm>
            <a:off x="323528" y="1124744"/>
            <a:ext cx="8280920" cy="2308324"/>
          </a:xfrm>
          <a:prstGeom prst="rect">
            <a:avLst/>
          </a:prstGeom>
          <a:noFill/>
        </p:spPr>
        <p:txBody>
          <a:bodyPr wrap="square" rtlCol="0">
            <a:spAutoFit/>
          </a:bodyPr>
          <a:lstStyle/>
          <a:p>
            <a:pPr algn="just"/>
            <a:r>
              <a:rPr lang="el-GR" sz="2400" dirty="0" smtClean="0"/>
              <a:t>Το πιο χαρακτηριστικό στοιχείο του θεάτρου σκιών είναι το τεντωμένο λευκό πανί, πίσω από το οποίο εμφανίζονται οι φιγούρες, το οποίο φωτίζεται από μία πηγή φωτός. Οι φιγούρες κινούνται κατά μήκος του επιπέδου του πανιού και κοντά σε αυτό, ώστε να είναι ευδιάκριτες στο κοινό.</a:t>
            </a:r>
            <a:endParaRPr lang="el-GR" sz="2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73016"/>
            <a:ext cx="4093048" cy="23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13892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7881" y="836712"/>
            <a:ext cx="9144000" cy="2664297"/>
          </a:xfrm>
        </p:spPr>
        <p:txBody>
          <a:bodyPr>
            <a:normAutofit/>
          </a:bodyPr>
          <a:lstStyle/>
          <a:p>
            <a:pPr marL="0" indent="0" algn="just">
              <a:buNone/>
            </a:pPr>
            <a:r>
              <a:rPr lang="el-GR" sz="2400" dirty="0" smtClean="0"/>
              <a:t>Οι μεγάλες κούκλες καλύπτουν τον χειριστή της κούκλας. Το κεφάλι της κούκλας στερεώνεται συνήθως στους ώμους του χειριστή, ο οποίος βρίσκεται μέσα στα ρούχα της κούκλας Μπορούν πολλά άτομα να κινήσουν μια κούκλα, φορώντας την</a:t>
            </a:r>
            <a:r>
              <a:rPr lang="en-US" sz="2400" dirty="0" smtClean="0"/>
              <a:t>.</a:t>
            </a:r>
            <a:endParaRPr lang="el-GR" sz="2400" dirty="0"/>
          </a:p>
        </p:txBody>
      </p:sp>
      <p:sp>
        <p:nvSpPr>
          <p:cNvPr id="2" name="Τίτλος 1"/>
          <p:cNvSpPr>
            <a:spLocks noGrp="1"/>
          </p:cNvSpPr>
          <p:nvPr>
            <p:ph type="title"/>
          </p:nvPr>
        </p:nvSpPr>
        <p:spPr>
          <a:xfrm>
            <a:off x="777240" y="116632"/>
            <a:ext cx="7543800" cy="914400"/>
          </a:xfrm>
        </p:spPr>
        <p:txBody>
          <a:bodyPr>
            <a:noAutofit/>
          </a:bodyPr>
          <a:lstStyle/>
          <a:p>
            <a:pPr algn="ctr"/>
            <a:r>
              <a:rPr lang="el-GR" sz="4000" smtClean="0"/>
              <a:t>Μεγάλες κούκλες</a:t>
            </a:r>
            <a:endParaRPr lang="el-GR"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69942"/>
            <a:ext cx="7001023" cy="39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683340"/>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τοιχειώδες">
  <a:themeElements>
    <a:clrScheme name="Στοιχειώδες">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Στοιχειώδες">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Στοιχειώδες">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201</TotalTime>
  <Words>548</Words>
  <Application>Microsoft Office PowerPoint</Application>
  <PresentationFormat>Προβολή στην οθόνη (4:3)</PresentationFormat>
  <Paragraphs>54</Paragraphs>
  <Slides>11</Slides>
  <Notes>0</Notes>
  <HiddenSlides>1</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Στοιχειώδες</vt:lpstr>
      <vt:lpstr> Κουκλοθέατρο</vt:lpstr>
      <vt:lpstr>Τι είδη μαριονέτων υπάρχουν</vt:lpstr>
      <vt:lpstr>Γαντόκουκλα</vt:lpstr>
      <vt:lpstr>Κούκλα ράβδου (μαρότα)</vt:lpstr>
      <vt:lpstr>Δαχτυλόκουκλα</vt:lpstr>
      <vt:lpstr>Μαριονέτα</vt:lpstr>
      <vt:lpstr>Κούκλα άμεσης κίνησης ή τραπεζιού</vt:lpstr>
      <vt:lpstr>Φιγούρες θεάτρου σκιών</vt:lpstr>
      <vt:lpstr>Μεγάλες κούκλες</vt:lpstr>
      <vt:lpstr>Με ποια υλικά μπορούμε να φτιάξουμε μαριονέτες;</vt:lpstr>
      <vt:lpstr>Τι είδη μαριονέτων υπάρχουν</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Κουκλοθέατρο</dc:title>
  <dc:creator>Elia</dc:creator>
  <cp:lastModifiedBy>Elia</cp:lastModifiedBy>
  <cp:revision>21</cp:revision>
  <dcterms:created xsi:type="dcterms:W3CDTF">2023-11-23T17:54:11Z</dcterms:created>
  <dcterms:modified xsi:type="dcterms:W3CDTF">2023-11-23T21:15:58Z</dcterms:modified>
</cp:coreProperties>
</file>