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B11253E-0FE0-446C-A74A-8619C4DD6C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1F4F6564-9728-47E6-935B-939F7D047B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B3A9560-9C31-4673-920E-042F668D4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C1680-F6AA-44EB-89C4-55B2C85AE70F}" type="datetimeFigureOut">
              <a:rPr lang="el-GR" smtClean="0"/>
              <a:t>01/10/2021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C5EA287-8890-4D81-B67E-2091F0460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C9F0B5B-3AEE-411A-A058-A04DFEBE0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5A84-619C-4259-8C79-655E73364F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25113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CADC00E-03AC-47E8-841C-21AF6259C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BDB83040-3BE0-4E1D-8730-36601E93C6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AC6FD85-8E09-4252-BC32-B0FF680D8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C1680-F6AA-44EB-89C4-55B2C85AE70F}" type="datetimeFigureOut">
              <a:rPr lang="el-GR" smtClean="0"/>
              <a:t>01/10/2021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57C124D-F6B3-4C94-B08F-B83A8DA8A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24EE577-3996-49F1-A451-651BECD51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5A84-619C-4259-8C79-655E73364F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23817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A81869B5-9749-4BDA-A7C7-EF9E462057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512B93D7-2F23-4072-8CC2-1330F46ED6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C8AB4A9-3BA2-4ADA-B2B7-CD772528D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C1680-F6AA-44EB-89C4-55B2C85AE70F}" type="datetimeFigureOut">
              <a:rPr lang="el-GR" smtClean="0"/>
              <a:t>01/10/2021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8CA2091-DED6-4FAE-99FD-D28EE607F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7AA7E16-7F96-4067-AEC6-C6457A1B1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5A84-619C-4259-8C79-655E73364F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67429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AC5A64F-97A1-4742-807B-86E07B43E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C7E61A9-5211-45F9-A473-280865B8DD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6F189FD-8C92-4D03-B6BD-2D2B5DCB4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C1680-F6AA-44EB-89C4-55B2C85AE70F}" type="datetimeFigureOut">
              <a:rPr lang="el-GR" smtClean="0"/>
              <a:t>01/10/2021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1741FCC-4E56-4E8B-875B-1815C936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D1B6988-666D-4DAC-BC97-04157496B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5A84-619C-4259-8C79-655E73364F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77457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D99D9C9-472B-4CD1-9B8C-D5B27EBDF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77FD4B3B-C1BE-4246-92EB-9F2ED4A1FA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F433BC0-AF4F-4D27-BFAE-277C85550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C1680-F6AA-44EB-89C4-55B2C85AE70F}" type="datetimeFigureOut">
              <a:rPr lang="el-GR" smtClean="0"/>
              <a:t>01/10/2021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0D6292D-CC99-4A02-9AC6-BE9948CE5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A38643B-CE65-4FF2-85D4-116BF6EC9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5A84-619C-4259-8C79-655E73364F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44555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57CF688-27C8-4E93-802C-AE84153C8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6EB8FA2-EEF2-472A-AC83-EF94393189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23C97913-85CB-482D-9F58-E495C2D064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0C1E139C-6020-4F8E-BC79-FBD9513CA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C1680-F6AA-44EB-89C4-55B2C85AE70F}" type="datetimeFigureOut">
              <a:rPr lang="el-GR" smtClean="0"/>
              <a:t>01/10/2021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07C37F87-A20F-4F1A-AA58-1C3C803CF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6059D6BC-7FC7-4E81-A704-1D7E81187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5A84-619C-4259-8C79-655E73364F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06093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CABF3CD-F106-4229-B355-E4382502D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61CF6576-48FA-4DEB-BE74-457858CCD6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6505D9AF-CDE0-4870-9462-9214E1FDAF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7F3974C0-301C-4C4D-878C-2CCBB9BC9D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3F625629-8BDA-4DC6-90CC-BDEBE8FE11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D89D2840-80C8-4DAF-AE36-D4DEE10BA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C1680-F6AA-44EB-89C4-55B2C85AE70F}" type="datetimeFigureOut">
              <a:rPr lang="el-GR" smtClean="0"/>
              <a:t>01/10/2021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8B54964D-5052-440C-992B-7CB00B443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39977187-0BD6-46F4-85B3-B91C56261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5A84-619C-4259-8C79-655E73364F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70077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CCA76E4-5366-4F75-A56E-AEDAC7646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9C52EDC2-B067-45AC-BDBA-375C0B1C2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C1680-F6AA-44EB-89C4-55B2C85AE70F}" type="datetimeFigureOut">
              <a:rPr lang="el-GR" smtClean="0"/>
              <a:t>01/10/2021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16209234-2E50-469E-9C9E-8BD390A65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B6090DEA-6ECE-4737-AED0-EE6C3250D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5A84-619C-4259-8C79-655E73364F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1922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4A74DB9E-5CE9-4E38-A169-27AFDC4FF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C1680-F6AA-44EB-89C4-55B2C85AE70F}" type="datetimeFigureOut">
              <a:rPr lang="el-GR" smtClean="0"/>
              <a:t>01/10/2021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3BD36E39-52FC-4A45-A65F-A1455F4B6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35CFEA73-BA65-49D7-A470-E523A5492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5A84-619C-4259-8C79-655E73364F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38519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6508B53-846A-4076-A3DC-16174C2C3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F3722AB-5A9D-4437-8B3B-09AE9794D6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D0F4980A-603F-4C41-B3B5-A1FC14DEBD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724784EB-4793-4A31-9DAF-1FCDE8B05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C1680-F6AA-44EB-89C4-55B2C85AE70F}" type="datetimeFigureOut">
              <a:rPr lang="el-GR" smtClean="0"/>
              <a:t>01/10/2021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E61FFE79-B022-4DB8-ADCB-815F34970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075FDAB4-C4EE-4A60-97FB-562C2CCEA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5A84-619C-4259-8C79-655E73364F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6827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E58C53F-E2F9-4132-A49E-03C015B15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C88CD881-AA9E-4EBC-960C-CE320C0138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2A56BD33-B3B8-48FF-B650-5855BE1491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1797CCE6-BE49-4D70-83D5-522A9CA30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C1680-F6AA-44EB-89C4-55B2C85AE70F}" type="datetimeFigureOut">
              <a:rPr lang="el-GR" smtClean="0"/>
              <a:t>01/10/2021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0F685B59-E486-4D83-955D-203F41A3B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71C80749-446C-4F3A-BC27-4F46B0A54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5A84-619C-4259-8C79-655E73364F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50521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9666949D-4CB8-4766-9DFA-2273B98B6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2F73A97A-CEF6-4B7A-AC0C-4D9ECB8D3A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60EB9CE-F05E-4518-8A4D-FEBF90B483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4C1680-F6AA-44EB-89C4-55B2C85AE70F}" type="datetimeFigureOut">
              <a:rPr lang="el-GR" smtClean="0"/>
              <a:t>01/10/2021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BF7435C-F664-449C-B3E9-77659C2FFE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19F8D4FE-438A-4C4E-AEAD-E9DE7B630A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65A84-619C-4259-8C79-655E73364F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66424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gif"/><Relationship Id="rId5" Type="http://schemas.openxmlformats.org/officeDocument/2006/relationships/image" Target="../media/image17.gif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3A916881-05B4-4863-B690-9B88B14FB6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682" y="0"/>
            <a:ext cx="73146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224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88CB671-CBB7-427F-80D1-C181C35A5E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530" y="246888"/>
            <a:ext cx="10495998" cy="63083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Ποια είναι η χαρακτηριστική διαφορά μεταξύ ζωικών και φυτικών οργανισμών</a:t>
            </a:r>
            <a:r>
              <a:rPr lang="en-US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l-GR" sz="2800" b="1" dirty="0">
              <a:solidFill>
                <a:schemeClr val="accent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indent="0">
              <a:buNone/>
            </a:pPr>
            <a:r>
              <a:rPr lang="el-GR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Κίνηση</a:t>
            </a:r>
            <a:endParaRPr lang="en-US" sz="2800" b="1" dirty="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 algn="just">
              <a:buNone/>
            </a:pP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Η κίνηση δεν είναι εύκολο να παρατηρηθεί στα φυτά, είναι όμως χαρακτηριστική ιδιότητα των ζώων, τα οποία μπορούν να κινούνται και να μετακινούνται  </a:t>
            </a:r>
          </a:p>
          <a:p>
            <a:endParaRPr lang="el-GR" dirty="0"/>
          </a:p>
        </p:txBody>
      </p:sp>
      <p:pic>
        <p:nvPicPr>
          <p:cNvPr id="4" name="Picture 32" descr="elafi-trexi2">
            <a:extLst>
              <a:ext uri="{FF2B5EF4-FFF2-40B4-BE49-F238E27FC236}">
                <a16:creationId xmlns:a16="http://schemas.microsoft.com/office/drawing/2014/main" id="{2209C750-7676-4232-B80A-1B2B104473F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870" y="2239962"/>
            <a:ext cx="1782763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9" descr="hawk_ani%5b1%5d">
            <a:extLst>
              <a:ext uri="{FF2B5EF4-FFF2-40B4-BE49-F238E27FC236}">
                <a16:creationId xmlns:a16="http://schemas.microsoft.com/office/drawing/2014/main" id="{62249C5B-2C2E-41F1-B911-D0B0232AC2A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973" y="2479221"/>
            <a:ext cx="1360488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0" descr="man_walking4">
            <a:extLst>
              <a:ext uri="{FF2B5EF4-FFF2-40B4-BE49-F238E27FC236}">
                <a16:creationId xmlns:a16="http://schemas.microsoft.com/office/drawing/2014/main" id="{8AD30866-2154-4480-A018-F445A25F88F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2686" y="2033582"/>
            <a:ext cx="2060575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8" descr="events-an">
            <a:extLst>
              <a:ext uri="{FF2B5EF4-FFF2-40B4-BE49-F238E27FC236}">
                <a16:creationId xmlns:a16="http://schemas.microsoft.com/office/drawing/2014/main" id="{6ED8415B-4BA4-42CF-B2F3-161FB47E450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7601" y="2239963"/>
            <a:ext cx="2160587" cy="759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0" descr="291288gxi9bk9vig">
            <a:extLst>
              <a:ext uri="{FF2B5EF4-FFF2-40B4-BE49-F238E27FC236}">
                <a16:creationId xmlns:a16="http://schemas.microsoft.com/office/drawing/2014/main" id="{50819590-8BF6-4DF2-8749-4E043524B2C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870" y="4292028"/>
            <a:ext cx="54864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8" descr="02_roos">
            <a:extLst>
              <a:ext uri="{FF2B5EF4-FFF2-40B4-BE49-F238E27FC236}">
                <a16:creationId xmlns:a16="http://schemas.microsoft.com/office/drawing/2014/main" id="{E09350E0-25FA-4635-BD8C-AE3466BCA1D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5515" y="3622336"/>
            <a:ext cx="86677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0219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1E38947-FAD6-4ACB-B962-0741EEEC2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623888" lvl="1" indent="-261938">
              <a:spcBef>
                <a:spcPct val="20000"/>
              </a:spcBef>
              <a:tabLst>
                <a:tab pos="365125" algn="l"/>
              </a:tabLst>
              <a:defRPr/>
            </a:pPr>
            <a:r>
              <a:rPr lang="el-G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Για ποιο λόγο όμως μετακινούνται τα ζώα</a:t>
            </a:r>
            <a:r>
              <a:rPr lang="en-US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br>
              <a:rPr lang="el-GR" sz="16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l-GR" b="1" dirty="0"/>
              <a:t>    </a:t>
            </a:r>
            <a:br>
              <a:rPr lang="el-GR" b="1" dirty="0"/>
            </a:b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B3B4A94-B2DD-4FFF-9881-E95D6D6939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7592"/>
            <a:ext cx="10756392" cy="4869371"/>
          </a:xfrm>
        </p:spPr>
        <p:txBody>
          <a:bodyPr/>
          <a:lstStyle/>
          <a:p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αναπαραγωγή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el-G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εξασφάλιση τροφής 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αποφυγή των  εχθρών </a:t>
            </a:r>
          </a:p>
          <a:p>
            <a:endParaRPr lang="el-GR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ADC7EF02-F843-4AE6-BF04-921AF73C63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4522" y="2786740"/>
            <a:ext cx="2335582" cy="1996291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AE58B28E-07F1-4AD0-B56B-2F438EFFCF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3354" y="4839083"/>
            <a:ext cx="4429744" cy="1562492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E1053624-397F-477D-9337-213AD55FAB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4349" y="1082980"/>
            <a:ext cx="4429743" cy="180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961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2F98530-D110-4E98-A966-ACD61A6078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1705"/>
            <a:ext cx="10515600" cy="5865258"/>
          </a:xfrm>
        </p:spPr>
        <p:txBody>
          <a:bodyPr/>
          <a:lstStyle/>
          <a:p>
            <a:r>
              <a:rPr lang="el-GR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Υπάρχουν ωστόσο και ζωικοί οργανισμοί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οι οποίοι ζουν προσκολλημένοι στον βυθό. Οι οργανισμοί αυτοί μπορούν να </a:t>
            </a:r>
            <a:r>
              <a:rPr lang="el-GR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κινηθούν</a:t>
            </a:r>
            <a:r>
              <a:rPr lang="el-GR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αλλά δεν μπορούν να </a:t>
            </a:r>
            <a:r>
              <a:rPr lang="el-GR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μετακινηθούν</a:t>
            </a:r>
            <a:r>
              <a:rPr lang="el-GR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8EB9AB07-006F-43EB-8DED-4A7BFD5C65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453" y="1680772"/>
            <a:ext cx="2420322" cy="2914141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925E4A87-3CB9-4F55-BB8B-E18B6CD410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805750"/>
            <a:ext cx="4005419" cy="266418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8737DA4-500B-439A-89A7-2D595FDBA782}"/>
              </a:ext>
            </a:extLst>
          </p:cNvPr>
          <p:cNvSpPr txBox="1"/>
          <p:nvPr/>
        </p:nvSpPr>
        <p:spPr>
          <a:xfrm>
            <a:off x="1852175" y="4716456"/>
            <a:ext cx="20669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ύδρα</a:t>
            </a:r>
            <a:r>
              <a:rPr lang="el-GR" dirty="0"/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5857C57-8EBA-4412-A019-1F11BDF46A2B}"/>
              </a:ext>
            </a:extLst>
          </p:cNvPr>
          <p:cNvSpPr txBox="1"/>
          <p:nvPr/>
        </p:nvSpPr>
        <p:spPr>
          <a:xfrm>
            <a:off x="6551089" y="4716456"/>
            <a:ext cx="32606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 σκουλήκι σωλήνας </a:t>
            </a:r>
          </a:p>
        </p:txBody>
      </p:sp>
    </p:spTree>
    <p:extLst>
      <p:ext uri="{BB962C8B-B14F-4D97-AF65-F5344CB8AC3E}">
        <p14:creationId xmlns:p14="http://schemas.microsoft.com/office/powerpoint/2010/main" val="969015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2DCCF3E-FF3A-490F-AE60-936E221E9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u="sng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5.1</a:t>
            </a:r>
            <a:r>
              <a:rPr lang="el-GR" sz="2800" b="1" u="sng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Η</a:t>
            </a:r>
            <a:r>
              <a:rPr lang="en-US" sz="2800" b="1" u="sng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800" b="1" u="sng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ΣΤΗΡΙΞΗ ΚΑΙ ΚΙΝΗΣΗ ΣΤΟΥΣ ΜΟΝΟΚΥΤΤΑΡΟΥΣ ΟΡΓΑΝΙΣΜΟΥΣ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17915B8-D85E-4058-8173-DAEB5C65EE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Τα βακτήρια και οι μύκητες διαθέτουν </a:t>
            </a:r>
            <a:r>
              <a:rPr lang="el-GR" sz="2400" b="1" dirty="0">
                <a:latin typeface="Arial" panose="020B0604020202020204" pitchFamily="34" charset="0"/>
                <a:cs typeface="Arial" panose="020B0604020202020204" pitchFamily="34" charset="0"/>
              </a:rPr>
              <a:t>κυτταρικό τοίχωμα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Χρησιμεύει στη </a:t>
            </a: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στήριξη τους 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Διαφέρει στη χημική του σύσταση από εκείνου των φυτικών κυττάρων, αλλά εξυπηρετεί τον ίδιο σκοπό.</a:t>
            </a:r>
          </a:p>
          <a:p>
            <a:endParaRPr lang="el-GR" sz="2400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l-GR" dirty="0"/>
          </a:p>
        </p:txBody>
      </p:sp>
      <p:grpSp>
        <p:nvGrpSpPr>
          <p:cNvPr id="4" name="21 - Ομάδα">
            <a:extLst>
              <a:ext uri="{FF2B5EF4-FFF2-40B4-BE49-F238E27FC236}">
                <a16:creationId xmlns:a16="http://schemas.microsoft.com/office/drawing/2014/main" id="{2E16F0BD-F75E-4459-A486-E903C294348B}"/>
              </a:ext>
            </a:extLst>
          </p:cNvPr>
          <p:cNvGrpSpPr>
            <a:grpSpLocks/>
          </p:cNvGrpSpPr>
          <p:nvPr/>
        </p:nvGrpSpPr>
        <p:grpSpPr bwMode="auto">
          <a:xfrm>
            <a:off x="4602162" y="3607419"/>
            <a:ext cx="3079115" cy="2699941"/>
            <a:chOff x="5868144" y="764704"/>
            <a:chExt cx="3301904" cy="2699647"/>
          </a:xfrm>
        </p:grpSpPr>
        <p:pic>
          <p:nvPicPr>
            <p:cNvPr id="5" name="Picture 1" descr="C:\Users\mchatzinik\Documents\ΔΙΑΦΑΝΕΙΕΣ\ΦΩΤΟΓΡΑΦΙΕΣ - ΥΛΙΚΟ ΓΙΑ ΔΙΑΦΑΝΕΙΕΣ &amp; ΕΡΓΑΣΙΕΣ\ΜΙΚΡΟΟΡΓΑΝΙΣΜΟΙ ΚΑΙ ΑΝΑΠΑΡΑΓΩΓΗ ΤΟΥΣ\mufa di pane.jpg">
              <a:extLst>
                <a:ext uri="{FF2B5EF4-FFF2-40B4-BE49-F238E27FC236}">
                  <a16:creationId xmlns:a16="http://schemas.microsoft.com/office/drawing/2014/main" id="{319F0F9B-F589-44F8-8DAA-D9FF9E6ED2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8144" y="764704"/>
              <a:ext cx="3203848" cy="2246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2">
              <a:extLst>
                <a:ext uri="{FF2B5EF4-FFF2-40B4-BE49-F238E27FC236}">
                  <a16:creationId xmlns:a16="http://schemas.microsoft.com/office/drawing/2014/main" id="{90FBF56B-9BD1-462F-BCFE-3035897B5D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66200" y="3010772"/>
              <a:ext cx="3203848" cy="4535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el-GR" sz="1100" b="1" kern="0" dirty="0">
                  <a:solidFill>
                    <a:srgbClr val="6600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+mj-ea"/>
                  <a:cs typeface="+mj-cs"/>
                </a:rPr>
                <a:t>Μύκητας του ψωμιού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57029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CBA411E-AF49-4F9C-820E-320540684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335768" cy="779049"/>
          </a:xfrm>
        </p:spPr>
        <p:txBody>
          <a:bodyPr>
            <a:noAutofit/>
          </a:bodyPr>
          <a:lstStyle/>
          <a:p>
            <a:r>
              <a:rPr lang="en-US" sz="2800" b="1" u="sng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5.1</a:t>
            </a:r>
            <a:r>
              <a:rPr lang="el-GR" sz="2800" b="1" u="sng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Η</a:t>
            </a:r>
            <a:r>
              <a:rPr lang="en-US" sz="2800" b="1" u="sng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800" b="1" u="sng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ΣΤΗΡΙΞΗ ΚΑΙ ΚΙΝΗΣΗ ΣΤΟΥΣ ΜΟΝΟΚΥΤΤΑΡΟΥΣ ΟΡΓΑΝΙΣΜΟΥΣ </a:t>
            </a:r>
            <a:endParaRPr lang="el-GR" sz="2800" dirty="0">
              <a:solidFill>
                <a:schemeClr val="accent6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00CBA21-FA59-491C-9EA0-ABDFE8AA99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792" y="1144174"/>
            <a:ext cx="11372088" cy="5479831"/>
          </a:xfrm>
        </p:spPr>
        <p:txBody>
          <a:bodyPr>
            <a:normAutofit fontScale="92500" lnSpcReduction="20000"/>
          </a:bodyPr>
          <a:lstStyle/>
          <a:p>
            <a:pPr marL="361950" lvl="1" indent="0">
              <a:spcBef>
                <a:spcPct val="20000"/>
              </a:spcBef>
              <a:buNone/>
              <a:tabLst>
                <a:tab pos="365125" algn="l"/>
              </a:tabLst>
              <a:defRPr/>
            </a:pPr>
            <a:r>
              <a:rPr lang="el-GR" sz="2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Η μετακίνηση τους γίνεται με τη βοήθεια διάφορων μηχανισμών </a:t>
            </a:r>
            <a:r>
              <a:rPr lang="el-GR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61950" lvl="1" indent="0">
              <a:spcBef>
                <a:spcPct val="20000"/>
              </a:spcBef>
              <a:buNone/>
              <a:tabLst>
                <a:tab pos="365125" algn="l"/>
              </a:tabLst>
              <a:defRPr/>
            </a:pPr>
            <a:r>
              <a:rPr lang="el-GR" sz="2600" b="1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pPr marL="1184275" lvl="2" indent="-457200">
              <a:spcBef>
                <a:spcPct val="20000"/>
              </a:spcBef>
              <a:buFont typeface="Wingdings" panose="05000000000000000000" pitchFamily="2" charset="2"/>
              <a:buChar char="Ø"/>
              <a:tabLst>
                <a:tab pos="365125" algn="l"/>
              </a:tabLst>
              <a:defRPr/>
            </a:pPr>
            <a:r>
              <a:rPr lang="el-GR" sz="2600" dirty="0">
                <a:latin typeface="Arial" panose="020B0604020202020204" pitchFamily="34" charset="0"/>
                <a:cs typeface="Arial" panose="020B0604020202020204" pitchFamily="34" charset="0"/>
              </a:rPr>
              <a:t>Η αμοιβάδα με </a:t>
            </a:r>
            <a:r>
              <a:rPr lang="el-G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ψευδοπόδια</a:t>
            </a:r>
            <a:r>
              <a:rPr lang="el-G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727075" lvl="2" indent="0">
              <a:spcBef>
                <a:spcPct val="20000"/>
              </a:spcBef>
              <a:buNone/>
              <a:tabLst>
                <a:tab pos="365125" algn="l"/>
              </a:tabLst>
              <a:defRPr/>
            </a:pPr>
            <a:endParaRPr lang="el-GR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7075" lvl="2" indent="0">
              <a:spcBef>
                <a:spcPct val="20000"/>
              </a:spcBef>
              <a:buNone/>
              <a:tabLst>
                <a:tab pos="365125" algn="l"/>
              </a:tabLst>
              <a:defRPr/>
            </a:pPr>
            <a:endParaRPr lang="el-GR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7075" lvl="2" indent="0">
              <a:spcBef>
                <a:spcPct val="20000"/>
              </a:spcBef>
              <a:buNone/>
              <a:tabLst>
                <a:tab pos="365125" algn="l"/>
              </a:tabLst>
              <a:defRPr/>
            </a:pPr>
            <a:endParaRPr lang="el-GR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7075" lvl="2" indent="0">
              <a:spcBef>
                <a:spcPct val="20000"/>
              </a:spcBef>
              <a:buNone/>
              <a:tabLst>
                <a:tab pos="365125" algn="l"/>
              </a:tabLst>
              <a:defRPr/>
            </a:pPr>
            <a:endParaRPr lang="el-GR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7075" lvl="2" indent="0">
              <a:spcBef>
                <a:spcPct val="20000"/>
              </a:spcBef>
              <a:buNone/>
              <a:tabLst>
                <a:tab pos="365125" algn="l"/>
              </a:tabLst>
              <a:defRPr/>
            </a:pPr>
            <a:endParaRPr lang="el-GR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7075" lvl="2" indent="0">
              <a:spcBef>
                <a:spcPct val="20000"/>
              </a:spcBef>
              <a:buNone/>
              <a:tabLst>
                <a:tab pos="365125" algn="l"/>
              </a:tabLst>
              <a:defRPr/>
            </a:pPr>
            <a:endParaRPr lang="el-GR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4275" lvl="2" indent="-457200">
              <a:spcBef>
                <a:spcPct val="20000"/>
              </a:spcBef>
              <a:buFont typeface="Wingdings" panose="05000000000000000000" pitchFamily="2" charset="2"/>
              <a:buChar char="Ø"/>
              <a:tabLst>
                <a:tab pos="365125" algn="l"/>
              </a:tabLst>
              <a:defRPr/>
            </a:pPr>
            <a:r>
              <a:rPr lang="el-GR" sz="2600" dirty="0">
                <a:latin typeface="Arial" panose="020B0604020202020204" pitchFamily="34" charset="0"/>
                <a:cs typeface="Arial" panose="020B0604020202020204" pitchFamily="34" charset="0"/>
              </a:rPr>
              <a:t>Το πρωτόζωο </a:t>
            </a:r>
            <a:r>
              <a:rPr lang="el-GR" sz="2600" dirty="0" err="1">
                <a:latin typeface="Arial" panose="020B0604020202020204" pitchFamily="34" charset="0"/>
                <a:cs typeface="Arial" panose="020B0604020202020204" pitchFamily="34" charset="0"/>
              </a:rPr>
              <a:t>παραμήκιο</a:t>
            </a:r>
            <a:r>
              <a:rPr lang="el-GR" sz="2600" dirty="0">
                <a:latin typeface="Arial" panose="020B0604020202020204" pitchFamily="34" charset="0"/>
                <a:cs typeface="Arial" panose="020B0604020202020204" pitchFamily="34" charset="0"/>
              </a:rPr>
              <a:t> με </a:t>
            </a:r>
            <a:r>
              <a:rPr lang="el-GR" sz="2600" b="1" dirty="0">
                <a:latin typeface="Arial" panose="020B0604020202020204" pitchFamily="34" charset="0"/>
                <a:cs typeface="Arial" panose="020B0604020202020204" pitchFamily="34" charset="0"/>
              </a:rPr>
              <a:t>βλεφαρίδες</a:t>
            </a:r>
          </a:p>
          <a:p>
            <a:pPr marL="727075" lvl="2" indent="0">
              <a:spcBef>
                <a:spcPct val="20000"/>
              </a:spcBef>
              <a:buNone/>
              <a:tabLst>
                <a:tab pos="365125" algn="l"/>
              </a:tabLst>
              <a:defRPr/>
            </a:pPr>
            <a:endParaRPr lang="el-GR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7075" lvl="2" indent="0">
              <a:spcBef>
                <a:spcPct val="20000"/>
              </a:spcBef>
              <a:buNone/>
              <a:tabLst>
                <a:tab pos="365125" algn="l"/>
              </a:tabLst>
              <a:defRPr/>
            </a:pPr>
            <a:endParaRPr lang="el-GR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55675" lvl="2" indent="-228600">
              <a:spcBef>
                <a:spcPct val="20000"/>
              </a:spcBef>
              <a:buFontTx/>
              <a:buBlip>
                <a:blip r:embed="rId2"/>
              </a:buBlip>
              <a:tabLst>
                <a:tab pos="365125" algn="l"/>
              </a:tabLst>
              <a:defRPr/>
            </a:pPr>
            <a:endParaRPr lang="el-GR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55675" lvl="2" indent="-228600">
              <a:spcBef>
                <a:spcPct val="20000"/>
              </a:spcBef>
              <a:buFontTx/>
              <a:buBlip>
                <a:blip r:embed="rId2"/>
              </a:buBlip>
              <a:tabLst>
                <a:tab pos="365125" algn="l"/>
              </a:tabLst>
              <a:defRPr/>
            </a:pPr>
            <a:endParaRPr lang="el-GR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4275" lvl="2" indent="-457200">
              <a:spcBef>
                <a:spcPct val="20000"/>
              </a:spcBef>
              <a:buFont typeface="Wingdings" panose="05000000000000000000" pitchFamily="2" charset="2"/>
              <a:buChar char="Ø"/>
              <a:tabLst>
                <a:tab pos="365125" algn="l"/>
              </a:tabLst>
              <a:defRPr/>
            </a:pPr>
            <a:r>
              <a:rPr lang="el-GR" sz="2600" dirty="0">
                <a:latin typeface="Arial" panose="020B0604020202020204" pitchFamily="34" charset="0"/>
                <a:cs typeface="Arial" panose="020B0604020202020204" pitchFamily="34" charset="0"/>
              </a:rPr>
              <a:t>Το πρωτόζωο </a:t>
            </a:r>
            <a:r>
              <a:rPr lang="el-GR" sz="2600" dirty="0" err="1">
                <a:latin typeface="Arial" panose="020B0604020202020204" pitchFamily="34" charset="0"/>
                <a:cs typeface="Arial" panose="020B0604020202020204" pitchFamily="34" charset="0"/>
              </a:rPr>
              <a:t>ευγλήνη</a:t>
            </a:r>
            <a:r>
              <a:rPr lang="el-GR" sz="2600" dirty="0">
                <a:latin typeface="Arial" panose="020B0604020202020204" pitchFamily="34" charset="0"/>
                <a:cs typeface="Arial" panose="020B0604020202020204" pitchFamily="34" charset="0"/>
              </a:rPr>
              <a:t> με </a:t>
            </a:r>
            <a:r>
              <a:rPr lang="el-GR" sz="2600" b="1" dirty="0">
                <a:latin typeface="Arial" panose="020B0604020202020204" pitchFamily="34" charset="0"/>
                <a:cs typeface="Arial" panose="020B0604020202020204" pitchFamily="34" charset="0"/>
              </a:rPr>
              <a:t>μαστίγιο </a:t>
            </a:r>
          </a:p>
          <a:p>
            <a:endParaRPr lang="el-GR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BEC309E9-088C-44C5-896E-FAB0B39DD6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3873" y="2290542"/>
            <a:ext cx="3162300" cy="1447800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8F3E5A1B-D030-4CC1-B0F7-E59732DC48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2549" y="1644554"/>
            <a:ext cx="3162300" cy="2093788"/>
          </a:xfrm>
          <a:prstGeom prst="rect">
            <a:avLst/>
          </a:prstGeom>
        </p:spPr>
      </p:pic>
      <p:pic>
        <p:nvPicPr>
          <p:cNvPr id="7" name="Picture 7" descr="paradark2">
            <a:extLst>
              <a:ext uri="{FF2B5EF4-FFF2-40B4-BE49-F238E27FC236}">
                <a16:creationId xmlns:a16="http://schemas.microsoft.com/office/drawing/2014/main" id="{EE3F0A33-3181-4F5C-913D-ECB87BB9B50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4014" y="4075447"/>
            <a:ext cx="27622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euglenamov">
            <a:extLst>
              <a:ext uri="{FF2B5EF4-FFF2-40B4-BE49-F238E27FC236}">
                <a16:creationId xmlns:a16="http://schemas.microsoft.com/office/drawing/2014/main" id="{C018096E-0543-484A-B2E2-84351BB3428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4014" y="5496880"/>
            <a:ext cx="2779712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9017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4FA1354E-47AE-4E79-A948-7598C541FD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723011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2800" b="1" u="sng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5.2 ΣΤΗΡΙΞΗ ΣΤΑ ΦΥΤΑ</a:t>
            </a:r>
          </a:p>
        </p:txBody>
      </p:sp>
      <p:pic>
        <p:nvPicPr>
          <p:cNvPr id="5" name="Picture 4" descr="http://kpe-kastor.kas.sch.gr/leaf/photos/parts-of-a-plant.gif">
            <a:extLst>
              <a:ext uri="{FF2B5EF4-FFF2-40B4-BE49-F238E27FC236}">
                <a16:creationId xmlns:a16="http://schemas.microsoft.com/office/drawing/2014/main" id="{F1C7D52C-CBAC-42CD-AFC4-326A8D6EEF6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1253332"/>
            <a:ext cx="3221736" cy="515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FC1D34F-D71B-4DC7-A419-8C82329FE472}"/>
              </a:ext>
            </a:extLst>
          </p:cNvPr>
          <p:cNvSpPr txBox="1"/>
          <p:nvPr/>
        </p:nvSpPr>
        <p:spPr>
          <a:xfrm>
            <a:off x="5288280" y="1690688"/>
            <a:ext cx="5839968" cy="3268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tabLst>
                <a:tab pos="365125" algn="l"/>
              </a:tabLst>
              <a:defRPr/>
            </a:pP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Τα φύλλα πρέπει να είναι εκτεθειμένα στο φως του ηλίου ώστε να γίνεται η φωτοσύνθεση  </a:t>
            </a:r>
          </a:p>
          <a:p>
            <a:pPr marL="649288" lvl="1" indent="-28575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365125" algn="l"/>
              </a:tabLst>
              <a:defRPr/>
            </a:pP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Τα φύλλα τα στηρίζουν οι βλαστοί </a:t>
            </a:r>
          </a:p>
          <a:p>
            <a:pPr marL="649288" lvl="1" indent="-28575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365125" algn="l"/>
              </a:tabLst>
              <a:defRPr/>
            </a:pP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Ολόκληρο το φυτό συγκρατείται στο έδαφος από τη ρίζα</a:t>
            </a:r>
          </a:p>
          <a:p>
            <a:pPr marL="649288" lvl="1" indent="-28575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365125" algn="l"/>
              </a:tabLst>
              <a:defRPr/>
            </a:pP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Το νερό με τις ουσίες που περιέχει </a:t>
            </a:r>
            <a:r>
              <a:rPr lang="el-GR" sz="2400" dirty="0" err="1">
                <a:latin typeface="Arial" panose="020B0604020202020204" pitchFamily="34" charset="0"/>
                <a:cs typeface="Arial" panose="020B0604020202020204" pitchFamily="34" charset="0"/>
              </a:rPr>
              <a:t>απορροφάται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 από τις ρίζες      </a:t>
            </a:r>
          </a:p>
        </p:txBody>
      </p:sp>
    </p:spTree>
    <p:extLst>
      <p:ext uri="{BB962C8B-B14F-4D97-AF65-F5344CB8AC3E}">
        <p14:creationId xmlns:p14="http://schemas.microsoft.com/office/powerpoint/2010/main" val="1531024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E9D0D68-8D61-4727-B8FA-F2476A2CF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9899"/>
          </a:xfrm>
        </p:spPr>
        <p:txBody>
          <a:bodyPr/>
          <a:lstStyle/>
          <a:p>
            <a:r>
              <a:rPr kumimoji="0" lang="el-GR" sz="2800" b="1" i="0" u="sng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5.2 ΣΤΗΡΙΞΗ ΣΤΑ ΦΥΤΑ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058681C-F7A9-4253-9BAF-CF78A3DCD8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7176" y="1172304"/>
            <a:ext cx="6218556" cy="4972463"/>
          </a:xfrm>
        </p:spPr>
        <p:txBody>
          <a:bodyPr>
            <a:normAutofit/>
          </a:bodyPr>
          <a:lstStyle/>
          <a:p>
            <a:pPr marL="361950" lvl="1" indent="0">
              <a:spcBef>
                <a:spcPct val="20000"/>
              </a:spcBef>
              <a:buNone/>
              <a:tabLst>
                <a:tab pos="365125" algn="l"/>
              </a:tabLst>
              <a:defRPr/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Το νερό με τις ουσίες μεταφέρονται στα φύλλα με ένα σύνολο αγγείων που ονομάζεται </a:t>
            </a:r>
            <a:r>
              <a:rPr lang="el-G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ξύλωμα</a:t>
            </a: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623888" lvl="1" indent="-261938">
              <a:spcBef>
                <a:spcPct val="20000"/>
              </a:spcBef>
              <a:tabLst>
                <a:tab pos="365125" algn="l"/>
              </a:tabLst>
              <a:defRPr/>
            </a:pP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69975" lvl="2" indent="-342900">
              <a:spcBef>
                <a:spcPct val="20000"/>
              </a:spcBef>
              <a:buFont typeface="Wingdings" panose="05000000000000000000" pitchFamily="2" charset="2"/>
              <a:buChar char="Ø"/>
              <a:tabLst>
                <a:tab pos="365125" algn="l"/>
              </a:tabLst>
              <a:defRPr/>
            </a:pP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Τα τοιχώματα των αγωγών του </a:t>
            </a:r>
            <a:r>
              <a:rPr lang="el-GR" sz="2400" dirty="0" err="1">
                <a:latin typeface="Arial" panose="020B0604020202020204" pitchFamily="34" charset="0"/>
                <a:cs typeface="Arial" panose="020B0604020202020204" pitchFamily="34" charset="0"/>
              </a:rPr>
              <a:t>ξυλώματος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 είναι φτιαγμένα από μια ουσία σκληρή και αδιάβροχη</a:t>
            </a:r>
          </a:p>
          <a:p>
            <a:pPr marL="955675" lvl="2" indent="-228600">
              <a:spcBef>
                <a:spcPct val="20000"/>
              </a:spcBef>
              <a:buFont typeface="Arial" pitchFamily="34" charset="0"/>
              <a:buChar char="•"/>
              <a:tabLst>
                <a:tab pos="365125" algn="l"/>
              </a:tabLst>
              <a:defRPr/>
            </a:pPr>
            <a:endParaRPr lang="el-G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69975" lvl="2" indent="-342900">
              <a:spcBef>
                <a:spcPct val="20000"/>
              </a:spcBef>
              <a:buFont typeface="Wingdings" panose="05000000000000000000" pitchFamily="2" charset="2"/>
              <a:buChar char="Ø"/>
              <a:tabLst>
                <a:tab pos="365125" algn="l"/>
              </a:tabLst>
              <a:defRPr/>
            </a:pP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Αυτοί οι αγωγοί εξυπηρετούν την στήριξη του δέντρου και αποτελούν το κύριο συστατικό του ξύλου</a:t>
            </a:r>
          </a:p>
          <a:p>
            <a:endParaRPr lang="el-GR" dirty="0"/>
          </a:p>
        </p:txBody>
      </p:sp>
      <p:pic>
        <p:nvPicPr>
          <p:cNvPr id="4" name="Picture 3" descr="tree4-1">
            <a:extLst>
              <a:ext uri="{FF2B5EF4-FFF2-40B4-BE49-F238E27FC236}">
                <a16:creationId xmlns:a16="http://schemas.microsoft.com/office/drawing/2014/main" id="{D0EF9C02-183C-4000-A917-E39E38C741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251" y="1172305"/>
            <a:ext cx="2663825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://bp3.blogger.com/_u3_rKGzdTkY/R53Y_uWulRI/AAAAAAAAAlc/Uqk_9VC0wT0/s400/%CE%94%CE%AD%CE%BD%CF%84%CF%81%CE%BF+007.jpg">
            <a:extLst>
              <a:ext uri="{FF2B5EF4-FFF2-40B4-BE49-F238E27FC236}">
                <a16:creationId xmlns:a16="http://schemas.microsoft.com/office/drawing/2014/main" id="{4DC5FBD2-C025-4EA6-9EC2-04F2080652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044" y="4306887"/>
            <a:ext cx="2916238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8599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250</Words>
  <Application>Microsoft Office PowerPoint</Application>
  <PresentationFormat>Ευρεία οθόνη</PresentationFormat>
  <Paragraphs>55</Paragraphs>
  <Slides>8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Wingdings</vt:lpstr>
      <vt:lpstr>Θέμα του Office</vt:lpstr>
      <vt:lpstr>Παρουσίαση του PowerPoint</vt:lpstr>
      <vt:lpstr>Παρουσίαση του PowerPoint</vt:lpstr>
      <vt:lpstr>Για ποιο λόγο όμως μετακινούνται τα ζώα;      </vt:lpstr>
      <vt:lpstr>Παρουσίαση του PowerPoint</vt:lpstr>
      <vt:lpstr>5.1 Η ΣΤΗΡΙΞΗ ΚΑΙ ΚΙΝΗΣΗ ΣΤΟΥΣ ΜΟΝΟΚΥΤΤΑΡΟΥΣ ΟΡΓΑΝΙΣΜΟΥΣ </vt:lpstr>
      <vt:lpstr>5.1 Η ΣΤΗΡΙΞΗ ΚΑΙ ΚΙΝΗΣΗ ΣΤΟΥΣ ΜΟΝΟΚΥΤΤΑΡΟΥΣ ΟΡΓΑΝΙΣΜΟΥΣ </vt:lpstr>
      <vt:lpstr>5.2 ΣΤΗΡΙΞΗ ΣΤΑ ΦΥΤΑ</vt:lpstr>
      <vt:lpstr>5.2 ΣΤΗΡΙΞΗ ΣΤΑ ΦΥΤΑ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tasos</dc:creator>
  <cp:lastModifiedBy>tasos</cp:lastModifiedBy>
  <cp:revision>3</cp:revision>
  <dcterms:created xsi:type="dcterms:W3CDTF">2021-09-15T17:24:03Z</dcterms:created>
  <dcterms:modified xsi:type="dcterms:W3CDTF">2021-10-01T10:42:26Z</dcterms:modified>
</cp:coreProperties>
</file>