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2" r:id="rId2"/>
    <p:sldId id="264" r:id="rId3"/>
    <p:sldId id="267" r:id="rId4"/>
    <p:sldId id="266" r:id="rId5"/>
    <p:sldId id="268" r:id="rId6"/>
    <p:sldId id="269" r:id="rId7"/>
    <p:sldId id="270" r:id="rId8"/>
    <p:sldId id="271" r:id="rId9"/>
    <p:sldId id="272" r:id="rId10"/>
    <p:sldId id="273" r:id="rId11"/>
    <p:sldId id="274" r:id="rId12"/>
    <p:sldId id="275" r:id="rId13"/>
    <p:sldId id="277" r:id="rId14"/>
    <p:sldId id="278" r:id="rId15"/>
    <p:sldId id="279" r:id="rId16"/>
    <p:sldId id="280" r:id="rId17"/>
    <p:sldId id="281" r:id="rId18"/>
    <p:sldId id="282" r:id="rId19"/>
    <p:sldId id="283" r:id="rId20"/>
    <p:sldId id="284" r:id="rId21"/>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F1AB2-1976-4502-BF36-3FF5EA21886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706" autoAdjust="0"/>
  </p:normalViewPr>
  <p:slideViewPr>
    <p:cSldViewPr snapToGrid="0">
      <p:cViewPr varScale="1">
        <p:scale>
          <a:sx n="34" d="100"/>
          <a:sy n="34" d="100"/>
        </p:scale>
        <p:origin x="1003" y="48"/>
      </p:cViewPr>
      <p:guideLst>
        <p:guide pos="3840"/>
        <p:guide orient="horz" pos="2160"/>
      </p:guideLst>
    </p:cSldViewPr>
  </p:slideViewPr>
  <p:notesTextViewPr>
    <p:cViewPr>
      <p:scale>
        <a:sx n="1" d="1"/>
        <a:sy n="1" d="1"/>
      </p:scale>
      <p:origin x="0" y="0"/>
    </p:cViewPr>
  </p:notesTextViewPr>
  <p:notesViewPr>
    <p:cSldViewPr snapToGrid="0" showGuides="1">
      <p:cViewPr varScale="1">
        <p:scale>
          <a:sx n="72" d="100"/>
          <a:sy n="72" d="100"/>
        </p:scale>
        <p:origin x="33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B9724BC-CE7B-46CE-943C-DAC919F8653B}" type="datetime1">
              <a:rPr lang="el-GR" smtClean="0"/>
              <a:t>15/3/2025</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98501B-77B5-4365-9881-C6E19A3C1E42}" type="slidenum">
              <a:rPr lang="el-GR" smtClean="0"/>
              <a:t>‹#›</a:t>
            </a:fld>
            <a:endParaRPr lang="el-GR" dirty="0"/>
          </a:p>
        </p:txBody>
      </p:sp>
    </p:spTree>
    <p:extLst>
      <p:ext uri="{BB962C8B-B14F-4D97-AF65-F5344CB8AC3E}">
        <p14:creationId xmlns:p14="http://schemas.microsoft.com/office/powerpoint/2010/main" val="28514561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F0A164-543B-4F26-BFED-B1C8938B2680}" type="datetime1">
              <a:rPr lang="el-GR" noProof="0" smtClean="0"/>
              <a:t>15/3/2025</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C8BD8E7-1312-41F3-99C4-6DA5AF891969}" type="slidenum">
              <a:rPr lang="el-GR" noProof="0" smtClean="0"/>
              <a:t>‹#›</a:t>
            </a:fld>
            <a:endParaRPr lang="el-GR" noProof="0" dirty="0"/>
          </a:p>
        </p:txBody>
      </p:sp>
    </p:spTree>
    <p:extLst>
      <p:ext uri="{BB962C8B-B14F-4D97-AF65-F5344CB8AC3E}">
        <p14:creationId xmlns:p14="http://schemas.microsoft.com/office/powerpoint/2010/main" val="28920842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FC8BD8E7-1312-41F3-99C4-6DA5AF891969}" type="slidenum">
              <a:rPr lang="el-GR" smtClean="0"/>
              <a:t>1</a:t>
            </a:fld>
            <a:endParaRPr lang="el-GR" dirty="0"/>
          </a:p>
        </p:txBody>
      </p:sp>
    </p:spTree>
    <p:extLst>
      <p:ext uri="{BB962C8B-B14F-4D97-AF65-F5344CB8AC3E}">
        <p14:creationId xmlns:p14="http://schemas.microsoft.com/office/powerpoint/2010/main" val="4178993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lumMod val="75000"/>
          </a:schemeClr>
        </a:solidFill>
        <a:effectLst/>
      </p:bgPr>
    </p:bg>
    <p:spTree>
      <p:nvGrpSpPr>
        <p:cNvPr id="1" name=""/>
        <p:cNvGrpSpPr/>
        <p:nvPr/>
      </p:nvGrpSpPr>
      <p:grpSpPr>
        <a:xfrm>
          <a:off x="0" y="0"/>
          <a:ext cx="0" cy="0"/>
          <a:chOff x="0" y="0"/>
          <a:chExt cx="0" cy="0"/>
        </a:xfrm>
      </p:grpSpPr>
      <p:sp>
        <p:nvSpPr>
          <p:cNvPr id="7" name="Ορθογώνιο 6"/>
          <p:cNvSpPr/>
          <p:nvPr userDrawn="1"/>
        </p:nvSpPr>
        <p:spPr>
          <a:xfrm>
            <a:off x="310453" y="214365"/>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hasCustomPrompt="1"/>
          </p:nvPr>
        </p:nvSpPr>
        <p:spPr>
          <a:xfrm>
            <a:off x="838200" y="1548245"/>
            <a:ext cx="10515600" cy="2240280"/>
          </a:xfrm>
        </p:spPr>
        <p:txBody>
          <a:bodyPr rtlCol="0" anchor="b">
            <a:normAutofit/>
          </a:bodyPr>
          <a:lstStyle>
            <a:lvl1pPr algn="ctr" rtl="0">
              <a:defRPr sz="4400">
                <a:solidFill>
                  <a:schemeClr val="bg1"/>
                </a:solidFill>
              </a:defRPr>
            </a:lvl1pPr>
          </a:lstStyle>
          <a:p>
            <a:pPr rtl="0"/>
            <a:r>
              <a:rPr lang="el-GR" noProof="0" dirty="0"/>
              <a:t>ΚΑΝΤΕ ΚΛΙΚ ΓΙΑ ΝΑ ΕΠΕΞΕΡΓΑΣΤΕΙΤΕ ΤΟ ΣΤΥΛ ΥΠΟΔΕΙΓΜΑΤΟΣ ΤΙΤΛΟΥ</a:t>
            </a:r>
          </a:p>
        </p:txBody>
      </p:sp>
      <p:sp>
        <p:nvSpPr>
          <p:cNvPr id="3" name="Υπότιτλος 2"/>
          <p:cNvSpPr>
            <a:spLocks noGrp="1"/>
          </p:cNvSpPr>
          <p:nvPr>
            <p:ph type="subTitle" idx="1" hasCustomPrompt="1"/>
          </p:nvPr>
        </p:nvSpPr>
        <p:spPr>
          <a:xfrm>
            <a:off x="838200" y="3854659"/>
            <a:ext cx="10515600" cy="1143000"/>
          </a:xfrm>
        </p:spPr>
        <p:txBody>
          <a:bodyPr rtlCol="0">
            <a:normAutofit/>
          </a:bodyPr>
          <a:lstStyle>
            <a:lvl1pPr marL="0" indent="0" algn="ctr" rtl="0">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dirty="0"/>
              <a:t>ΚΑΝΤΕ ΚΛΙΚ ΓΙΑ ΝΑ ΕΠΕΞΕΡΓΑΣΤΕΙΤΕ ΤΟ ΣΤΥΛ ΥΠΟΔΕΙΓΜΑΤΟΣ ΥΠΟΤΙΤΛΟΥ</a:t>
            </a:r>
          </a:p>
        </p:txBody>
      </p:sp>
    </p:spTree>
    <p:extLst>
      <p:ext uri="{BB962C8B-B14F-4D97-AF65-F5344CB8AC3E}">
        <p14:creationId xmlns:p14="http://schemas.microsoft.com/office/powerpoint/2010/main" val="798862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Εικόνα με λεζάντα">
    <p:spTree>
      <p:nvGrpSpPr>
        <p:cNvPr id="1" name=""/>
        <p:cNvGrpSpPr/>
        <p:nvPr/>
      </p:nvGrpSpPr>
      <p:grpSpPr>
        <a:xfrm>
          <a:off x="0" y="0"/>
          <a:ext cx="0" cy="0"/>
          <a:chOff x="0" y="0"/>
          <a:chExt cx="0" cy="0"/>
        </a:xfrm>
      </p:grpSpPr>
      <p:sp>
        <p:nvSpPr>
          <p:cNvPr id="8" name="Ορθογώνιο 7"/>
          <p:cNvSpPr/>
          <p:nvPr userDrawn="1"/>
        </p:nvSpPr>
        <p:spPr>
          <a:xfrm>
            <a:off x="8153400" y="0"/>
            <a:ext cx="403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title" hasCustomPrompt="1"/>
          </p:nvPr>
        </p:nvSpPr>
        <p:spPr>
          <a:xfrm>
            <a:off x="8532813" y="1683327"/>
            <a:ext cx="3125787" cy="2877260"/>
          </a:xfrm>
        </p:spPr>
        <p:txBody>
          <a:bodyPr rtlCol="0" anchor="b">
            <a:normAutofit/>
          </a:bodyPr>
          <a:lstStyle>
            <a:lvl1pPr rtl="0">
              <a:defRPr sz="3000">
                <a:solidFill>
                  <a:schemeClr val="bg1"/>
                </a:solidFill>
              </a:defRPr>
            </a:lvl1pPr>
          </a:lstStyle>
          <a:p>
            <a:pPr rtl="0"/>
            <a:r>
              <a:rPr lang="el-GR" noProof="0" dirty="0"/>
              <a:t>ΚΑΝΤΕ ΚΛΙΚ ΓΙΑ ΝΑ ΕΠΕΞΕΡΓΑΣΤΕΙΤΕ ΤΟ ΣΤΥΛ ΥΠΟΔΕΙΓΜΑΤΟΣ ΤΙΤΛΟΥ</a:t>
            </a:r>
          </a:p>
        </p:txBody>
      </p:sp>
      <p:sp>
        <p:nvSpPr>
          <p:cNvPr id="6"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0" y="0"/>
            <a:ext cx="8101584" cy="6857999"/>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4" name="Σύμβολο κράτησης θέσης κειμένου 3"/>
          <p:cNvSpPr>
            <a:spLocks noGrp="1"/>
          </p:cNvSpPr>
          <p:nvPr>
            <p:ph type="body" sz="half" idx="2"/>
          </p:nvPr>
        </p:nvSpPr>
        <p:spPr>
          <a:xfrm>
            <a:off x="8532813" y="4591761"/>
            <a:ext cx="3125787" cy="1580440"/>
          </a:xfrm>
        </p:spPr>
        <p:txBody>
          <a:bodyPr rtlCol="0"/>
          <a:lstStyle>
            <a:lvl1pPr marL="0" indent="0">
              <a:spcBef>
                <a:spcPts val="8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ΚΑΝΤΕ ΚΛΙΚ ΓΙΑ ΝΑ ΕΠΕΞΕΡΓΑΣΤΕΙΤΕ ΤΟ ΣΤΥΛ ΥΠΟΔΕΙΓΜΑΤΟΣ ΤΙΤΛΟΥ</a:t>
            </a:r>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52AEE24F-4B4F-47D0-870C-FD5475A57412}" type="datetime1">
              <a:rPr lang="el-GR" noProof="0" smtClean="0"/>
              <a:t>15/3/2025</a:t>
            </a:fld>
            <a:endParaRPr lang="el-GR" noProof="0" dirty="0"/>
          </a:p>
        </p:txBody>
      </p:sp>
      <p:sp>
        <p:nvSpPr>
          <p:cNvPr id="6" name="Θέση αριθμού διαφάνειας 5"/>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457200"/>
            <a:ext cx="1943100" cy="5719762"/>
          </a:xfrm>
        </p:spPr>
        <p:txBody>
          <a:bodyPr vert="eaVert" rtlCol="0"/>
          <a:lstStyle>
            <a:lvl1pPr rtl="0">
              <a:defRPr/>
            </a:lvl1pPr>
          </a:lstStyle>
          <a:p>
            <a:pPr rtl="0"/>
            <a:r>
              <a:rPr lang="el-GR" noProof="0" dirty="0"/>
              <a:t>ΚΑΝΤΕ ΚΛΙΚ ΓΙΑ ΝΑ ΕΠΕΞΕΡΓΑΣΤΕΙΤΕ ΤΟ ΣΤΥΛ ΥΠΟΔΕΙΓΜΑΤΟΣ ΤΙΤΛΟΥ</a:t>
            </a:r>
          </a:p>
        </p:txBody>
      </p:sp>
      <p:sp>
        <p:nvSpPr>
          <p:cNvPr id="3" name="Σύμβολο κράτησης θέσης κατακόρυφου κειμένου 2"/>
          <p:cNvSpPr>
            <a:spLocks noGrp="1"/>
          </p:cNvSpPr>
          <p:nvPr>
            <p:ph type="body" orient="vert" idx="1"/>
          </p:nvPr>
        </p:nvSpPr>
        <p:spPr>
          <a:xfrm>
            <a:off x="1524000" y="457200"/>
            <a:ext cx="7048500" cy="5719762"/>
          </a:xfrm>
        </p:spPr>
        <p:txBody>
          <a:bodyPr vert="eaVert" rtlCol="0"/>
          <a:lstStyle>
            <a:lvl1pPr>
              <a:defRPr/>
            </a:lvl1pPr>
            <a:lvl5pPr>
              <a:defRPr/>
            </a:lvl5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A67BB238-A738-4D02-B396-3468975470F9}" type="datetime1">
              <a:rPr lang="el-GR" noProof="0" smtClean="0"/>
              <a:t>15/3/2025</a:t>
            </a:fld>
            <a:endParaRPr lang="el-GR" noProof="0" dirty="0"/>
          </a:p>
        </p:txBody>
      </p:sp>
      <p:sp>
        <p:nvSpPr>
          <p:cNvPr id="6" name="Θέση αριθμού διαφάνειας 5"/>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με εικόνες">
    <p:bg>
      <p:bgRef idx="1001">
        <a:schemeClr val="bg1"/>
      </p:bgRef>
    </p:bg>
    <p:spTree>
      <p:nvGrpSpPr>
        <p:cNvPr id="1" name=""/>
        <p:cNvGrpSpPr/>
        <p:nvPr/>
      </p:nvGrpSpPr>
      <p:grpSpPr>
        <a:xfrm>
          <a:off x="0" y="0"/>
          <a:ext cx="0" cy="0"/>
          <a:chOff x="0" y="0"/>
          <a:chExt cx="0" cy="0"/>
        </a:xfrm>
      </p:grpSpPr>
      <p:sp>
        <p:nvSpPr>
          <p:cNvPr id="8" name="Ορθογώνιο 7"/>
          <p:cNvSpPr/>
          <p:nvPr userDrawn="1"/>
        </p:nvSpPr>
        <p:spPr>
          <a:xfrm>
            <a:off x="0" y="4800600"/>
            <a:ext cx="121920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hasCustomPrompt="1"/>
          </p:nvPr>
        </p:nvSpPr>
        <p:spPr>
          <a:xfrm>
            <a:off x="533400" y="5084483"/>
            <a:ext cx="11125200" cy="914400"/>
          </a:xfrm>
        </p:spPr>
        <p:txBody>
          <a:bodyPr rtlCol="0" anchor="b">
            <a:normAutofit/>
          </a:bodyPr>
          <a:lstStyle>
            <a:lvl1pPr algn="ctr" rtl="0">
              <a:lnSpc>
                <a:spcPct val="80000"/>
              </a:lnSpc>
              <a:defRPr sz="4400" spc="50" baseline="0">
                <a:solidFill>
                  <a:schemeClr val="bg1"/>
                </a:solidFill>
              </a:defRPr>
            </a:lvl1pPr>
          </a:lstStyle>
          <a:p>
            <a:pPr rtl="0"/>
            <a:r>
              <a:rPr lang="el-GR" noProof="0" dirty="0"/>
              <a:t>ΚΑΝΤΕ ΚΛΙΚ ΓΙΑ ΝΑ ΕΠΕΞΕΡΓΑΣΤΕΙΤΕ ΤΟ ΣΤΥΛ ΥΠΟΔΕΙΓΜΑΤΟΣ ΤΙΤΛΟΥ</a:t>
            </a:r>
          </a:p>
        </p:txBody>
      </p:sp>
      <p:sp>
        <p:nvSpPr>
          <p:cNvPr id="9"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0"/>
          </p:nvPr>
        </p:nvSpPr>
        <p:spPr>
          <a:xfrm>
            <a:off x="1" y="1"/>
            <a:ext cx="4023360" cy="4745736"/>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13"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1"/>
          </p:nvPr>
        </p:nvSpPr>
        <p:spPr>
          <a:xfrm>
            <a:off x="4084320" y="1"/>
            <a:ext cx="4023360" cy="4745736"/>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14" name="Σύμβολο κράτησης θέσης εικόνας 2" descr="Ένα κενό σύμβολ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2"/>
          </p:nvPr>
        </p:nvSpPr>
        <p:spPr>
          <a:xfrm>
            <a:off x="8168640" y="1"/>
            <a:ext cx="4023360" cy="4745736"/>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3" name="Υπότιτλος 2"/>
          <p:cNvSpPr>
            <a:spLocks noGrp="1"/>
          </p:cNvSpPr>
          <p:nvPr>
            <p:ph type="subTitle" idx="1" hasCustomPrompt="1"/>
          </p:nvPr>
        </p:nvSpPr>
        <p:spPr>
          <a:xfrm>
            <a:off x="533400" y="6043123"/>
            <a:ext cx="11125200" cy="571500"/>
          </a:xfrm>
        </p:spPr>
        <p:txBody>
          <a:bodyPr rtlCol="0">
            <a:normAutofit/>
          </a:bodyPr>
          <a:lstStyle>
            <a:lvl1pPr marL="0" indent="0" algn="ctr" rtl="0">
              <a:spcBef>
                <a:spcPts val="0"/>
              </a:spcBef>
              <a:buNone/>
              <a:defRPr sz="2000" cap="all"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dirty="0"/>
              <a:t>ΚΑΝΤΕ ΚΛΙΚ ΓΙΑ ΝΑ ΕΠΕΞΕΡΓΑΣΤΕΙΤΕ ΤΟ ΣΤΥΛ ΥΠΟΔΕΙΓΜΑΤΟΣ ΥΠΟΤΙΤΛΟΥ</a:t>
            </a:r>
          </a:p>
        </p:txBody>
      </p:sp>
    </p:spTree>
    <p:extLst>
      <p:ext uri="{BB962C8B-B14F-4D97-AF65-F5344CB8AC3E}">
        <p14:creationId xmlns:p14="http://schemas.microsoft.com/office/powerpoint/2010/main" val="146374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ΚΑΝΤΕ ΚΛΙΚ ΓΙΑ ΝΑ ΕΠΕΞΕΡΓΑΣΤΕΙΤΕ ΤΟ ΣΤΥΛ ΥΠΟΔΕΙΓΜΑΤΟΣ ΤΙΤΛΟΥ</a:t>
            </a:r>
          </a:p>
        </p:txBody>
      </p:sp>
      <p:sp>
        <p:nvSpPr>
          <p:cNvPr id="3" name="Σύμβολο κράτησης θέσης περιεχομένου 2"/>
          <p:cNvSpPr>
            <a:spLocks noGrp="1"/>
          </p:cNvSpPr>
          <p:nvPr>
            <p:ph idx="1"/>
          </p:nvPr>
        </p:nvSpPr>
        <p:spPr/>
        <p:txBody>
          <a:bodyPr rtlCol="0"/>
          <a:lstStyle>
            <a:lvl1pPr>
              <a:defRPr/>
            </a:lvl1pPr>
            <a:lvl5pPr>
              <a:defRPr/>
            </a:lvl5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1D3AF2CC-9721-42ED-9BD5-89550EB6B81D}" type="datetime1">
              <a:rPr lang="el-GR" noProof="0" smtClean="0"/>
              <a:t>15/3/2025</a:t>
            </a:fld>
            <a:endParaRPr lang="el-GR" noProof="0" dirty="0"/>
          </a:p>
        </p:txBody>
      </p:sp>
      <p:sp>
        <p:nvSpPr>
          <p:cNvPr id="6" name="Θέση αριθμού διαφάνειας 5"/>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bg>
      <p:bgPr>
        <a:solidFill>
          <a:schemeClr val="accent1">
            <a:lumMod val="75000"/>
          </a:schemeClr>
        </a:solidFill>
        <a:effectLst/>
      </p:bgPr>
    </p:bg>
    <p:spTree>
      <p:nvGrpSpPr>
        <p:cNvPr id="1" name=""/>
        <p:cNvGrpSpPr/>
        <p:nvPr/>
      </p:nvGrpSpPr>
      <p:grpSpPr>
        <a:xfrm>
          <a:off x="0" y="0"/>
          <a:ext cx="0" cy="0"/>
          <a:chOff x="0" y="0"/>
          <a:chExt cx="0" cy="0"/>
        </a:xfrm>
      </p:grpSpPr>
      <p:sp>
        <p:nvSpPr>
          <p:cNvPr id="7" name="Ορθογώνιο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title" hasCustomPrompt="1"/>
          </p:nvPr>
        </p:nvSpPr>
        <p:spPr>
          <a:xfrm>
            <a:off x="831850" y="2483427"/>
            <a:ext cx="10515600" cy="2743200"/>
          </a:xfrm>
        </p:spPr>
        <p:txBody>
          <a:bodyPr rtlCol="0" anchor="b">
            <a:normAutofit/>
          </a:bodyPr>
          <a:lstStyle>
            <a:lvl1pPr algn="ctr" rtl="0">
              <a:defRPr sz="4400" spc="-50" baseline="0">
                <a:solidFill>
                  <a:schemeClr val="bg1"/>
                </a:solidFill>
              </a:defRPr>
            </a:lvl1pPr>
          </a:lstStyle>
          <a:p>
            <a:pPr rtl="0"/>
            <a:r>
              <a:rPr lang="el-GR" noProof="0" dirty="0"/>
              <a:t>ΚΑΝΤΕ ΚΛΙΚ ΓΙΑ ΝΑ ΕΠΕΞΕΡΓΑΣΤΕΙΤΕ ΤΟ ΣΤΥΛ ΥΠΟΔΕΙΓΜΑΤΟΣ ΤΙΤΛΟΥ</a:t>
            </a:r>
          </a:p>
        </p:txBody>
      </p:sp>
      <p:sp>
        <p:nvSpPr>
          <p:cNvPr id="5" name="Σύμβολο κράτησης θέσης κειμένου 4"/>
          <p:cNvSpPr>
            <a:spLocks noGrp="1"/>
          </p:cNvSpPr>
          <p:nvPr>
            <p:ph type="body" sz="quarter" idx="10"/>
          </p:nvPr>
        </p:nvSpPr>
        <p:spPr>
          <a:xfrm>
            <a:off x="835025" y="5257800"/>
            <a:ext cx="10515600" cy="914400"/>
          </a:xfrm>
        </p:spPr>
        <p:txBody>
          <a:bodyPr rtlCol="0">
            <a:normAutofit/>
          </a:bodyPr>
          <a:lstStyle>
            <a:lvl1pPr marL="0" indent="0" algn="ctr">
              <a:spcBef>
                <a:spcPts val="0"/>
              </a:spcBef>
              <a:buFontTx/>
              <a:buNone/>
              <a:defRPr sz="2000" cap="all" spc="50" baseline="0">
                <a:solidFill>
                  <a:schemeClr val="bg1"/>
                </a:solidFill>
              </a:defRPr>
            </a:lvl1pPr>
            <a:lvl2pPr marL="365760" indent="0" algn="ctr">
              <a:buNone/>
              <a:defRPr sz="2000" cap="all" spc="50" baseline="0">
                <a:solidFill>
                  <a:schemeClr val="bg1"/>
                </a:solidFill>
              </a:defRPr>
            </a:lvl2pPr>
            <a:lvl3pPr algn="ctr">
              <a:defRPr sz="2000" cap="all" spc="50" baseline="0">
                <a:solidFill>
                  <a:schemeClr val="bg1"/>
                </a:solidFill>
              </a:defRPr>
            </a:lvl3pPr>
            <a:lvl4pPr algn="ctr">
              <a:defRPr sz="2000" cap="all" spc="50" baseline="0">
                <a:solidFill>
                  <a:schemeClr val="bg1"/>
                </a:solidFill>
              </a:defRPr>
            </a:lvl4pPr>
            <a:lvl5pPr algn="ctr">
              <a:defRPr sz="2000" cap="all" spc="50" baseline="0">
                <a:solidFill>
                  <a:schemeClr val="bg1"/>
                </a:solidFill>
              </a:defRPr>
            </a:lvl5pPr>
          </a:lstStyle>
          <a:p>
            <a:pPr lvl="0" rtl="0"/>
            <a:r>
              <a:rPr lang="el-GR" noProof="0"/>
              <a:t>Στυλ κειμένου υποδείγματος</a:t>
            </a:r>
          </a:p>
        </p:txBody>
      </p:sp>
    </p:spTree>
    <p:extLst>
      <p:ext uri="{BB962C8B-B14F-4D97-AF65-F5344CB8AC3E}">
        <p14:creationId xmlns:p14="http://schemas.microsoft.com/office/powerpoint/2010/main" val="35067780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spc="0" baseline="0"/>
            </a:lvl1pPr>
          </a:lstStyle>
          <a:p>
            <a:pPr rtl="0"/>
            <a:r>
              <a:rPr lang="el-GR" noProof="0" dirty="0"/>
              <a:t>ΚΑΝΤΕ ΚΛΙΚ ΓΙΑ ΝΑ ΕΠΕΞΕΡΓΑΣΤΕΙΤΕ ΤΟ ΣΤΥΛ ΥΠΟΔΕΙΓΜΑΤΟΣ ΤΙΤΛΟΥ</a:t>
            </a:r>
          </a:p>
        </p:txBody>
      </p:sp>
      <p:sp>
        <p:nvSpPr>
          <p:cNvPr id="3" name="Σύμβολο κράτησης θέσης περιεχομένου 2"/>
          <p:cNvSpPr>
            <a:spLocks noGrp="1"/>
          </p:cNvSpPr>
          <p:nvPr>
            <p:ph sz="half" idx="1"/>
          </p:nvPr>
        </p:nvSpPr>
        <p:spPr>
          <a:xfrm>
            <a:off x="1524000" y="1714500"/>
            <a:ext cx="4495800" cy="446227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περιεχομένου 3"/>
          <p:cNvSpPr>
            <a:spLocks noGrp="1"/>
          </p:cNvSpPr>
          <p:nvPr>
            <p:ph sz="half" idx="2"/>
          </p:nvPr>
        </p:nvSpPr>
        <p:spPr>
          <a:xfrm>
            <a:off x="6172200" y="1714500"/>
            <a:ext cx="4495800" cy="446227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fld id="{44FAD923-52E6-4C43-AB91-3FE8455D9048}" type="datetime1">
              <a:rPr lang="el-GR" noProof="0" smtClean="0"/>
              <a:t>15/3/2025</a:t>
            </a:fld>
            <a:endParaRPr lang="el-GR" noProof="0" dirty="0"/>
          </a:p>
        </p:txBody>
      </p:sp>
      <p:sp>
        <p:nvSpPr>
          <p:cNvPr id="7" name="Θέση αριθμού διαφάνειας 6"/>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ΚΑΝΤΕ ΚΛΙΚ ΓΙΑ ΝΑ ΕΠΕΞΕΡΓΑΣΤΕΙΤΕ ΤΟ ΣΤΥΛ ΥΠΟΔΕΙΓΜΑΤΟΣ ΤΙΤΛΟΥ</a:t>
            </a:r>
          </a:p>
        </p:txBody>
      </p:sp>
      <p:sp>
        <p:nvSpPr>
          <p:cNvPr id="3" name="Σύμβολο κράτησης θέσης κειμένου 2"/>
          <p:cNvSpPr>
            <a:spLocks noGrp="1"/>
          </p:cNvSpPr>
          <p:nvPr>
            <p:ph type="body" idx="1"/>
          </p:nvPr>
        </p:nvSpPr>
        <p:spPr>
          <a:xfrm>
            <a:off x="1527048" y="1733162"/>
            <a:ext cx="4498848" cy="685800"/>
          </a:xfrm>
        </p:spPr>
        <p:txBody>
          <a:bodyPr rtlCol="0"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Σύμβολο κράτησης θέσης περιεχομένου 3"/>
          <p:cNvSpPr>
            <a:spLocks noGrp="1"/>
          </p:cNvSpPr>
          <p:nvPr>
            <p:ph sz="half" idx="2"/>
          </p:nvPr>
        </p:nvSpPr>
        <p:spPr>
          <a:xfrm>
            <a:off x="1527048" y="2481943"/>
            <a:ext cx="4498848" cy="3690257"/>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Σύμβολο κράτησης θέσης κειμένου 4"/>
          <p:cNvSpPr>
            <a:spLocks noGrp="1"/>
          </p:cNvSpPr>
          <p:nvPr>
            <p:ph type="body" sz="quarter" idx="3"/>
          </p:nvPr>
        </p:nvSpPr>
        <p:spPr>
          <a:xfrm>
            <a:off x="6172200" y="1733162"/>
            <a:ext cx="4498848" cy="685800"/>
          </a:xfrm>
        </p:spPr>
        <p:txBody>
          <a:bodyPr rtlCol="0" anchor="b">
            <a:normAutofit/>
          </a:bodyPr>
          <a:lstStyle>
            <a:lvl1pPr marL="0" indent="0">
              <a:spcBef>
                <a:spcPts val="0"/>
              </a:spcBef>
              <a:buNone/>
              <a:defRPr sz="1800" b="1"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Σύμβολο κράτησης θέσης περιεχομένου 5"/>
          <p:cNvSpPr>
            <a:spLocks noGrp="1"/>
          </p:cNvSpPr>
          <p:nvPr>
            <p:ph sz="quarter" idx="4"/>
          </p:nvPr>
        </p:nvSpPr>
        <p:spPr>
          <a:xfrm>
            <a:off x="6172200" y="2481943"/>
            <a:ext cx="4498848" cy="3690257"/>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8" name="Θέση υποσέλιδου 7"/>
          <p:cNvSpPr>
            <a:spLocks noGrp="1"/>
          </p:cNvSpPr>
          <p:nvPr>
            <p:ph type="ftr" sz="quarter" idx="11"/>
          </p:nvPr>
        </p:nvSpPr>
        <p:spPr/>
        <p:txBody>
          <a:bodyPr rtlCol="0"/>
          <a:lstStyle/>
          <a:p>
            <a:pPr rtl="0"/>
            <a:r>
              <a:rPr lang="el-GR" noProof="0" dirty="0"/>
              <a:t>Προσθήκη υποσέλιδου</a:t>
            </a:r>
          </a:p>
        </p:txBody>
      </p:sp>
      <p:sp>
        <p:nvSpPr>
          <p:cNvPr id="7" name="Θέση ημερομηνίας 6"/>
          <p:cNvSpPr>
            <a:spLocks noGrp="1"/>
          </p:cNvSpPr>
          <p:nvPr>
            <p:ph type="dt" sz="half" idx="10"/>
          </p:nvPr>
        </p:nvSpPr>
        <p:spPr/>
        <p:txBody>
          <a:bodyPr rtlCol="0"/>
          <a:lstStyle/>
          <a:p>
            <a:pPr rtl="0"/>
            <a:fld id="{AEF59196-F4D7-488C-BF06-3FF8FF197675}" type="datetime1">
              <a:rPr lang="el-GR" noProof="0" smtClean="0"/>
              <a:t>15/3/2025</a:t>
            </a:fld>
            <a:endParaRPr lang="el-GR" noProof="0" dirty="0"/>
          </a:p>
        </p:txBody>
      </p:sp>
      <p:sp>
        <p:nvSpPr>
          <p:cNvPr id="9" name="Θέση αριθμού διαφάνειας 8"/>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ΚΑΝΤΕ ΚΛΙΚ ΓΙΑ ΝΑ ΕΠΕΞΕΡΓΑΣΤΕΙΤΕ ΤΟ ΣΤΥΛ ΥΠΟΔΕΙΓΜΑΤΟΣ ΤΙΤΛΟΥ</a:t>
            </a:r>
          </a:p>
        </p:txBody>
      </p:sp>
      <p:sp>
        <p:nvSpPr>
          <p:cNvPr id="4" name="Θέση υποσέλιδου 3"/>
          <p:cNvSpPr>
            <a:spLocks noGrp="1"/>
          </p:cNvSpPr>
          <p:nvPr>
            <p:ph type="ftr" sz="quarter" idx="11"/>
          </p:nvPr>
        </p:nvSpPr>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p:txBody>
          <a:bodyPr rtlCol="0"/>
          <a:lstStyle/>
          <a:p>
            <a:pPr rtl="0"/>
            <a:fld id="{561B4250-53D7-4709-A596-1769661F909F}" type="datetime1">
              <a:rPr lang="el-GR" noProof="0" smtClean="0"/>
              <a:t>15/3/2025</a:t>
            </a:fld>
            <a:endParaRPr lang="el-GR" noProof="0" dirty="0"/>
          </a:p>
        </p:txBody>
      </p:sp>
      <p:sp>
        <p:nvSpPr>
          <p:cNvPr id="5" name="Θέση αριθμού διαφάνειας 4"/>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151812" y="1672934"/>
            <a:ext cx="3506788" cy="2880360"/>
          </a:xfrm>
        </p:spPr>
        <p:txBody>
          <a:bodyPr rtlCol="0" anchor="b">
            <a:normAutofit/>
          </a:bodyPr>
          <a:lstStyle>
            <a:lvl1pPr rtl="0">
              <a:defRPr sz="3000"/>
            </a:lvl1pPr>
          </a:lstStyle>
          <a:p>
            <a:pPr rtl="0"/>
            <a:r>
              <a:rPr lang="el-GR" noProof="0" dirty="0"/>
              <a:t>ΚΑΝΤΕ ΚΛΙΚ ΓΙΑ ΝΑ ΕΠΕΞΕΡΓΑΣΤΕΙΤΕ ΤΟ ΣΤΥΛ ΥΠΟΔΕΙΓΜΑΤΟΣ ΤΙΤΛΟΥ</a:t>
            </a:r>
          </a:p>
        </p:txBody>
      </p:sp>
      <p:sp>
        <p:nvSpPr>
          <p:cNvPr id="3" name="Σύμβολο κράτησης θέσης περιεχομένου 2"/>
          <p:cNvSpPr>
            <a:spLocks noGrp="1"/>
          </p:cNvSpPr>
          <p:nvPr>
            <p:ph idx="1"/>
          </p:nvPr>
        </p:nvSpPr>
        <p:spPr>
          <a:xfrm>
            <a:off x="530352" y="457200"/>
            <a:ext cx="7242111" cy="5715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κειμένου 3"/>
          <p:cNvSpPr>
            <a:spLocks noGrp="1"/>
          </p:cNvSpPr>
          <p:nvPr>
            <p:ph type="body" sz="half" idx="2"/>
          </p:nvPr>
        </p:nvSpPr>
        <p:spPr>
          <a:xfrm>
            <a:off x="8151812" y="4590288"/>
            <a:ext cx="3514564" cy="1581912"/>
          </a:xfrm>
        </p:spPr>
        <p:txBody>
          <a:bodyPr rtlCol="0"/>
          <a:lstStyle>
            <a:lvl1pPr marL="0" indent="0">
              <a:spcBef>
                <a:spcPts val="8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κειμένου υποδείγματος</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fld id="{4D6B0A0C-100E-4BB6-A8B6-294CCEFAB75B}" type="datetime1">
              <a:rPr lang="el-GR" noProof="0" smtClean="0"/>
              <a:t>15/3/2025</a:t>
            </a:fld>
            <a:endParaRPr lang="el-GR" noProof="0" dirty="0"/>
          </a:p>
        </p:txBody>
      </p:sp>
      <p:sp>
        <p:nvSpPr>
          <p:cNvPr id="7" name="Θέση αριθμού διαφάνειας 6"/>
          <p:cNvSpPr>
            <a:spLocks noGrp="1"/>
          </p:cNvSpPr>
          <p:nvPr>
            <p:ph type="sldNum" sz="quarter" idx="12"/>
          </p:nvPr>
        </p:nvSpPr>
        <p:spPr/>
        <p:txBody>
          <a:bodyPr rtlCol="0"/>
          <a:lstStyle/>
          <a:p>
            <a:pPr rtl="0"/>
            <a:fld id="{E31375A4-56A4-47D6-9801-1991572033F7}" type="slidenum">
              <a:rPr lang="el-GR" noProof="0" smtClean="0"/>
              <a:t>‹#›</a:t>
            </a:fld>
            <a:endParaRPr lang="el-GR"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pPr rtl="0"/>
            <a:r>
              <a:rPr lang="el-GR" noProof="0" dirty="0"/>
              <a:t>ΚΑΝΤΕ ΚΛΙΚ ΓΙΑ ΝΑ ΕΠΕΞΕΡΓΑΣΤΕΙΤΕ ΤΟ ΣΤΥΛ ΥΠΟΔΕΙΓΜΑΤΟΣ ΤΙΤΛΟΥ</a:t>
            </a:r>
          </a:p>
        </p:txBody>
      </p:sp>
      <p:sp>
        <p:nvSpPr>
          <p:cNvPr id="3" name="Θέση κειμένου 2"/>
          <p:cNvSpPr>
            <a:spLocks noGrp="1"/>
          </p:cNvSpPr>
          <p:nvPr>
            <p:ph type="body" idx="1"/>
          </p:nvPr>
        </p:nvSpPr>
        <p:spPr>
          <a:xfrm>
            <a:off x="1524000" y="1714500"/>
            <a:ext cx="9144000" cy="4457700"/>
          </a:xfrm>
          <a:prstGeom prst="rect">
            <a:avLst/>
          </a:prstGeom>
        </p:spPr>
        <p:txBody>
          <a:bodyPr vert="horz" lIns="91440" tIns="45720" rIns="91440" bIns="45720"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7" name="Ορθογώνιο 6"/>
          <p:cNvSpPr/>
          <p:nvPr userDrawn="1"/>
        </p:nvSpPr>
        <p:spPr>
          <a:xfrm>
            <a:off x="0" y="6583680"/>
            <a:ext cx="12192000" cy="2743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5" name="Θέση υποσέλιδου 4"/>
          <p:cNvSpPr>
            <a:spLocks noGrp="1"/>
          </p:cNvSpPr>
          <p:nvPr>
            <p:ph type="ftr" sz="quarter" idx="3"/>
          </p:nvPr>
        </p:nvSpPr>
        <p:spPr>
          <a:xfrm>
            <a:off x="1523999" y="6601556"/>
            <a:ext cx="6491381" cy="228600"/>
          </a:xfrm>
          <a:prstGeom prst="rect">
            <a:avLst/>
          </a:prstGeom>
        </p:spPr>
        <p:txBody>
          <a:bodyPr vert="horz" lIns="91440" tIns="45720" rIns="91440" bIns="45720" rtlCol="0" anchor="ctr"/>
          <a:lstStyle>
            <a:lvl1pPr algn="l">
              <a:defRPr sz="1100">
                <a:solidFill>
                  <a:schemeClr val="bg1"/>
                </a:solidFill>
              </a:defRPr>
            </a:lvl1pPr>
          </a:lstStyle>
          <a:p>
            <a:pPr rtl="0"/>
            <a:r>
              <a:rPr lang="el-GR" noProof="0" dirty="0"/>
              <a:t>Προσθήκη υποσέλιδου</a:t>
            </a:r>
          </a:p>
        </p:txBody>
      </p:sp>
      <p:sp>
        <p:nvSpPr>
          <p:cNvPr id="4" name="Θέση ημερομηνίας 3"/>
          <p:cNvSpPr>
            <a:spLocks noGrp="1"/>
          </p:cNvSpPr>
          <p:nvPr>
            <p:ph type="dt" sz="half" idx="2"/>
          </p:nvPr>
        </p:nvSpPr>
        <p:spPr>
          <a:xfrm>
            <a:off x="8187908" y="6601556"/>
            <a:ext cx="1534064" cy="228600"/>
          </a:xfrm>
          <a:prstGeom prst="rect">
            <a:avLst/>
          </a:prstGeom>
        </p:spPr>
        <p:txBody>
          <a:bodyPr vert="horz" lIns="91440" tIns="45720" rIns="91440" bIns="45720" rtlCol="0" anchor="ctr"/>
          <a:lstStyle>
            <a:lvl1pPr algn="r">
              <a:defRPr sz="1100">
                <a:solidFill>
                  <a:schemeClr val="bg1"/>
                </a:solidFill>
              </a:defRPr>
            </a:lvl1pPr>
          </a:lstStyle>
          <a:p>
            <a:pPr rtl="0"/>
            <a:fld id="{E8172837-C7C6-43D5-90D4-5DB1C65AFF77}" type="datetime1">
              <a:rPr lang="el-GR" noProof="0" smtClean="0"/>
              <a:t>15/3/2025</a:t>
            </a:fld>
            <a:endParaRPr lang="el-GR" noProof="0" dirty="0"/>
          </a:p>
        </p:txBody>
      </p:sp>
      <p:sp>
        <p:nvSpPr>
          <p:cNvPr id="6" name="Θέση αριθμού διαφάνειας 5"/>
          <p:cNvSpPr>
            <a:spLocks noGrp="1"/>
          </p:cNvSpPr>
          <p:nvPr>
            <p:ph type="sldNum" sz="quarter" idx="4"/>
          </p:nvPr>
        </p:nvSpPr>
        <p:spPr>
          <a:xfrm>
            <a:off x="9894499" y="6601556"/>
            <a:ext cx="773502" cy="228600"/>
          </a:xfrm>
          <a:prstGeom prst="rect">
            <a:avLst/>
          </a:prstGeom>
        </p:spPr>
        <p:txBody>
          <a:bodyPr vert="horz" lIns="91440" tIns="45720" rIns="91440" bIns="45720" rtlCol="0" anchor="ctr"/>
          <a:lstStyle>
            <a:lvl1pPr algn="r">
              <a:defRPr sz="1100">
                <a:solidFill>
                  <a:schemeClr val="bg1"/>
                </a:solidFill>
              </a:defRPr>
            </a:lvl1pPr>
          </a:lstStyle>
          <a:p>
            <a:pPr rtl="0"/>
            <a:fld id="{E31375A4-56A4-47D6-9801-1991572033F7}" type="slidenum">
              <a:rPr lang="el-GR" noProof="0" smtClean="0"/>
              <a:pPr/>
              <a:t>‹#›</a:t>
            </a:fld>
            <a:endParaRPr lang="el-GR" noProof="0"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cap="all" baseline="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Clr>
          <a:schemeClr val="accent1">
            <a:lumMod val="50000"/>
          </a:schemeClr>
        </a:buClr>
        <a:buSzPct val="100000"/>
        <a:buFont typeface="Arial" pitchFamily="34" charset="0"/>
        <a:buChar char="▪"/>
        <a:defRPr sz="1600" kern="1200">
          <a:solidFill>
            <a:schemeClr val="tx1"/>
          </a:solidFill>
          <a:latin typeface="+mn-lt"/>
          <a:ea typeface="+mn-ea"/>
          <a:cs typeface="+mn-cs"/>
        </a:defRPr>
      </a:lvl3pPr>
      <a:lvl4pPr marL="118872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4pPr>
      <a:lvl5pPr marL="14630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5pPr>
      <a:lvl6pPr marL="16916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6pPr>
      <a:lvl7pPr marL="19202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7pPr>
      <a:lvl8pPr marL="21488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8pPr>
      <a:lvl9pPr marL="2377440" indent="-182880" algn="l" defTabSz="914400" rtl="0" eaLnBrk="1" latinLnBrk="0" hangingPunct="1">
        <a:lnSpc>
          <a:spcPct val="90000"/>
        </a:lnSpc>
        <a:spcBef>
          <a:spcPts val="800"/>
        </a:spcBef>
        <a:buClr>
          <a:schemeClr val="accent1">
            <a:lumMod val="50000"/>
          </a:schemeClr>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rtl="0"/>
            <a:r>
              <a:rPr lang="el-GR" dirty="0"/>
              <a:t>Η ΣΗΜΑΣΙΑ ΤΗΣ ΚΑΛΗΣ ΖΩΗΣ</a:t>
            </a:r>
            <a:endParaRPr lang="el-GR" spc="50" dirty="0"/>
          </a:p>
        </p:txBody>
      </p:sp>
      <p:pic>
        <p:nvPicPr>
          <p:cNvPr id="7" name="Σύμβολο κράτησης θέσης εικόνας 6" descr="Δύο άτομα που σηκώνουν βάρος"/>
          <p:cNvPicPr>
            <a:picLocks noGrp="1" noChangeAspect="1"/>
          </p:cNvPicPr>
          <p:nvPr>
            <p:ph type="pic" idx="10"/>
          </p:nvPr>
        </p:nvPicPr>
        <p:blipFill rotWithShape="1">
          <a:blip r:embed="rId3" cstate="print">
            <a:extLst>
              <a:ext uri="{28A0092B-C50C-407E-A947-70E740481C1C}">
                <a14:useLocalDpi xmlns:a14="http://schemas.microsoft.com/office/drawing/2010/main" val="0"/>
              </a:ext>
            </a:extLst>
          </a:blip>
          <a:srcRect/>
          <a:stretch/>
        </p:blipFill>
        <p:spPr/>
      </p:pic>
      <p:pic>
        <p:nvPicPr>
          <p:cNvPr id="8" name="Σύμβολο κράτησης θέσης εικόνας 7" descr="Κοντινό πλάνο ενός μήλου Granny Smith και μιας μεζούρας"/>
          <p:cNvPicPr>
            <a:picLocks noGrp="1" noChangeAspect="1"/>
          </p:cNvPicPr>
          <p:nvPr>
            <p:ph type="pic" idx="11"/>
          </p:nvPr>
        </p:nvPicPr>
        <p:blipFill rotWithShape="1">
          <a:blip r:embed="rId4" cstate="print">
            <a:extLst>
              <a:ext uri="{28A0092B-C50C-407E-A947-70E740481C1C}">
                <a14:useLocalDpi xmlns:a14="http://schemas.microsoft.com/office/drawing/2010/main" val="0"/>
              </a:ext>
            </a:extLst>
          </a:blip>
          <a:srcRect t="19" b="19"/>
          <a:stretch/>
        </p:blipFill>
        <p:spPr/>
      </p:pic>
      <p:pic>
        <p:nvPicPr>
          <p:cNvPr id="9" name="Σύμβολο κράτησης θέσης εικόνας 8" descr="Άντρας και γυναίκα που τρέχουν σε εσωτερικό στίβο"/>
          <p:cNvPicPr>
            <a:picLocks noGrp="1" noChangeAspect="1"/>
          </p:cNvPicPr>
          <p:nvPr>
            <p:ph type="pic" idx="12"/>
          </p:nvPr>
        </p:nvPicPr>
        <p:blipFill rotWithShape="1">
          <a:blip r:embed="rId5" cstate="print">
            <a:extLst>
              <a:ext uri="{28A0092B-C50C-407E-A947-70E740481C1C}">
                <a14:useLocalDpi xmlns:a14="http://schemas.microsoft.com/office/drawing/2010/main" val="0"/>
              </a:ext>
            </a:extLst>
          </a:blip>
          <a:srcRect t="39" b="39"/>
          <a:stretch/>
        </p:blipFill>
        <p:spPr/>
      </p:pic>
      <p:sp>
        <p:nvSpPr>
          <p:cNvPr id="3" name="Υπότιτλος 2"/>
          <p:cNvSpPr>
            <a:spLocks noGrp="1"/>
          </p:cNvSpPr>
          <p:nvPr>
            <p:ph type="subTitle" idx="1"/>
          </p:nvPr>
        </p:nvSpPr>
        <p:spPr/>
        <p:txBody>
          <a:bodyPr rtlCol="0"/>
          <a:lstStyle/>
          <a:p>
            <a:pPr rtl="0"/>
            <a:r>
              <a:rPr lang="el-GR" dirty="0"/>
              <a:t>ΑΣΚΗΣΗ- ΞΕΚΟΥΡΑΣΗ- ΥΠΝΟΣ</a:t>
            </a:r>
          </a:p>
        </p:txBody>
      </p:sp>
    </p:spTree>
    <p:extLst>
      <p:ext uri="{BB962C8B-B14F-4D97-AF65-F5344CB8AC3E}">
        <p14:creationId xmlns:p14="http://schemas.microsoft.com/office/powerpoint/2010/main" val="3034687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A9078E-9900-4995-ABD6-3946D664ECED}"/>
              </a:ext>
            </a:extLst>
          </p:cNvPr>
          <p:cNvSpPr>
            <a:spLocks noGrp="1"/>
          </p:cNvSpPr>
          <p:nvPr>
            <p:ph type="title"/>
          </p:nvPr>
        </p:nvSpPr>
        <p:spPr>
          <a:xfrm>
            <a:off x="1524000" y="457200"/>
            <a:ext cx="9144000" cy="1143000"/>
          </a:xfrm>
        </p:spPr>
        <p:txBody>
          <a:bodyPr anchor="b">
            <a:normAutofit/>
          </a:bodyPr>
          <a:lstStyle/>
          <a:p>
            <a:r>
              <a:rPr lang="el-GR" b="1" dirty="0"/>
              <a:t>ΞΕΚΟΥΡΑΣΗ ΜΕΤΑ ΤΗΝ ΠΡΟΠΟΝΗΣΗ</a:t>
            </a:r>
            <a:endParaRPr lang="el-GR" b="1"/>
          </a:p>
        </p:txBody>
      </p:sp>
      <p:sp>
        <p:nvSpPr>
          <p:cNvPr id="3" name="Θέση περιεχομένου 2">
            <a:extLst>
              <a:ext uri="{FF2B5EF4-FFF2-40B4-BE49-F238E27FC236}">
                <a16:creationId xmlns:a16="http://schemas.microsoft.com/office/drawing/2014/main" id="{E1D50913-8045-484D-97A3-68B23984A800}"/>
              </a:ext>
            </a:extLst>
          </p:cNvPr>
          <p:cNvSpPr>
            <a:spLocks noGrp="1"/>
          </p:cNvSpPr>
          <p:nvPr>
            <p:ph sz="half" idx="1"/>
          </p:nvPr>
        </p:nvSpPr>
        <p:spPr>
          <a:xfrm>
            <a:off x="1524000" y="1714500"/>
            <a:ext cx="4495800" cy="4462272"/>
          </a:xfrm>
        </p:spPr>
        <p:txBody>
          <a:bodyPr>
            <a:normAutofit/>
          </a:bodyPr>
          <a:lstStyle/>
          <a:p>
            <a:r>
              <a:rPr lang="el-GR" sz="1700" b="0" i="0">
                <a:effectLst/>
              </a:rPr>
              <a:t>Κάθε οργανισμός, χρειάζεται λίγο χρόνο, για να αφομοιώσει τις αλλαγές στο σώμα του, που προέρχονται από την άσκηση. Αν αυτός ο χρόνος, δεν δοθεί, τότε το πιθανότερο είναι πως ο αθλούμενος θα κουραστεί, δεν θα μπορεί πλέον να αποδίδει με τον ίδιο τρόπο και θα ακολουθήσουν τραυματισμοί και κακώσεις, που θα πολλαπλασιάζονται διαρκώς.</a:t>
            </a:r>
          </a:p>
          <a:p>
            <a:r>
              <a:rPr lang="el-GR" sz="1700" b="0" i="0">
                <a:effectLst/>
              </a:rPr>
              <a:t>Αν η προπόνηση ήταν πολύ δυνατή και η αποκατάσταση δε διήρκησε όσο χρειαζόταν, ο αθλητής εύκολα φτάνει σε υπερκόπωση και εξαντλεί το ανοσοποιητικό του σύστημα. Η πιο συνηθισμένη αιτία των τραυματισμών είναι η ελλιπής αποκατάσταση.. Αν διαρκέσει περισσότερο από όσο χρειάζεται, ο αθλητής παραμένει στάσιμος. </a:t>
            </a:r>
            <a:endParaRPr lang="el-GR" sz="1700"/>
          </a:p>
        </p:txBody>
      </p:sp>
      <p:pic>
        <p:nvPicPr>
          <p:cNvPr id="7170" name="Picture 2" descr="Ξεκούραση και άσκηση - Love Life">
            <a:extLst>
              <a:ext uri="{FF2B5EF4-FFF2-40B4-BE49-F238E27FC236}">
                <a16:creationId xmlns:a16="http://schemas.microsoft.com/office/drawing/2014/main" id="{9278EA52-1278-4E67-BC15-AD3CEBFE16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353" r="6602"/>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134228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25A6BF-7EFB-46D2-85A6-5CFC4409BB5E}"/>
              </a:ext>
            </a:extLst>
          </p:cNvPr>
          <p:cNvSpPr>
            <a:spLocks noGrp="1"/>
          </p:cNvSpPr>
          <p:nvPr>
            <p:ph type="title"/>
          </p:nvPr>
        </p:nvSpPr>
        <p:spPr/>
        <p:txBody>
          <a:bodyPr/>
          <a:lstStyle/>
          <a:p>
            <a:pPr algn="ctr"/>
            <a:r>
              <a:rPr lang="el-GR" b="1" dirty="0"/>
              <a:t>ΣΤΑΔΙΑ ΑΠΟΚΑΤΑΣΤΑΣΗΣ</a:t>
            </a:r>
          </a:p>
        </p:txBody>
      </p:sp>
      <p:sp>
        <p:nvSpPr>
          <p:cNvPr id="3" name="Θέση περιεχομένου 2">
            <a:extLst>
              <a:ext uri="{FF2B5EF4-FFF2-40B4-BE49-F238E27FC236}">
                <a16:creationId xmlns:a16="http://schemas.microsoft.com/office/drawing/2014/main" id="{AB2ACF84-F6B5-48E2-BB80-2A59BE922A83}"/>
              </a:ext>
            </a:extLst>
          </p:cNvPr>
          <p:cNvSpPr>
            <a:spLocks noGrp="1"/>
          </p:cNvSpPr>
          <p:nvPr>
            <p:ph idx="1"/>
          </p:nvPr>
        </p:nvSpPr>
        <p:spPr/>
        <p:txBody>
          <a:bodyPr>
            <a:normAutofit lnSpcReduction="10000"/>
          </a:bodyPr>
          <a:lstStyle/>
          <a:p>
            <a:r>
              <a:rPr lang="el-GR" dirty="0"/>
              <a:t>Μετά από την προπόνηση, το σώμα εισέρχεται σε μία κατάσταση συναγερμού. Αυτό το στάδιο μπορεί να διαρκέσει από μερικές ώρες έως και μία ολόκληρη ημέρα, ανάλογα με την ένταση της άσκησης.</a:t>
            </a:r>
          </a:p>
          <a:p>
            <a:r>
              <a:rPr lang="el-GR" dirty="0"/>
              <a:t>Για αυτό το χρονικό διάστημα, ο οργανισμός βρίσκεται σε μία κατάσταση σοκ, ενώ ταυτόχρονα καταστέλλεται και η λειτουργία του ανοσοποιητικού συστήματος.</a:t>
            </a:r>
          </a:p>
          <a:p>
            <a:endParaRPr lang="el-GR" dirty="0"/>
          </a:p>
          <a:p>
            <a:r>
              <a:rPr lang="el-GR" dirty="0"/>
              <a:t>Στη συνέχεια, ακολουθεί η φάση της αναπλήρωσης. Τότε, το σώμα μπαίνει σε διαδικασία αποκατάστασης των μυών αλλά και των «καυσίμων» που έχασε.</a:t>
            </a:r>
          </a:p>
          <a:p>
            <a:endParaRPr lang="el-GR" dirty="0"/>
          </a:p>
          <a:p>
            <a:r>
              <a:rPr lang="el-GR" dirty="0"/>
              <a:t>Τέλος, στην τελευταία φάση το σώμα βρίσκεται στην… ευχάριστη θέση να έχει «ανοικοδομηθεί», καθώς υπήρχε ο απαραίτητος χρόνος ώστε να αποκατασταθούν πλήρως όλες οι λειτουργίες του. Με αυτό τον τρόπο, στην επόμενη προπόνηση θα είναι σε θέση να κάνει το… βήμα παραπάνω!</a:t>
            </a:r>
          </a:p>
        </p:txBody>
      </p:sp>
    </p:spTree>
    <p:extLst>
      <p:ext uri="{BB962C8B-B14F-4D97-AF65-F5344CB8AC3E}">
        <p14:creationId xmlns:p14="http://schemas.microsoft.com/office/powerpoint/2010/main" val="1196180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1A3294-18D4-480A-A756-1E04362D90D9}"/>
              </a:ext>
            </a:extLst>
          </p:cNvPr>
          <p:cNvSpPr>
            <a:spLocks noGrp="1"/>
          </p:cNvSpPr>
          <p:nvPr>
            <p:ph type="title"/>
          </p:nvPr>
        </p:nvSpPr>
        <p:spPr>
          <a:xfrm>
            <a:off x="1524000" y="457200"/>
            <a:ext cx="9144000" cy="1143000"/>
          </a:xfrm>
        </p:spPr>
        <p:txBody>
          <a:bodyPr anchor="b">
            <a:normAutofit/>
          </a:bodyPr>
          <a:lstStyle/>
          <a:p>
            <a:r>
              <a:rPr lang="el-GR" b="1"/>
              <a:t>Η ΣΗΜΑΣΙΑ ΤΗΣ ΞΕΚΟΥΡΑΣΗΣ</a:t>
            </a:r>
          </a:p>
        </p:txBody>
      </p:sp>
      <p:pic>
        <p:nvPicPr>
          <p:cNvPr id="8194" name="Picture 2" descr="5 σημάδια πως το σώμα σας χρειάζεται ξεκούραση | healthweb.gr">
            <a:extLst>
              <a:ext uri="{FF2B5EF4-FFF2-40B4-BE49-F238E27FC236}">
                <a16:creationId xmlns:a16="http://schemas.microsoft.com/office/drawing/2014/main" id="{D30FFA5C-C20C-48F7-915C-7256B055B0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027" r="17170"/>
          <a:stretch/>
        </p:blipFill>
        <p:spPr bwMode="auto">
          <a:xfrm>
            <a:off x="1524000" y="1714500"/>
            <a:ext cx="4495800" cy="4462272"/>
          </a:xfrm>
          <a:prstGeom prst="rect">
            <a:avLst/>
          </a:prstGeom>
          <a:solidFill>
            <a:srgbClr val="FFFFFF"/>
          </a:solidFill>
        </p:spPr>
      </p:pic>
      <p:sp>
        <p:nvSpPr>
          <p:cNvPr id="3" name="Θέση περιεχομένου 2">
            <a:extLst>
              <a:ext uri="{FF2B5EF4-FFF2-40B4-BE49-F238E27FC236}">
                <a16:creationId xmlns:a16="http://schemas.microsoft.com/office/drawing/2014/main" id="{4187AF1E-0C30-4432-8BCA-2F009E5240D9}"/>
              </a:ext>
            </a:extLst>
          </p:cNvPr>
          <p:cNvSpPr>
            <a:spLocks noGrp="1"/>
          </p:cNvSpPr>
          <p:nvPr>
            <p:ph sz="half" idx="2"/>
          </p:nvPr>
        </p:nvSpPr>
        <p:spPr>
          <a:xfrm>
            <a:off x="6172200" y="1714500"/>
            <a:ext cx="4495800" cy="4462272"/>
          </a:xfrm>
        </p:spPr>
        <p:txBody>
          <a:bodyPr>
            <a:normAutofit/>
          </a:bodyPr>
          <a:lstStyle/>
          <a:p>
            <a:r>
              <a:rPr lang="el-GR" sz="1700" b="0" i="0">
                <a:effectLst/>
              </a:rPr>
              <a:t>Η κούραση είναι μια φυσιολογική αντίδραση που παρουσιάζεται συνήθως μετά από διάφορες δραστηριότητες, που καταπονούν σωματικά ή ψυχικά τον οργανισμό και χαρακτηρίζεται από ψυχοσωματικά συμπτώματα, δυσλειτουργίες στη μάθηση, στη μνήμη κ.λπ.</a:t>
            </a:r>
          </a:p>
          <a:p>
            <a:r>
              <a:rPr lang="el-GR" sz="1700"/>
              <a:t>Υ</a:t>
            </a:r>
            <a:r>
              <a:rPr lang="el-GR" sz="1700" b="0" i="0">
                <a:effectLst/>
              </a:rPr>
              <a:t>ποτιμώντας την έλλειψη της ανάπαυσης δε συνειδητοποιούμε ότι ο τρόπος που ανταποκρινόμαστε προέρχεται συχνά από την απουσία ενέργειας και ζωτικότητας. Η έλλειψη δημιουργικότητας, η νευρικότητα, η λύπη, η ανία κ.α. στρέφουν τις μαθημένες αντιδράσεις μας σε δίπολα παθητικότητας ή παρορμητικότητας.</a:t>
            </a:r>
            <a:endParaRPr lang="el-GR" sz="1700"/>
          </a:p>
        </p:txBody>
      </p:sp>
    </p:spTree>
    <p:extLst>
      <p:ext uri="{BB962C8B-B14F-4D97-AF65-F5344CB8AC3E}">
        <p14:creationId xmlns:p14="http://schemas.microsoft.com/office/powerpoint/2010/main" val="2640147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0CEEF9-BC31-4F09-98D5-649670B29827}"/>
              </a:ext>
            </a:extLst>
          </p:cNvPr>
          <p:cNvSpPr>
            <a:spLocks noGrp="1"/>
          </p:cNvSpPr>
          <p:nvPr>
            <p:ph type="title"/>
          </p:nvPr>
        </p:nvSpPr>
        <p:spPr/>
        <p:txBody>
          <a:bodyPr>
            <a:normAutofit/>
          </a:bodyPr>
          <a:lstStyle/>
          <a:p>
            <a:pPr algn="ctr"/>
            <a:r>
              <a:rPr lang="el-GR" sz="4000" b="1" dirty="0"/>
              <a:t>Ο ΘΟΡΥΒΟΣ ΤΗΣ ΚΑΘΗΜΕΡΙΟΤΗΤΑΣ</a:t>
            </a:r>
          </a:p>
        </p:txBody>
      </p:sp>
      <p:sp>
        <p:nvSpPr>
          <p:cNvPr id="3" name="Θέση περιεχομένου 2">
            <a:extLst>
              <a:ext uri="{FF2B5EF4-FFF2-40B4-BE49-F238E27FC236}">
                <a16:creationId xmlns:a16="http://schemas.microsoft.com/office/drawing/2014/main" id="{4368FBCA-2EA2-4A71-98B5-8640B4628699}"/>
              </a:ext>
            </a:extLst>
          </p:cNvPr>
          <p:cNvSpPr>
            <a:spLocks noGrp="1"/>
          </p:cNvSpPr>
          <p:nvPr>
            <p:ph idx="1"/>
          </p:nvPr>
        </p:nvSpPr>
        <p:spPr/>
        <p:txBody>
          <a:bodyPr>
            <a:normAutofit lnSpcReduction="10000"/>
          </a:bodyPr>
          <a:lstStyle/>
          <a:p>
            <a:pPr algn="l"/>
            <a:r>
              <a:rPr lang="el-GR" b="1" i="1" dirty="0">
                <a:solidFill>
                  <a:schemeClr val="accent1">
                    <a:lumMod val="50000"/>
                  </a:schemeClr>
                </a:solidFill>
                <a:effectLst/>
                <a:latin typeface="Ubuntu"/>
              </a:rPr>
              <a:t>Η ξεκούραση είναι ζωή και σε έναν κόσμο συνεχούς θορύβου από το εσωτερικό και το εξωτερικό περιβάλλον, η σιγή είναι υγεία!</a:t>
            </a:r>
            <a:endParaRPr lang="el-GR" b="0" i="0" dirty="0">
              <a:solidFill>
                <a:schemeClr val="accent1">
                  <a:lumMod val="50000"/>
                </a:schemeClr>
              </a:solidFill>
              <a:effectLst/>
              <a:latin typeface="Ubuntu"/>
            </a:endParaRPr>
          </a:p>
          <a:p>
            <a:r>
              <a:rPr lang="el-GR" b="0" i="0" dirty="0">
                <a:solidFill>
                  <a:schemeClr val="accent1">
                    <a:lumMod val="50000"/>
                  </a:schemeClr>
                </a:solidFill>
                <a:effectLst/>
                <a:latin typeface="Ubuntu"/>
              </a:rPr>
              <a:t>Οι περισσότεροι από μας, ζουν σε περιβάλλοντα με συνεχή θόρυβο. Κυκλοφοριακή κίνηση, συνομιλίες, κορναρίσματα και θόρυβος από οχήματα, τρένα, αεροπλάνα, τηλεοράσεις, ακόμα και το συνεχές βουητό του φορητού σας υπολογιστή. Αυτός ο συνεχής θόρυβος, σας βάζει σε μια κατάσταση υπερδραστηριότητας, ικανή να αλλάξει τη διάθεσή σας. Μπορεί να σας κάνει να είστε ευερέθιστοι, κουρασμένοι και μη επικεντρωμένοι.</a:t>
            </a:r>
          </a:p>
          <a:p>
            <a:r>
              <a:rPr lang="el-GR" b="0" i="0" dirty="0">
                <a:solidFill>
                  <a:schemeClr val="accent1">
                    <a:lumMod val="50000"/>
                  </a:schemeClr>
                </a:solidFill>
                <a:effectLst/>
                <a:latin typeface="Ubuntu"/>
              </a:rPr>
              <a:t>Ο θόρυβος του εξωτερικού περιβάλλοντος ωστόσο, δεν είναι το μόνο είδος θορύβου που μπορεί να επηρεάσει τον εγκέφαλό σας. Υπάρχει ένα άλλο είδος συνεχούς βουητού που επηρεάζει αρνητικά την υγεία σας. Μιλάμε φυσικά για τον εσωτερικό σας διάλογο. Αυτή η σταθερή ροή σκέψεων, ανησυχιών, </a:t>
            </a:r>
            <a:r>
              <a:rPr lang="el-GR" b="0" i="1" dirty="0">
                <a:solidFill>
                  <a:schemeClr val="accent1">
                    <a:lumMod val="50000"/>
                  </a:schemeClr>
                </a:solidFill>
                <a:effectLst/>
                <a:latin typeface="Ubuntu"/>
              </a:rPr>
              <a:t>«θα έπρεπε να είχα κάνει...»</a:t>
            </a:r>
            <a:r>
              <a:rPr lang="el-GR" b="0" i="0" dirty="0">
                <a:solidFill>
                  <a:schemeClr val="accent1">
                    <a:lumMod val="50000"/>
                  </a:schemeClr>
                </a:solidFill>
                <a:effectLst/>
                <a:latin typeface="Ubuntu"/>
              </a:rPr>
              <a:t> και </a:t>
            </a:r>
            <a:r>
              <a:rPr lang="el-GR" b="0" i="1" dirty="0">
                <a:solidFill>
                  <a:schemeClr val="accent1">
                    <a:lumMod val="50000"/>
                  </a:schemeClr>
                </a:solidFill>
                <a:effectLst/>
                <a:latin typeface="Ubuntu"/>
              </a:rPr>
              <a:t>«θα μπορούσα να είχα κάνει...»</a:t>
            </a:r>
            <a:r>
              <a:rPr lang="el-GR" b="0" i="0" dirty="0">
                <a:solidFill>
                  <a:schemeClr val="accent1">
                    <a:lumMod val="50000"/>
                  </a:schemeClr>
                </a:solidFill>
                <a:effectLst/>
                <a:latin typeface="Ubuntu"/>
              </a:rPr>
              <a:t> που τρέχουν μέσα στο μυαλό σας όλη μέρα. Αυτός ο </a:t>
            </a:r>
            <a:r>
              <a:rPr lang="el-GR" b="0" i="1" dirty="0">
                <a:solidFill>
                  <a:schemeClr val="accent1">
                    <a:lumMod val="50000"/>
                  </a:schemeClr>
                </a:solidFill>
                <a:effectLst/>
                <a:latin typeface="Ubuntu"/>
              </a:rPr>
              <a:t>θόρυβος</a:t>
            </a:r>
            <a:r>
              <a:rPr lang="el-GR" b="0" i="0" dirty="0">
                <a:solidFill>
                  <a:schemeClr val="accent1">
                    <a:lumMod val="50000"/>
                  </a:schemeClr>
                </a:solidFill>
                <a:effectLst/>
                <a:latin typeface="Ubuntu"/>
              </a:rPr>
              <a:t> είναι επίσης μη υγιής και επηρεάζει τη διάθεσή σας.</a:t>
            </a:r>
            <a:r>
              <a:rPr lang="el-GR" dirty="0">
                <a:solidFill>
                  <a:schemeClr val="accent1">
                    <a:lumMod val="50000"/>
                  </a:schemeClr>
                </a:solidFill>
              </a:rPr>
              <a:t/>
            </a:r>
            <a:br>
              <a:rPr lang="el-GR" dirty="0">
                <a:solidFill>
                  <a:schemeClr val="accent1">
                    <a:lumMod val="50000"/>
                  </a:schemeClr>
                </a:solidFill>
              </a:rPr>
            </a:br>
            <a:endParaRPr lang="el-GR" dirty="0">
              <a:solidFill>
                <a:schemeClr val="accent1">
                  <a:lumMod val="50000"/>
                </a:schemeClr>
              </a:solidFill>
            </a:endParaRPr>
          </a:p>
        </p:txBody>
      </p:sp>
    </p:spTree>
    <p:extLst>
      <p:ext uri="{BB962C8B-B14F-4D97-AF65-F5344CB8AC3E}">
        <p14:creationId xmlns:p14="http://schemas.microsoft.com/office/powerpoint/2010/main" val="86902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8878E3-6265-4FB2-8D1B-97F8E1A12DFE}"/>
              </a:ext>
            </a:extLst>
          </p:cNvPr>
          <p:cNvSpPr>
            <a:spLocks noGrp="1"/>
          </p:cNvSpPr>
          <p:nvPr>
            <p:ph type="title"/>
          </p:nvPr>
        </p:nvSpPr>
        <p:spPr/>
        <p:txBody>
          <a:bodyPr>
            <a:normAutofit/>
          </a:bodyPr>
          <a:lstStyle/>
          <a:p>
            <a:pPr algn="ctr"/>
            <a:r>
              <a:rPr lang="el-GR" sz="5400" b="1" dirty="0"/>
              <a:t>ΠΡΟΤΑΣΕΙΣ ΧΑΛΑΡΩΣΗΣ</a:t>
            </a:r>
          </a:p>
        </p:txBody>
      </p:sp>
      <p:sp>
        <p:nvSpPr>
          <p:cNvPr id="3" name="Θέση περιεχομένου 2">
            <a:extLst>
              <a:ext uri="{FF2B5EF4-FFF2-40B4-BE49-F238E27FC236}">
                <a16:creationId xmlns:a16="http://schemas.microsoft.com/office/drawing/2014/main" id="{6CEB91DC-ECBE-47A6-8B3E-B49774D1CFB0}"/>
              </a:ext>
            </a:extLst>
          </p:cNvPr>
          <p:cNvSpPr>
            <a:spLocks noGrp="1"/>
          </p:cNvSpPr>
          <p:nvPr>
            <p:ph idx="1"/>
          </p:nvPr>
        </p:nvSpPr>
        <p:spPr/>
        <p:txBody>
          <a:bodyPr/>
          <a:lstStyle/>
          <a:p>
            <a:r>
              <a:rPr lang="el-GR" b="0" i="0" dirty="0">
                <a:solidFill>
                  <a:srgbClr val="000000"/>
                </a:solidFill>
                <a:effectLst/>
                <a:latin typeface="Arial" panose="020B0604020202020204" pitchFamily="34" charset="0"/>
              </a:rPr>
              <a:t>Κλείνουμε τα μάτια μας για να αδειάσουμε το μυαλό μας από κάθε σκέψη.</a:t>
            </a:r>
          </a:p>
          <a:p>
            <a:r>
              <a:rPr lang="el-GR" b="0" i="0" dirty="0">
                <a:solidFill>
                  <a:srgbClr val="000000"/>
                </a:solidFill>
                <a:effectLst/>
                <a:latin typeface="Arial" panose="020B0604020202020204" pitchFamily="34" charset="0"/>
              </a:rPr>
              <a:t>Επικεντρωνόμαστε στην αναπνοή μας για να διαπιστώσουμε το ρυθμό, την ένταση και τον τρόπο με τον οποίο αναπνέουμε.</a:t>
            </a:r>
          </a:p>
          <a:p>
            <a:r>
              <a:rPr lang="el-GR" b="0" i="0" dirty="0">
                <a:solidFill>
                  <a:srgbClr val="000000"/>
                </a:solidFill>
                <a:effectLst/>
                <a:latin typeface="Arial" panose="020B0604020202020204" pitchFamily="34" charset="0"/>
              </a:rPr>
              <a:t>Μαθαίνουμε να αναπνέουμε σωστά και εντάσσουμε στην καθημερινότητά μας ασκήσεις χαλάρωσης, που μας ξεκουράζουν.</a:t>
            </a:r>
          </a:p>
          <a:p>
            <a:r>
              <a:rPr lang="el-GR" b="0" i="0" dirty="0">
                <a:solidFill>
                  <a:srgbClr val="000000"/>
                </a:solidFill>
                <a:effectLst/>
                <a:latin typeface="Arial" panose="020B0604020202020204" pitchFamily="34" charset="0"/>
              </a:rPr>
              <a:t>Εισάγουμε μερικές απλές ασκήσεις εκγύμνασης μυϊκών ομάδων της κεφαλής, του αυχένα, της ωμικής ζώνης, που μπορούμε να κάνουμε ακόμη και στο γραφείο μας.</a:t>
            </a:r>
          </a:p>
          <a:p>
            <a:r>
              <a:rPr lang="el-GR" b="0" i="0" dirty="0">
                <a:solidFill>
                  <a:srgbClr val="000000"/>
                </a:solidFill>
                <a:effectLst/>
                <a:latin typeface="Arial" panose="020B0604020202020204" pitchFamily="34" charset="0"/>
              </a:rPr>
              <a:t>Παρατηρούμε και βελτιώνουμε τη στάση του σώματός μας.</a:t>
            </a:r>
          </a:p>
          <a:p>
            <a:r>
              <a:rPr lang="el-GR" b="0" i="0" dirty="0">
                <a:solidFill>
                  <a:srgbClr val="000000"/>
                </a:solidFill>
                <a:effectLst/>
                <a:latin typeface="Arial" panose="020B0604020202020204" pitchFamily="34" charset="0"/>
              </a:rPr>
              <a:t>Κάνουμε στον εαυτό μας ένα χαλαρωτικό μασάζ στους ώμους και στο κεφάλι.</a:t>
            </a:r>
            <a:endParaRPr lang="el-GR" dirty="0"/>
          </a:p>
        </p:txBody>
      </p:sp>
    </p:spTree>
    <p:extLst>
      <p:ext uri="{BB962C8B-B14F-4D97-AF65-F5344CB8AC3E}">
        <p14:creationId xmlns:p14="http://schemas.microsoft.com/office/powerpoint/2010/main" val="145469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68BA85-C7E8-440D-B490-F7296622871A}"/>
              </a:ext>
            </a:extLst>
          </p:cNvPr>
          <p:cNvSpPr>
            <a:spLocks noGrp="1"/>
          </p:cNvSpPr>
          <p:nvPr>
            <p:ph type="title"/>
          </p:nvPr>
        </p:nvSpPr>
        <p:spPr>
          <a:xfrm>
            <a:off x="1524000" y="457200"/>
            <a:ext cx="9144000" cy="1143000"/>
          </a:xfrm>
        </p:spPr>
        <p:txBody>
          <a:bodyPr anchor="b">
            <a:normAutofit/>
          </a:bodyPr>
          <a:lstStyle/>
          <a:p>
            <a:pPr algn="ctr"/>
            <a:r>
              <a:rPr lang="el-GR" sz="5400" b="1" dirty="0"/>
              <a:t>ΥΠΝΟΣ</a:t>
            </a:r>
          </a:p>
        </p:txBody>
      </p:sp>
      <p:pic>
        <p:nvPicPr>
          <p:cNvPr id="9218" name="Picture 2" descr="Η σημασία του ύπνου - xBody.gr">
            <a:extLst>
              <a:ext uri="{FF2B5EF4-FFF2-40B4-BE49-F238E27FC236}">
                <a16:creationId xmlns:a16="http://schemas.microsoft.com/office/drawing/2014/main" id="{C72264FC-A0D3-4CFF-B7C0-A97C1AC975EE}"/>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12405" r="16277"/>
          <a:stretch/>
        </p:blipFill>
        <p:spPr bwMode="auto">
          <a:xfrm>
            <a:off x="1524000" y="1714500"/>
            <a:ext cx="4495800" cy="4462272"/>
          </a:xfrm>
          <a:prstGeom prst="rect">
            <a:avLst/>
          </a:prstGeom>
          <a:solidFill>
            <a:srgbClr val="FFFFFF"/>
          </a:solidFill>
        </p:spPr>
      </p:pic>
      <p:pic>
        <p:nvPicPr>
          <p:cNvPr id="9220" name="Picture 4" descr="Η σημασία του ύπνου στην απώλεια βάρους — Nutritional Transition">
            <a:extLst>
              <a:ext uri="{FF2B5EF4-FFF2-40B4-BE49-F238E27FC236}">
                <a16:creationId xmlns:a16="http://schemas.microsoft.com/office/drawing/2014/main" id="{25B7F521-C46D-4759-AEB4-D39F9044F0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723" r="9809" b="-2"/>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262648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1">
            <a:extLst>
              <a:ext uri="{FF2B5EF4-FFF2-40B4-BE49-F238E27FC236}">
                <a16:creationId xmlns:a16="http://schemas.microsoft.com/office/drawing/2014/main" id="{721A4960-055A-494E-8124-3ABC797ED9B0}"/>
              </a:ext>
            </a:extLst>
          </p:cNvPr>
          <p:cNvSpPr>
            <a:spLocks noGrp="1"/>
          </p:cNvSpPr>
          <p:nvPr>
            <p:ph type="title"/>
          </p:nvPr>
        </p:nvSpPr>
        <p:spPr>
          <a:xfrm>
            <a:off x="1524000" y="457200"/>
            <a:ext cx="9144000" cy="1143000"/>
          </a:xfrm>
        </p:spPr>
        <p:txBody>
          <a:bodyPr>
            <a:normAutofit/>
          </a:bodyPr>
          <a:lstStyle/>
          <a:p>
            <a:pPr algn="ctr"/>
            <a:r>
              <a:rPr lang="el-GR" sz="5400" b="1" dirty="0"/>
              <a:t>ΣΤΑΔΙΑ ΥΠΝΟΥ</a:t>
            </a:r>
            <a:endParaRPr lang="en-US" sz="5400" b="1" dirty="0"/>
          </a:p>
        </p:txBody>
      </p:sp>
      <p:sp>
        <p:nvSpPr>
          <p:cNvPr id="75" name="Text Placeholder 2">
            <a:extLst>
              <a:ext uri="{FF2B5EF4-FFF2-40B4-BE49-F238E27FC236}">
                <a16:creationId xmlns:a16="http://schemas.microsoft.com/office/drawing/2014/main" id="{B0EF216A-C38A-4883-B73E-24D4477DC331}"/>
              </a:ext>
            </a:extLst>
          </p:cNvPr>
          <p:cNvSpPr>
            <a:spLocks noGrp="1"/>
          </p:cNvSpPr>
          <p:nvPr>
            <p:ph type="body" idx="1"/>
          </p:nvPr>
        </p:nvSpPr>
        <p:spPr>
          <a:xfrm>
            <a:off x="1527048" y="1733162"/>
            <a:ext cx="4498848" cy="685800"/>
          </a:xfrm>
        </p:spPr>
        <p:txBody>
          <a:bodyPr/>
          <a:lstStyle/>
          <a:p>
            <a:endParaRPr lang="en-US"/>
          </a:p>
        </p:txBody>
      </p:sp>
      <p:pic>
        <p:nvPicPr>
          <p:cNvPr id="10244" name="Picture 4" descr="Ο μύθος του ύπνου των 8 ωρών καταρρέει – News.gr">
            <a:extLst>
              <a:ext uri="{FF2B5EF4-FFF2-40B4-BE49-F238E27FC236}">
                <a16:creationId xmlns:a16="http://schemas.microsoft.com/office/drawing/2014/main" id="{08B91DA4-7A95-47BB-8F6E-FF78A8FA550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418" r="10947" b="-2"/>
          <a:stretch/>
        </p:blipFill>
        <p:spPr bwMode="auto">
          <a:xfrm>
            <a:off x="1527048" y="2481943"/>
            <a:ext cx="4498848" cy="3690257"/>
          </a:xfrm>
          <a:prstGeom prst="rect">
            <a:avLst/>
          </a:prstGeom>
          <a:solidFill>
            <a:srgbClr val="FFFFFF"/>
          </a:solidFill>
        </p:spPr>
      </p:pic>
      <p:sp>
        <p:nvSpPr>
          <p:cNvPr id="77" name="Text Placeholder 4">
            <a:extLst>
              <a:ext uri="{FF2B5EF4-FFF2-40B4-BE49-F238E27FC236}">
                <a16:creationId xmlns:a16="http://schemas.microsoft.com/office/drawing/2014/main" id="{92FAB93A-2EF2-41F7-8836-0DCECC9801AE}"/>
              </a:ext>
            </a:extLst>
          </p:cNvPr>
          <p:cNvSpPr>
            <a:spLocks noGrp="1"/>
          </p:cNvSpPr>
          <p:nvPr>
            <p:ph type="body" sz="quarter" idx="3"/>
          </p:nvPr>
        </p:nvSpPr>
        <p:spPr>
          <a:xfrm>
            <a:off x="6172200" y="1733162"/>
            <a:ext cx="4498848" cy="685800"/>
          </a:xfrm>
        </p:spPr>
        <p:txBody>
          <a:bodyPr/>
          <a:lstStyle/>
          <a:p>
            <a:endParaRPr lang="en-US"/>
          </a:p>
        </p:txBody>
      </p:sp>
      <p:pic>
        <p:nvPicPr>
          <p:cNvPr id="10242" name="Picture 2" descr="Yγιεινός ύπνος">
            <a:extLst>
              <a:ext uri="{FF2B5EF4-FFF2-40B4-BE49-F238E27FC236}">
                <a16:creationId xmlns:a16="http://schemas.microsoft.com/office/drawing/2014/main" id="{BFE2B960-1178-45CE-96EE-498C019C70F3}"/>
              </a:ext>
            </a:extLst>
          </p:cNvPr>
          <p:cNvPicPr>
            <a:picLocks noGrp="1" noChangeAspect="1" noChangeArrowheads="1"/>
          </p:cNvPicPr>
          <p:nvPr>
            <p:ph sz="quarter" idx="4"/>
          </p:nvPr>
        </p:nvPicPr>
        <p:blipFill rotWithShape="1">
          <a:blip r:embed="rId3">
            <a:extLst>
              <a:ext uri="{28A0092B-C50C-407E-A947-70E740481C1C}">
                <a14:useLocalDpi xmlns:a14="http://schemas.microsoft.com/office/drawing/2010/main" val="0"/>
              </a:ext>
            </a:extLst>
          </a:blip>
          <a:srcRect r="8567" b="1"/>
          <a:stretch/>
        </p:blipFill>
        <p:spPr bwMode="auto">
          <a:xfrm>
            <a:off x="6172200" y="2481943"/>
            <a:ext cx="4498848" cy="3690257"/>
          </a:xfrm>
          <a:prstGeom prst="rect">
            <a:avLst/>
          </a:prstGeom>
          <a:solidFill>
            <a:srgbClr val="FFFFFF"/>
          </a:solidFill>
        </p:spPr>
      </p:pic>
    </p:spTree>
    <p:extLst>
      <p:ext uri="{BB962C8B-B14F-4D97-AF65-F5344CB8AC3E}">
        <p14:creationId xmlns:p14="http://schemas.microsoft.com/office/powerpoint/2010/main" val="28362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23772-BFEF-45DF-A352-BA4C35084095}"/>
              </a:ext>
            </a:extLst>
          </p:cNvPr>
          <p:cNvSpPr>
            <a:spLocks noGrp="1"/>
          </p:cNvSpPr>
          <p:nvPr>
            <p:ph type="title"/>
          </p:nvPr>
        </p:nvSpPr>
        <p:spPr/>
        <p:txBody>
          <a:bodyPr/>
          <a:lstStyle/>
          <a:p>
            <a:pPr algn="ctr"/>
            <a:r>
              <a:rPr lang="el-GR" b="1" dirty="0"/>
              <a:t>ΩΡΕΣ ΥΠΝΟΥ ΑΝΑ ΗΛΙΚΙΑ</a:t>
            </a:r>
          </a:p>
        </p:txBody>
      </p:sp>
      <p:pic>
        <p:nvPicPr>
          <p:cNvPr id="11266" name="Picture 2" descr="Παγκόσμια ημέρα ύπνου - Αυτές είναι οι ιδανικές ώρες για να κοιμάσαι ανά  ηλικία">
            <a:extLst>
              <a:ext uri="{FF2B5EF4-FFF2-40B4-BE49-F238E27FC236}">
                <a16:creationId xmlns:a16="http://schemas.microsoft.com/office/drawing/2014/main" id="{D394A435-F6A5-4E97-BD24-A87FF522FC6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76939" y="1709530"/>
            <a:ext cx="6639339" cy="3922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436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2D653A-1162-43DF-9D73-424569F9D7B7}"/>
              </a:ext>
            </a:extLst>
          </p:cNvPr>
          <p:cNvSpPr>
            <a:spLocks noGrp="1"/>
          </p:cNvSpPr>
          <p:nvPr>
            <p:ph type="title"/>
          </p:nvPr>
        </p:nvSpPr>
        <p:spPr>
          <a:xfrm>
            <a:off x="1524000" y="457200"/>
            <a:ext cx="9144000" cy="1143000"/>
          </a:xfrm>
        </p:spPr>
        <p:txBody>
          <a:bodyPr anchor="b">
            <a:normAutofit/>
          </a:bodyPr>
          <a:lstStyle/>
          <a:p>
            <a:r>
              <a:rPr lang="el-GR" b="1" dirty="0"/>
              <a:t>Η ΣΗΜΑΣΙΑ ΤΟΥ ΥΠΝΟΥ</a:t>
            </a:r>
            <a:endParaRPr lang="el-GR" b="1"/>
          </a:p>
        </p:txBody>
      </p:sp>
      <p:sp>
        <p:nvSpPr>
          <p:cNvPr id="3" name="Θέση περιεχομένου 2">
            <a:extLst>
              <a:ext uri="{FF2B5EF4-FFF2-40B4-BE49-F238E27FC236}">
                <a16:creationId xmlns:a16="http://schemas.microsoft.com/office/drawing/2014/main" id="{4987F68B-B751-4F87-9840-134554B3159B}"/>
              </a:ext>
            </a:extLst>
          </p:cNvPr>
          <p:cNvSpPr>
            <a:spLocks noGrp="1"/>
          </p:cNvSpPr>
          <p:nvPr>
            <p:ph sz="half" idx="1"/>
          </p:nvPr>
        </p:nvSpPr>
        <p:spPr>
          <a:xfrm>
            <a:off x="1524000" y="1714500"/>
            <a:ext cx="4495800" cy="4462272"/>
          </a:xfrm>
        </p:spPr>
        <p:txBody>
          <a:bodyPr>
            <a:normAutofit/>
          </a:bodyPr>
          <a:lstStyle/>
          <a:p>
            <a:pPr fontAlgn="base"/>
            <a:r>
              <a:rPr lang="el-GR" sz="1400" b="0" i="0" dirty="0">
                <a:effectLst/>
              </a:rPr>
              <a:t>Βελτίωση της λειτουργίας της μνήμης και κατ' επέκταση της σκέψης και της μάθησης.</a:t>
            </a:r>
          </a:p>
          <a:p>
            <a:pPr fontAlgn="base"/>
            <a:r>
              <a:rPr lang="el-GR" sz="1400" b="0" i="0" dirty="0">
                <a:effectLst/>
              </a:rPr>
              <a:t>Καλύτερη φυσική κατάσταση και λειτουργία του ανοσοποιητικού συστήματος. Σίγουρα, ο σωστός ύπνος μας καθιστά λιγότερο ευάλωτους σε λοιμώξεις και άλλες νόσους.</a:t>
            </a:r>
          </a:p>
          <a:p>
            <a:pPr fontAlgn="base"/>
            <a:r>
              <a:rPr lang="el-GR" sz="1400" b="0" i="0" dirty="0">
                <a:effectLst/>
              </a:rPr>
              <a:t>Διαμόρφωση της διάθεσής μας και της κοινωνικής μας συμπεριφοράς. Όταν κοιμόμαστε, ο εγκέφαλός μας έχει τη δυνατότητα να ξεκουραστεί και να ανακτήσει την καλύτερη δυνατή λειτουργία του και να αποδώσει την επόμενη ημέρα.</a:t>
            </a:r>
            <a:endParaRPr lang="el-GR" sz="1400" dirty="0"/>
          </a:p>
          <a:p>
            <a:pPr fontAlgn="base"/>
            <a:r>
              <a:rPr lang="el-GR" sz="1400" b="0" i="0" dirty="0">
                <a:effectLst/>
              </a:rPr>
              <a:t>Μείωση του άγχους.</a:t>
            </a:r>
          </a:p>
          <a:p>
            <a:pPr fontAlgn="base"/>
            <a:r>
              <a:rPr lang="el-GR" sz="1400" b="0" i="0" dirty="0">
                <a:effectLst/>
              </a:rPr>
              <a:t>Καθώς ο ύπνος αναζωογονεί τον οργανισμό μας, επηρεάζοντας μια σημαντική ουσία του ανθρώπινου σώματος, τη σεροτονίνη, που είναι υπεύθυνη για τη ρύθμιση της συναισθηματικής μας κατάστασης.</a:t>
            </a:r>
            <a:endParaRPr lang="el-GR" sz="1400" dirty="0"/>
          </a:p>
        </p:txBody>
      </p:sp>
      <p:pic>
        <p:nvPicPr>
          <p:cNvPr id="14338" name="Picture 2" descr="Έρευνα: Ούτε ο πολύς, ούτε ο λίγος ύπνος κάνει καλό στην καρδιά | Athens  Voice">
            <a:extLst>
              <a:ext uri="{FF2B5EF4-FFF2-40B4-BE49-F238E27FC236}">
                <a16:creationId xmlns:a16="http://schemas.microsoft.com/office/drawing/2014/main" id="{A8DDDFAA-5CDB-439D-8255-4383AB1205D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62" r="27093"/>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2249231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6C2865-373F-49C9-9B05-4E3A3DBE3E2F}"/>
              </a:ext>
            </a:extLst>
          </p:cNvPr>
          <p:cNvSpPr>
            <a:spLocks noGrp="1"/>
          </p:cNvSpPr>
          <p:nvPr>
            <p:ph type="title"/>
          </p:nvPr>
        </p:nvSpPr>
        <p:spPr>
          <a:xfrm>
            <a:off x="1524000" y="457200"/>
            <a:ext cx="9144000" cy="1143000"/>
          </a:xfrm>
        </p:spPr>
        <p:txBody>
          <a:bodyPr anchor="b">
            <a:normAutofit/>
          </a:bodyPr>
          <a:lstStyle/>
          <a:p>
            <a:r>
              <a:rPr lang="el-GR" b="1"/>
              <a:t>ΕΛΛΕΙΨΗ ΥΠΝΟΥ</a:t>
            </a:r>
          </a:p>
        </p:txBody>
      </p:sp>
      <p:sp>
        <p:nvSpPr>
          <p:cNvPr id="3" name="Θέση περιεχομένου 2">
            <a:extLst>
              <a:ext uri="{FF2B5EF4-FFF2-40B4-BE49-F238E27FC236}">
                <a16:creationId xmlns:a16="http://schemas.microsoft.com/office/drawing/2014/main" id="{3A814F6C-3D7D-4782-8E9F-1656DB67ECB2}"/>
              </a:ext>
            </a:extLst>
          </p:cNvPr>
          <p:cNvSpPr>
            <a:spLocks noGrp="1"/>
          </p:cNvSpPr>
          <p:nvPr>
            <p:ph sz="half" idx="1"/>
          </p:nvPr>
        </p:nvSpPr>
        <p:spPr>
          <a:xfrm>
            <a:off x="1524000" y="1714500"/>
            <a:ext cx="4495800" cy="4462272"/>
          </a:xfrm>
        </p:spPr>
        <p:txBody>
          <a:bodyPr>
            <a:normAutofit/>
          </a:bodyPr>
          <a:lstStyle/>
          <a:p>
            <a:pPr fontAlgn="base"/>
            <a:r>
              <a:rPr lang="el-GR" sz="1600" b="1" i="0" dirty="0">
                <a:effectLst/>
              </a:rPr>
              <a:t>Πνευματική κόπωση:</a:t>
            </a:r>
            <a:r>
              <a:rPr lang="el-GR" sz="1600" b="0" i="0" dirty="0">
                <a:effectLst/>
              </a:rPr>
              <a:t> Αδυναμία συγκέντρωσης, δυσκολία εστίασης &amp; παρακολούθησης, προβλήματα μνήμης.</a:t>
            </a:r>
          </a:p>
          <a:p>
            <a:pPr fontAlgn="base"/>
            <a:r>
              <a:rPr lang="el-GR" sz="1600" b="1" i="0" dirty="0">
                <a:effectLst/>
              </a:rPr>
              <a:t>Αυξημένη όρεξη: </a:t>
            </a:r>
            <a:r>
              <a:rPr lang="el-GR" sz="1600" dirty="0"/>
              <a:t>Έ</a:t>
            </a:r>
            <a:r>
              <a:rPr lang="el-GR" sz="1600" b="0" i="0" dirty="0">
                <a:effectLst/>
              </a:rPr>
              <a:t>ρευνες έχουν δείξει πώς η καθημερινή έλλειψη ύπνου ανεβάζει την όρεξη μέσα στην ημέρα κάτι που μπορεί πολύ εύκολα να οδηγήσει σε αύξηση βάρους, καθώς ο μεταβολισμός ταυτόχρονα μειώνεται.</a:t>
            </a:r>
          </a:p>
          <a:p>
            <a:pPr fontAlgn="base"/>
            <a:r>
              <a:rPr lang="el-GR" sz="1600" b="1" i="0" dirty="0">
                <a:effectLst/>
              </a:rPr>
              <a:t>Προβλήματα όρασης</a:t>
            </a:r>
            <a:r>
              <a:rPr lang="el-GR" sz="1600" b="0" i="0" dirty="0">
                <a:effectLst/>
              </a:rPr>
              <a:t> μέσω των κουρασμένων κόκκινων ματιών από την έλλειψη ύπνου και τις οθόνες των υπολογιστών.</a:t>
            </a:r>
          </a:p>
          <a:p>
            <a:pPr fontAlgn="base"/>
            <a:r>
              <a:rPr lang="el-GR" sz="1600" b="0" i="0" dirty="0">
                <a:effectLst/>
              </a:rPr>
              <a:t>Έχει φανεί πως η έλλειψη ύπνου επηρεάζει ιδιαίτερα την διάθεση μας. Η εναλλαγή διάθεσης όπως η κυκλοθυμικότητα, η κατάθλιψη και το άγχος αυξάνεται όταν ο βραδινός ύπνος δεν είναι σωστός.</a:t>
            </a:r>
            <a:endParaRPr lang="el-GR" sz="1600" dirty="0"/>
          </a:p>
        </p:txBody>
      </p:sp>
      <p:pic>
        <p:nvPicPr>
          <p:cNvPr id="13314" name="Picture 2" descr="Πόσο σημαντικός είναι ο ύπνος για την υγεία μου; – Osteopathy Center">
            <a:extLst>
              <a:ext uri="{FF2B5EF4-FFF2-40B4-BE49-F238E27FC236}">
                <a16:creationId xmlns:a16="http://schemas.microsoft.com/office/drawing/2014/main" id="{6625D31D-A412-4320-ACE3-02D745E770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232" r="28347" b="-1"/>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395652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4D2D64-EDB7-4643-B530-FDDB7643D47D}"/>
              </a:ext>
            </a:extLst>
          </p:cNvPr>
          <p:cNvSpPr>
            <a:spLocks noGrp="1"/>
          </p:cNvSpPr>
          <p:nvPr>
            <p:ph type="title"/>
          </p:nvPr>
        </p:nvSpPr>
        <p:spPr>
          <a:xfrm>
            <a:off x="1524000" y="457200"/>
            <a:ext cx="9144000" cy="1143000"/>
          </a:xfrm>
        </p:spPr>
        <p:txBody>
          <a:bodyPr anchor="b">
            <a:normAutofit/>
          </a:bodyPr>
          <a:lstStyle/>
          <a:p>
            <a:pPr algn="ctr"/>
            <a:r>
              <a:rPr lang="el-GR" sz="5400" b="1" dirty="0"/>
              <a:t>ΦΥΣΙΚΗ ΑΣΚΗΣΗ</a:t>
            </a:r>
          </a:p>
        </p:txBody>
      </p:sp>
      <p:pic>
        <p:nvPicPr>
          <p:cNvPr id="1028" name="Picture 4" descr="Φυσική Ασκηση και Υγεία">
            <a:extLst>
              <a:ext uri="{FF2B5EF4-FFF2-40B4-BE49-F238E27FC236}">
                <a16:creationId xmlns:a16="http://schemas.microsoft.com/office/drawing/2014/main" id="{178FF513-453B-401E-9ED4-A6B1BB99C5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9317" b="-2"/>
          <a:stretch/>
        </p:blipFill>
        <p:spPr bwMode="auto">
          <a:xfrm>
            <a:off x="1524000" y="1714500"/>
            <a:ext cx="4495800" cy="4462272"/>
          </a:xfrm>
          <a:prstGeom prst="rect">
            <a:avLst/>
          </a:prstGeom>
          <a:solidFill>
            <a:srgbClr val="FFFFFF"/>
          </a:solidFill>
        </p:spPr>
      </p:pic>
      <p:pic>
        <p:nvPicPr>
          <p:cNvPr id="1026" name="Picture 2" descr="3. Η ΑΞΙΑ ΤΗΣ ΔΙΑ ΒΙΟΥ ΑΣΚΗΣΗΣ">
            <a:extLst>
              <a:ext uri="{FF2B5EF4-FFF2-40B4-BE49-F238E27FC236}">
                <a16:creationId xmlns:a16="http://schemas.microsoft.com/office/drawing/2014/main" id="{A5E22D95-7E5D-406B-A8D3-FF1541A84173}"/>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12060" b="9870"/>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286767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5EABC1-813A-4D95-8DA0-8E31BC9F8071}"/>
              </a:ext>
            </a:extLst>
          </p:cNvPr>
          <p:cNvSpPr>
            <a:spLocks noGrp="1"/>
          </p:cNvSpPr>
          <p:nvPr>
            <p:ph type="title"/>
          </p:nvPr>
        </p:nvSpPr>
        <p:spPr>
          <a:xfrm>
            <a:off x="1524000" y="457200"/>
            <a:ext cx="9144000" cy="1143000"/>
          </a:xfrm>
        </p:spPr>
        <p:txBody>
          <a:bodyPr anchor="b">
            <a:normAutofit/>
          </a:bodyPr>
          <a:lstStyle/>
          <a:p>
            <a:r>
              <a:rPr lang="el-GR" b="1"/>
              <a:t>ΧΡΗΣΙΜΕΣ ΣΥΜΒΟΥΛΕΣ</a:t>
            </a:r>
          </a:p>
        </p:txBody>
      </p:sp>
      <p:pic>
        <p:nvPicPr>
          <p:cNvPr id="12290" name="Picture 2" descr="7 λόγοι που ο ύπνος είναι απαραίτητος για την υγεία μας">
            <a:extLst>
              <a:ext uri="{FF2B5EF4-FFF2-40B4-BE49-F238E27FC236}">
                <a16:creationId xmlns:a16="http://schemas.microsoft.com/office/drawing/2014/main" id="{9C347FA7-5381-4531-8298-84AE25FD04B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24000" y="2686812"/>
            <a:ext cx="4495800" cy="2517648"/>
          </a:xfrm>
          <a:prstGeom prst="rect">
            <a:avLst/>
          </a:prstGeom>
          <a:solidFill>
            <a:srgbClr val="FFFFFF"/>
          </a:solidFill>
        </p:spPr>
      </p:pic>
      <p:sp>
        <p:nvSpPr>
          <p:cNvPr id="3" name="Θέση περιεχομένου 2">
            <a:extLst>
              <a:ext uri="{FF2B5EF4-FFF2-40B4-BE49-F238E27FC236}">
                <a16:creationId xmlns:a16="http://schemas.microsoft.com/office/drawing/2014/main" id="{7B788C2D-A78A-4AD7-96B2-2CC008943B1A}"/>
              </a:ext>
            </a:extLst>
          </p:cNvPr>
          <p:cNvSpPr>
            <a:spLocks noGrp="1"/>
          </p:cNvSpPr>
          <p:nvPr>
            <p:ph sz="half" idx="2"/>
          </p:nvPr>
        </p:nvSpPr>
        <p:spPr>
          <a:xfrm>
            <a:off x="6172200" y="1714500"/>
            <a:ext cx="4495800" cy="4462272"/>
          </a:xfrm>
        </p:spPr>
        <p:txBody>
          <a:bodyPr>
            <a:normAutofit lnSpcReduction="10000"/>
          </a:bodyPr>
          <a:lstStyle/>
          <a:p>
            <a:r>
              <a:rPr lang="el-GR" b="0" i="0" dirty="0">
                <a:effectLst/>
              </a:rPr>
              <a:t>Σταθερό ωράριο ύπνου</a:t>
            </a:r>
          </a:p>
          <a:p>
            <a:r>
              <a:rPr lang="el-GR" b="0" i="0" dirty="0">
                <a:effectLst/>
              </a:rPr>
              <a:t>ζεστό μπάνιο</a:t>
            </a:r>
          </a:p>
          <a:p>
            <a:r>
              <a:rPr lang="el-GR" b="0" i="0" dirty="0">
                <a:effectLst/>
              </a:rPr>
              <a:t>ελαφρύ γεύμα</a:t>
            </a:r>
          </a:p>
          <a:p>
            <a:r>
              <a:rPr lang="el-GR" b="0" i="0" dirty="0">
                <a:effectLst/>
              </a:rPr>
              <a:t>κατάλληλο στρώμα- αναπαυτικά μαξιλάρια</a:t>
            </a:r>
          </a:p>
          <a:p>
            <a:r>
              <a:rPr lang="el-GR" b="0" i="0" dirty="0">
                <a:effectLst/>
              </a:rPr>
              <a:t>Μία με δύο ώρες πριν κοιμηθείς χαμήλωσε το φωτισμό, κλείσε την τηλεόραση και το κινητό και άσε τους τόνους σου να χαλαρώσουν και να μειωθούν.</a:t>
            </a:r>
          </a:p>
          <a:p>
            <a:r>
              <a:rPr lang="el-GR" b="0" i="0" dirty="0">
                <a:solidFill>
                  <a:srgbClr val="666666"/>
                </a:solidFill>
                <a:effectLst/>
                <a:latin typeface="Ubuntu"/>
              </a:rPr>
              <a:t>Αποφυγή κατανάλωσης αλκοόλ μέχρι μια ώρα πριν τον ύπνο.</a:t>
            </a:r>
            <a:endParaRPr lang="el-GR" dirty="0"/>
          </a:p>
        </p:txBody>
      </p:sp>
    </p:spTree>
    <p:extLst>
      <p:ext uri="{BB962C8B-B14F-4D97-AF65-F5344CB8AC3E}">
        <p14:creationId xmlns:p14="http://schemas.microsoft.com/office/powerpoint/2010/main" val="308863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B08320-3134-408B-B7C4-41CAFA0108A9}"/>
              </a:ext>
            </a:extLst>
          </p:cNvPr>
          <p:cNvSpPr>
            <a:spLocks noGrp="1"/>
          </p:cNvSpPr>
          <p:nvPr>
            <p:ph type="title"/>
          </p:nvPr>
        </p:nvSpPr>
        <p:spPr>
          <a:xfrm>
            <a:off x="8532813" y="1683327"/>
            <a:ext cx="3125787" cy="2877260"/>
          </a:xfrm>
        </p:spPr>
        <p:txBody>
          <a:bodyPr anchor="b">
            <a:normAutofit/>
          </a:bodyPr>
          <a:lstStyle/>
          <a:p>
            <a:r>
              <a:rPr lang="el-GR" b="1"/>
              <a:t>Η ΠΥΡΑΜΙΔΑ ΤΗΣ ΑΣΚΗΣΗΣ</a:t>
            </a:r>
          </a:p>
        </p:txBody>
      </p:sp>
      <p:pic>
        <p:nvPicPr>
          <p:cNvPr id="3074" name="Picture 2" descr="Εγκύκλιος Παιδεία: ΙΣΟΡΡΟΠΗΜΕΝΗ ΔΙΑΤΡΟΦΗ(2)">
            <a:extLst>
              <a:ext uri="{FF2B5EF4-FFF2-40B4-BE49-F238E27FC236}">
                <a16:creationId xmlns:a16="http://schemas.microsoft.com/office/drawing/2014/main" id="{72843F90-A87D-4734-853A-122EBAAB10F3}"/>
              </a:ext>
            </a:extLst>
          </p:cNvPr>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tretch/>
        </p:blipFill>
        <p:spPr bwMode="auto">
          <a:xfrm>
            <a:off x="844677" y="0"/>
            <a:ext cx="6412229" cy="6857999"/>
          </a:xfrm>
          <a:prstGeom prst="rect">
            <a:avLst/>
          </a:prstGeom>
          <a:solidFill>
            <a:srgbClr val="FFFFFF"/>
          </a:solidFill>
        </p:spPr>
      </p:pic>
    </p:spTree>
    <p:extLst>
      <p:ext uri="{BB962C8B-B14F-4D97-AF65-F5344CB8AC3E}">
        <p14:creationId xmlns:p14="http://schemas.microsoft.com/office/powerpoint/2010/main" val="328178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CC190642-D19E-4737-B6DD-3505E5C9B9E6}"/>
              </a:ext>
            </a:extLst>
          </p:cNvPr>
          <p:cNvSpPr>
            <a:spLocks noGrp="1"/>
          </p:cNvSpPr>
          <p:nvPr>
            <p:ph type="title"/>
          </p:nvPr>
        </p:nvSpPr>
        <p:spPr>
          <a:xfrm>
            <a:off x="1524000" y="457200"/>
            <a:ext cx="9144000" cy="1143000"/>
          </a:xfrm>
        </p:spPr>
        <p:txBody>
          <a:bodyPr/>
          <a:lstStyle/>
          <a:p>
            <a:pPr algn="ctr"/>
            <a:r>
              <a:rPr lang="el-GR" b="1" dirty="0"/>
              <a:t>ΦΥΣΙΚΗ ΑΣΚΗΣΗ</a:t>
            </a:r>
            <a:endParaRPr lang="en-US" b="1" dirty="0"/>
          </a:p>
        </p:txBody>
      </p:sp>
      <p:pic>
        <p:nvPicPr>
          <p:cNvPr id="2050" name="Picture 2" descr="H φυσική άσκηση αλλάζει το μέγεθος σε τμήμα του εγκεφάλου – [ Moschos  on-line ]">
            <a:extLst>
              <a:ext uri="{FF2B5EF4-FFF2-40B4-BE49-F238E27FC236}">
                <a16:creationId xmlns:a16="http://schemas.microsoft.com/office/drawing/2014/main" id="{9DB88DD9-30A6-49DA-90E8-A6DA2A467A6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24000" y="2333934"/>
            <a:ext cx="4495800" cy="3223403"/>
          </a:xfrm>
          <a:prstGeom prst="rect">
            <a:avLst/>
          </a:prstGeom>
          <a:solidFill>
            <a:srgbClr val="FFFFFF"/>
          </a:solidFill>
        </p:spPr>
      </p:pic>
      <p:sp>
        <p:nvSpPr>
          <p:cNvPr id="3" name="Θέση περιεχομένου 2">
            <a:extLst>
              <a:ext uri="{FF2B5EF4-FFF2-40B4-BE49-F238E27FC236}">
                <a16:creationId xmlns:a16="http://schemas.microsoft.com/office/drawing/2014/main" id="{43E0437E-A5C0-4FEA-94F9-F88523DBFA18}"/>
              </a:ext>
            </a:extLst>
          </p:cNvPr>
          <p:cNvSpPr>
            <a:spLocks noGrp="1"/>
          </p:cNvSpPr>
          <p:nvPr>
            <p:ph sz="half" idx="2"/>
          </p:nvPr>
        </p:nvSpPr>
        <p:spPr>
          <a:xfrm>
            <a:off x="6172200" y="1714500"/>
            <a:ext cx="4495800" cy="4462272"/>
          </a:xfrm>
        </p:spPr>
        <p:txBody>
          <a:bodyPr>
            <a:normAutofit/>
          </a:bodyPr>
          <a:lstStyle/>
          <a:p>
            <a:r>
              <a:rPr lang="el-GR" b="0" i="0">
                <a:effectLst/>
              </a:rPr>
              <a:t> Η </a:t>
            </a:r>
            <a:r>
              <a:rPr lang="el-GR" b="1" i="0">
                <a:effectLst/>
              </a:rPr>
              <a:t>συστηματική άσκηση</a:t>
            </a:r>
            <a:r>
              <a:rPr lang="el-GR" b="0" i="0">
                <a:effectLst/>
              </a:rPr>
              <a:t> επιφέρει μια σειρά από </a:t>
            </a:r>
            <a:r>
              <a:rPr lang="el-GR" b="1" i="0">
                <a:effectLst/>
              </a:rPr>
              <a:t>αλλαγές στον οργανισμό </a:t>
            </a:r>
            <a:r>
              <a:rPr lang="el-GR" b="0" i="0">
                <a:effectLst/>
              </a:rPr>
              <a:t>μας (βιοχημικές, σωματικές, φυσιολογικές, ανατομικές) μεταξύ των οποίων ιδιαίτερα σημαντικές είναι και οι ψυχολογικές. Για πολλά χρόνια υποστηριζόταν ότι οι χρόνιες ψυχολογικές και συναισθηματικές διαταραχές συνδέονται με την επιδείνωση της κατάστασης της υγείας κάποιου. Τώρα φαίνεται ότι και το αντίστροφο είναι επίσης σωστό. </a:t>
            </a:r>
            <a:r>
              <a:rPr lang="el-GR" b="1" i="0">
                <a:effectLst/>
              </a:rPr>
              <a:t>Η βελτίωση</a:t>
            </a:r>
            <a:r>
              <a:rPr lang="el-GR" b="0" i="0">
                <a:effectLst/>
              </a:rPr>
              <a:t> δηλαδή της</a:t>
            </a:r>
            <a:r>
              <a:rPr lang="el-GR" b="1" i="0">
                <a:effectLst/>
              </a:rPr>
              <a:t> σωματικής υγείας βελτιώνει</a:t>
            </a:r>
            <a:r>
              <a:rPr lang="el-GR" b="0" i="0">
                <a:effectLst/>
              </a:rPr>
              <a:t> και </a:t>
            </a:r>
            <a:r>
              <a:rPr lang="el-GR" b="1" i="0">
                <a:effectLst/>
              </a:rPr>
              <a:t>την</a:t>
            </a:r>
            <a:r>
              <a:rPr lang="el-GR" b="0" i="0">
                <a:effectLst/>
              </a:rPr>
              <a:t> </a:t>
            </a:r>
            <a:r>
              <a:rPr lang="el-GR" b="1" i="0">
                <a:effectLst/>
              </a:rPr>
              <a:t>ψυχική ευεξία</a:t>
            </a:r>
            <a:r>
              <a:rPr lang="el-GR" b="0" i="0">
                <a:effectLst/>
              </a:rPr>
              <a:t>.</a:t>
            </a:r>
            <a:endParaRPr lang="el-GR" dirty="0"/>
          </a:p>
        </p:txBody>
      </p:sp>
    </p:spTree>
    <p:extLst>
      <p:ext uri="{BB962C8B-B14F-4D97-AF65-F5344CB8AC3E}">
        <p14:creationId xmlns:p14="http://schemas.microsoft.com/office/powerpoint/2010/main" val="111369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0FDD2B-41D2-4015-8423-84E3468CCBFA}"/>
              </a:ext>
            </a:extLst>
          </p:cNvPr>
          <p:cNvSpPr>
            <a:spLocks noGrp="1"/>
          </p:cNvSpPr>
          <p:nvPr>
            <p:ph type="title"/>
          </p:nvPr>
        </p:nvSpPr>
        <p:spPr/>
        <p:txBody>
          <a:bodyPr>
            <a:normAutofit/>
          </a:bodyPr>
          <a:lstStyle/>
          <a:p>
            <a:pPr algn="ctr"/>
            <a:r>
              <a:rPr lang="el-GR" sz="4800" b="1" dirty="0"/>
              <a:t>ΦΥΣΙΚΗ ΑΣΚΗΣΗ</a:t>
            </a:r>
          </a:p>
        </p:txBody>
      </p:sp>
      <p:sp>
        <p:nvSpPr>
          <p:cNvPr id="3" name="Θέση περιεχομένου 2">
            <a:extLst>
              <a:ext uri="{FF2B5EF4-FFF2-40B4-BE49-F238E27FC236}">
                <a16:creationId xmlns:a16="http://schemas.microsoft.com/office/drawing/2014/main" id="{3EAE22BA-8811-4E90-97CA-D42024E08302}"/>
              </a:ext>
            </a:extLst>
          </p:cNvPr>
          <p:cNvSpPr>
            <a:spLocks noGrp="1"/>
          </p:cNvSpPr>
          <p:nvPr>
            <p:ph idx="1"/>
          </p:nvPr>
        </p:nvSpPr>
        <p:spPr/>
        <p:txBody>
          <a:bodyPr/>
          <a:lstStyle/>
          <a:p>
            <a:r>
              <a:rPr lang="el-GR" dirty="0">
                <a:solidFill>
                  <a:srgbClr val="373737"/>
                </a:solidFill>
                <a:latin typeface="Helvetica Neue"/>
              </a:rPr>
              <a:t>Η</a:t>
            </a:r>
            <a:r>
              <a:rPr lang="el-GR" b="0" i="0" dirty="0">
                <a:solidFill>
                  <a:srgbClr val="373737"/>
                </a:solidFill>
                <a:effectLst/>
                <a:latin typeface="Helvetica Neue"/>
              </a:rPr>
              <a:t> συστηματική </a:t>
            </a:r>
            <a:r>
              <a:rPr lang="el-GR" b="1" i="0" dirty="0">
                <a:solidFill>
                  <a:srgbClr val="373737"/>
                </a:solidFill>
                <a:effectLst/>
                <a:latin typeface="Helvetica Neue"/>
              </a:rPr>
              <a:t>άσκηση</a:t>
            </a:r>
            <a:r>
              <a:rPr lang="el-GR" b="0" i="0" dirty="0">
                <a:solidFill>
                  <a:srgbClr val="373737"/>
                </a:solidFill>
                <a:effectLst/>
                <a:latin typeface="Helvetica Neue"/>
              </a:rPr>
              <a:t> (η αερόβια άσκηση ειδικότερα) </a:t>
            </a:r>
            <a:r>
              <a:rPr lang="el-GR" b="1" i="0" dirty="0">
                <a:solidFill>
                  <a:srgbClr val="373737"/>
                </a:solidFill>
                <a:effectLst/>
                <a:latin typeface="Helvetica Neue"/>
              </a:rPr>
              <a:t>βελτιώνει</a:t>
            </a:r>
            <a:r>
              <a:rPr lang="el-GR" b="0" i="0" dirty="0">
                <a:solidFill>
                  <a:srgbClr val="373737"/>
                </a:solidFill>
                <a:effectLst/>
                <a:latin typeface="Helvetica Neue"/>
              </a:rPr>
              <a:t> την </a:t>
            </a:r>
            <a:r>
              <a:rPr lang="el-GR" b="1" i="0" dirty="0">
                <a:solidFill>
                  <a:srgbClr val="373737"/>
                </a:solidFill>
                <a:effectLst/>
                <a:latin typeface="Helvetica Neue"/>
              </a:rPr>
              <a:t>πνευματική οξυδέρκεια</a:t>
            </a:r>
            <a:r>
              <a:rPr lang="el-GR" b="0" i="0" dirty="0">
                <a:solidFill>
                  <a:srgbClr val="373737"/>
                </a:solidFill>
                <a:effectLst/>
                <a:latin typeface="Helvetica Neue"/>
              </a:rPr>
              <a:t> και την αντίληψη που έχουμε για τον εαυτό μας ενώ αντιθέτως μειώνει το άγχος και τα επίπεδα της </a:t>
            </a:r>
            <a:r>
              <a:rPr lang="el-GR" b="1" i="0" dirty="0">
                <a:solidFill>
                  <a:srgbClr val="373737"/>
                </a:solidFill>
                <a:effectLst/>
                <a:latin typeface="Helvetica Neue"/>
              </a:rPr>
              <a:t>κατάθλιψης</a:t>
            </a:r>
            <a:r>
              <a:rPr lang="el-GR" b="0" i="0" dirty="0">
                <a:solidFill>
                  <a:srgbClr val="373737"/>
                </a:solidFill>
                <a:effectLst/>
                <a:latin typeface="Helvetica Neue"/>
              </a:rPr>
              <a:t>.</a:t>
            </a:r>
          </a:p>
          <a:p>
            <a:r>
              <a:rPr lang="el-GR" b="0" i="0" dirty="0">
                <a:solidFill>
                  <a:srgbClr val="373737"/>
                </a:solidFill>
                <a:effectLst/>
                <a:latin typeface="Helvetica Neue"/>
              </a:rPr>
              <a:t>Αναζωογονεί το συναισθηματικό μας κόσμο και μας βοηθά στο να αντιμετωπίσουμε τα προβλήματα που μας βασανίζουν και να βρούμε καλύτερες λύσεις. </a:t>
            </a:r>
          </a:p>
          <a:p>
            <a:r>
              <a:rPr lang="el-GR" dirty="0">
                <a:solidFill>
                  <a:srgbClr val="373737"/>
                </a:solidFill>
                <a:latin typeface="Helvetica Neue"/>
              </a:rPr>
              <a:t>Δ</a:t>
            </a:r>
            <a:r>
              <a:rPr lang="el-GR" b="0" i="0" dirty="0">
                <a:solidFill>
                  <a:srgbClr val="373737"/>
                </a:solidFill>
                <a:effectLst/>
                <a:latin typeface="Helvetica Neue"/>
              </a:rPr>
              <a:t>ημιουργεί μια γενικότερη χαλάρωση και συμβάλλει στην εγρήγορση του οργανισμού εξαιτίας της μείωσης των μυϊκών εντάσεων.</a:t>
            </a:r>
          </a:p>
          <a:p>
            <a:r>
              <a:rPr lang="el-GR" dirty="0">
                <a:solidFill>
                  <a:srgbClr val="373737"/>
                </a:solidFill>
                <a:latin typeface="Helvetica Neue"/>
              </a:rPr>
              <a:t>Γ</a:t>
            </a:r>
            <a:r>
              <a:rPr lang="el-GR" b="0" i="0" dirty="0">
                <a:solidFill>
                  <a:srgbClr val="373737"/>
                </a:solidFill>
                <a:effectLst/>
                <a:latin typeface="Helvetica Neue"/>
              </a:rPr>
              <a:t>ίνεται σχετικά εύκολα και στον ελεύθερο χρόνο, δεν έχει έξοδα, δεν έχει παρενέργειες, το άτομο μπορεί να ασκηθεί μόνο του και μπορεί να χρησιμοποιηθεί τόσο για προληπτικούς όσο και θεραπευτικούς λόγους. </a:t>
            </a:r>
            <a:endParaRPr lang="el-GR" dirty="0"/>
          </a:p>
        </p:txBody>
      </p:sp>
    </p:spTree>
    <p:extLst>
      <p:ext uri="{BB962C8B-B14F-4D97-AF65-F5344CB8AC3E}">
        <p14:creationId xmlns:p14="http://schemas.microsoft.com/office/powerpoint/2010/main" val="3775469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E35EB7-C63C-4BF1-B0CC-E1128FDDA40A}"/>
              </a:ext>
            </a:extLst>
          </p:cNvPr>
          <p:cNvSpPr>
            <a:spLocks noGrp="1"/>
          </p:cNvSpPr>
          <p:nvPr>
            <p:ph type="title"/>
          </p:nvPr>
        </p:nvSpPr>
        <p:spPr>
          <a:xfrm>
            <a:off x="1524000" y="457200"/>
            <a:ext cx="9144000" cy="1143000"/>
          </a:xfrm>
        </p:spPr>
        <p:txBody>
          <a:bodyPr anchor="b">
            <a:normAutofit/>
          </a:bodyPr>
          <a:lstStyle/>
          <a:p>
            <a:r>
              <a:rPr lang="el-GR" b="1" dirty="0"/>
              <a:t>ΣΥΜΒΟΛΗ ΤΗΣ ΦΥΣΙΚΗΣ ΑΣΚΗΣΗΣ ΣΕ ΟΛΟΥΣ</a:t>
            </a:r>
            <a:endParaRPr lang="el-GR" b="1"/>
          </a:p>
        </p:txBody>
      </p:sp>
      <p:sp>
        <p:nvSpPr>
          <p:cNvPr id="3" name="Θέση περιεχομένου 2">
            <a:extLst>
              <a:ext uri="{FF2B5EF4-FFF2-40B4-BE49-F238E27FC236}">
                <a16:creationId xmlns:a16="http://schemas.microsoft.com/office/drawing/2014/main" id="{5825CABB-9B82-4316-8B74-547FC0A42930}"/>
              </a:ext>
            </a:extLst>
          </p:cNvPr>
          <p:cNvSpPr>
            <a:spLocks noGrp="1"/>
          </p:cNvSpPr>
          <p:nvPr>
            <p:ph sz="half" idx="1"/>
          </p:nvPr>
        </p:nvSpPr>
        <p:spPr>
          <a:xfrm>
            <a:off x="1524000" y="1714500"/>
            <a:ext cx="4495800" cy="4462272"/>
          </a:xfrm>
        </p:spPr>
        <p:txBody>
          <a:bodyPr>
            <a:normAutofit/>
          </a:bodyPr>
          <a:lstStyle/>
          <a:p>
            <a:r>
              <a:rPr lang="el-GR"/>
              <a:t>Α</a:t>
            </a:r>
            <a:r>
              <a:rPr lang="el-GR" b="0" i="0">
                <a:effectLst/>
              </a:rPr>
              <a:t>υτοπεποίθηση και η αυτοεκτίμηση</a:t>
            </a:r>
          </a:p>
          <a:p>
            <a:r>
              <a:rPr lang="el-GR"/>
              <a:t>Η</a:t>
            </a:r>
            <a:r>
              <a:rPr lang="el-GR" b="0" i="0">
                <a:effectLst/>
              </a:rPr>
              <a:t> άσκηση έχει σαφή επίδραση στη </a:t>
            </a:r>
            <a:r>
              <a:rPr lang="el-GR" b="1" i="0">
                <a:effectLst/>
              </a:rPr>
              <a:t>βελτίωση της σωματικής εικόνας</a:t>
            </a:r>
            <a:r>
              <a:rPr lang="el-GR" b="0" i="0">
                <a:effectLst/>
              </a:rPr>
              <a:t>, της αυτοαντίληψης και αυτοεκτίμησης και στην αίσθηση της επίτευξης, της υπεροχής και της πραγμάτωσης.</a:t>
            </a:r>
          </a:p>
          <a:p>
            <a:r>
              <a:rPr lang="el-GR" b="0" i="0">
                <a:effectLst/>
              </a:rPr>
              <a:t>Η εξωτερίκευση της έντασης </a:t>
            </a:r>
            <a:r>
              <a:rPr lang="el-GR" b="1" i="0">
                <a:effectLst/>
              </a:rPr>
              <a:t>μειώνει τον εκνευρισμό </a:t>
            </a:r>
            <a:r>
              <a:rPr lang="el-GR" b="0" i="0">
                <a:effectLst/>
              </a:rPr>
              <a:t>μιας δύσκολης μέρας. Έτσι μειώνεται και ο θυμός άρα και ο κίνδυνος να ξεσπάσουμε νευριασμένοι.</a:t>
            </a:r>
          </a:p>
        </p:txBody>
      </p:sp>
      <p:pic>
        <p:nvPicPr>
          <p:cNvPr id="4098" name="Picture 2" descr="Φυσική άσκηση και υγεία">
            <a:extLst>
              <a:ext uri="{FF2B5EF4-FFF2-40B4-BE49-F238E27FC236}">
                <a16:creationId xmlns:a16="http://schemas.microsoft.com/office/drawing/2014/main" id="{DE6DB94D-BC34-430C-BEAE-5E46395183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72200" y="2449761"/>
            <a:ext cx="4495800" cy="2991750"/>
          </a:xfrm>
          <a:prstGeom prst="rect">
            <a:avLst/>
          </a:prstGeom>
          <a:solidFill>
            <a:srgbClr val="FFFFFF"/>
          </a:solidFill>
        </p:spPr>
      </p:pic>
    </p:spTree>
    <p:extLst>
      <p:ext uri="{BB962C8B-B14F-4D97-AF65-F5344CB8AC3E}">
        <p14:creationId xmlns:p14="http://schemas.microsoft.com/office/powerpoint/2010/main" val="1723033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39368B-D426-4D2D-9E40-F8B83B819B55}"/>
              </a:ext>
            </a:extLst>
          </p:cNvPr>
          <p:cNvSpPr>
            <a:spLocks noGrp="1"/>
          </p:cNvSpPr>
          <p:nvPr>
            <p:ph type="title"/>
          </p:nvPr>
        </p:nvSpPr>
        <p:spPr>
          <a:xfrm>
            <a:off x="1524000" y="457200"/>
            <a:ext cx="9144000" cy="1143000"/>
          </a:xfrm>
        </p:spPr>
        <p:txBody>
          <a:bodyPr anchor="b">
            <a:normAutofit/>
          </a:bodyPr>
          <a:lstStyle/>
          <a:p>
            <a:r>
              <a:rPr lang="el-GR" b="1" dirty="0"/>
              <a:t>ΣΥΜΒΟΛΗ ΤΗΣ ΦΥΣΙΚΗΣ ΑΣΚΗΣΗΣ ΣΕ ΟΛΟΥΣ</a:t>
            </a:r>
            <a:endParaRPr lang="el-GR"/>
          </a:p>
        </p:txBody>
      </p:sp>
      <p:pic>
        <p:nvPicPr>
          <p:cNvPr id="5122" name="Picture 2" descr="Φυσική άσκηση για καλύτερη επίδοση στο σχολείο - e-mama.gr">
            <a:extLst>
              <a:ext uri="{FF2B5EF4-FFF2-40B4-BE49-F238E27FC236}">
                <a16:creationId xmlns:a16="http://schemas.microsoft.com/office/drawing/2014/main" id="{37827F2E-AA9D-4CE0-AEFE-2312760045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909" r="7322" b="-2"/>
          <a:stretch/>
        </p:blipFill>
        <p:spPr bwMode="auto">
          <a:xfrm>
            <a:off x="1524000" y="1714500"/>
            <a:ext cx="4495800" cy="4462272"/>
          </a:xfrm>
          <a:prstGeom prst="rect">
            <a:avLst/>
          </a:prstGeom>
          <a:solidFill>
            <a:srgbClr val="FFFFFF"/>
          </a:solidFill>
        </p:spPr>
      </p:pic>
      <p:sp>
        <p:nvSpPr>
          <p:cNvPr id="3" name="Θέση περιεχομένου 2">
            <a:extLst>
              <a:ext uri="{FF2B5EF4-FFF2-40B4-BE49-F238E27FC236}">
                <a16:creationId xmlns:a16="http://schemas.microsoft.com/office/drawing/2014/main" id="{50DE4B14-9722-4A87-B4E9-AA607CC10432}"/>
              </a:ext>
            </a:extLst>
          </p:cNvPr>
          <p:cNvSpPr>
            <a:spLocks noGrp="1"/>
          </p:cNvSpPr>
          <p:nvPr>
            <p:ph sz="half" idx="2"/>
          </p:nvPr>
        </p:nvSpPr>
        <p:spPr>
          <a:xfrm>
            <a:off x="6172200" y="1714500"/>
            <a:ext cx="4495800" cy="4462272"/>
          </a:xfrm>
        </p:spPr>
        <p:txBody>
          <a:bodyPr>
            <a:normAutofit/>
          </a:bodyPr>
          <a:lstStyle/>
          <a:p>
            <a:endParaRPr lang="el-GR" sz="1600" b="0" i="0">
              <a:effectLst/>
            </a:endParaRPr>
          </a:p>
          <a:p>
            <a:r>
              <a:rPr lang="el-GR" sz="1600" b="0" i="0">
                <a:effectLst/>
              </a:rPr>
              <a:t> Η συστηματική άσκηση όμως, μπορεί να παίξει ένα σημαντικό ρόλο σε </a:t>
            </a:r>
            <a:r>
              <a:rPr lang="el-GR" sz="1600" b="1" i="0">
                <a:effectLst/>
              </a:rPr>
              <a:t>αντικαπνιστικές προσπάθειες</a:t>
            </a:r>
            <a:r>
              <a:rPr lang="el-GR" sz="1600" b="0" i="0">
                <a:effectLst/>
              </a:rPr>
              <a:t> για εφήβους εφόσον αυξάνει τόσο το κίνητρο για υγιεινό τρόπο ζωής όσο και την αυτοπεποίθηση του νεαρού ατόμου.</a:t>
            </a:r>
            <a:endParaRPr lang="el-GR" sz="1600"/>
          </a:p>
          <a:p>
            <a:r>
              <a:rPr lang="el-GR" sz="1600" b="0" i="0">
                <a:effectLst/>
              </a:rPr>
              <a:t>Παρατηρείται ακόμα, σημαντική</a:t>
            </a:r>
            <a:r>
              <a:rPr lang="el-GR" sz="1600" b="1" i="0">
                <a:effectLst/>
              </a:rPr>
              <a:t> μείωση του χρόνου αντίδρασης σε ασκήσεις μνήμης.</a:t>
            </a:r>
          </a:p>
          <a:p>
            <a:r>
              <a:rPr lang="el-GR" sz="1600" b="1"/>
              <a:t>Β</a:t>
            </a:r>
            <a:r>
              <a:rPr lang="el-GR" sz="1600" b="1" i="0">
                <a:effectLst/>
              </a:rPr>
              <a:t>ελτιώνεται η γνωστική ικανότητα</a:t>
            </a:r>
            <a:r>
              <a:rPr lang="el-GR" sz="1600" b="0" i="0">
                <a:effectLst/>
              </a:rPr>
              <a:t> σε όλες τις ηλικίες τόσο κατά τη διάρκεια όσο και αμέσως μετά από σωματική άσκηση. Οι διαπιστώσεις αυτές έχουν ιδιαίτερη σημασία για τους ηλικιωμένους, όπου ο κίνδυνος απώλειας πνευματικών δεξιοτήτων και μνήμης είναι μεγαλύτερος </a:t>
            </a:r>
            <a:endParaRPr lang="el-GR" sz="1600"/>
          </a:p>
        </p:txBody>
      </p:sp>
    </p:spTree>
    <p:extLst>
      <p:ext uri="{BB962C8B-B14F-4D97-AF65-F5344CB8AC3E}">
        <p14:creationId xmlns:p14="http://schemas.microsoft.com/office/powerpoint/2010/main" val="302194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8CDAD2-EEA6-4570-ABFF-9A199C15E5A7}"/>
              </a:ext>
            </a:extLst>
          </p:cNvPr>
          <p:cNvSpPr>
            <a:spLocks noGrp="1"/>
          </p:cNvSpPr>
          <p:nvPr>
            <p:ph type="title"/>
          </p:nvPr>
        </p:nvSpPr>
        <p:spPr/>
        <p:txBody>
          <a:bodyPr/>
          <a:lstStyle/>
          <a:p>
            <a:pPr algn="ctr"/>
            <a:r>
              <a:rPr lang="el-GR" b="1" dirty="0"/>
              <a:t>ΦΥΣΙΚΗ ΑΣΚΗΣΗ ΚΑΙ ΕΠΙΒΑΡΥΜΕΝΗ ΨΥΧΟΛΟΓΙΑ</a:t>
            </a:r>
          </a:p>
        </p:txBody>
      </p:sp>
      <p:sp>
        <p:nvSpPr>
          <p:cNvPr id="3" name="Θέση περιεχομένου 2">
            <a:extLst>
              <a:ext uri="{FF2B5EF4-FFF2-40B4-BE49-F238E27FC236}">
                <a16:creationId xmlns:a16="http://schemas.microsoft.com/office/drawing/2014/main" id="{ACBE47B3-F824-4701-81B3-3BCFC4CE4469}"/>
              </a:ext>
            </a:extLst>
          </p:cNvPr>
          <p:cNvSpPr>
            <a:spLocks noGrp="1"/>
          </p:cNvSpPr>
          <p:nvPr>
            <p:ph idx="1"/>
          </p:nvPr>
        </p:nvSpPr>
        <p:spPr/>
        <p:txBody>
          <a:bodyPr>
            <a:normAutofit lnSpcReduction="10000"/>
          </a:bodyPr>
          <a:lstStyle/>
          <a:p>
            <a:pPr algn="just"/>
            <a:r>
              <a:rPr lang="el-GR" dirty="0">
                <a:solidFill>
                  <a:srgbClr val="373737"/>
                </a:solidFill>
                <a:latin typeface="Helvetica Neue"/>
              </a:rPr>
              <a:t>Ε</a:t>
            </a:r>
            <a:r>
              <a:rPr lang="el-GR" b="0" i="0" dirty="0">
                <a:solidFill>
                  <a:srgbClr val="373737"/>
                </a:solidFill>
                <a:effectLst/>
                <a:latin typeface="Helvetica Neue"/>
              </a:rPr>
              <a:t>πίδραση της άσκησης στην </a:t>
            </a:r>
            <a:r>
              <a:rPr lang="el-GR" b="1" i="0" dirty="0">
                <a:solidFill>
                  <a:srgbClr val="373737"/>
                </a:solidFill>
                <a:effectLst/>
                <a:latin typeface="Helvetica Neue"/>
              </a:rPr>
              <a:t>κατάθλιψη (παροδική κατάσταση θλίψης και μελαγχολίας): </a:t>
            </a:r>
            <a:r>
              <a:rPr lang="el-GR" b="0" i="0" dirty="0">
                <a:solidFill>
                  <a:srgbClr val="373737"/>
                </a:solidFill>
                <a:effectLst/>
                <a:latin typeface="Helvetica Neue"/>
              </a:rPr>
              <a:t>Πολλοί επιστήμονες πιστεύουν ότι μπορεί να είναι αποτελεσματική ακόμη και στη θεραπεία της νόσου.  </a:t>
            </a:r>
            <a:r>
              <a:rPr lang="el-GR" dirty="0">
                <a:solidFill>
                  <a:srgbClr val="373737"/>
                </a:solidFill>
                <a:latin typeface="Helvetica Neue"/>
              </a:rPr>
              <a:t>Η</a:t>
            </a:r>
            <a:r>
              <a:rPr lang="el-GR" b="0" i="0" dirty="0">
                <a:solidFill>
                  <a:srgbClr val="373737"/>
                </a:solidFill>
                <a:effectLst/>
                <a:latin typeface="Helvetica Neue"/>
              </a:rPr>
              <a:t> μείωση της κατάθλιψης που παρατηρείται μετά από άσκηση μακράς διάρκειας, θα μπορούσε να συνδεθεί με την παράλληλη βελτίωση της </a:t>
            </a:r>
            <a:r>
              <a:rPr lang="el-GR" b="1" i="0" dirty="0">
                <a:solidFill>
                  <a:srgbClr val="373737"/>
                </a:solidFill>
                <a:effectLst/>
                <a:latin typeface="Helvetica Neue"/>
              </a:rPr>
              <a:t>αυτοπεποίθησης και αυτοεκτίμησης</a:t>
            </a:r>
            <a:r>
              <a:rPr lang="el-GR" b="0" i="0" dirty="0">
                <a:solidFill>
                  <a:srgbClr val="373737"/>
                </a:solidFill>
                <a:effectLst/>
                <a:latin typeface="Helvetica Neue"/>
              </a:rPr>
              <a:t>.</a:t>
            </a:r>
          </a:p>
          <a:p>
            <a:pPr algn="just"/>
            <a:r>
              <a:rPr lang="el-GR" b="0" i="0" dirty="0">
                <a:solidFill>
                  <a:srgbClr val="373737"/>
                </a:solidFill>
                <a:effectLst/>
                <a:latin typeface="Helvetica Neue"/>
              </a:rPr>
              <a:t>Μπορεί να βοηθήσει ακόμα, στη μείωση της κατάθλιψης που είναι αποτέλεσμα μιας </a:t>
            </a:r>
            <a:r>
              <a:rPr lang="el-GR" b="1" i="0" dirty="0">
                <a:solidFill>
                  <a:srgbClr val="373737"/>
                </a:solidFill>
                <a:effectLst/>
                <a:latin typeface="Helvetica Neue"/>
              </a:rPr>
              <a:t>μετεγχειρητικής διαδικασίας.</a:t>
            </a:r>
            <a:r>
              <a:rPr lang="el-GR" b="0" i="0" dirty="0">
                <a:solidFill>
                  <a:srgbClr val="373737"/>
                </a:solidFill>
                <a:effectLst/>
                <a:latin typeface="Helvetica Neue"/>
              </a:rPr>
              <a:t> </a:t>
            </a:r>
            <a:r>
              <a:rPr lang="el-GR" dirty="0">
                <a:solidFill>
                  <a:srgbClr val="373737"/>
                </a:solidFill>
                <a:latin typeface="Helvetica Neue"/>
              </a:rPr>
              <a:t>β</a:t>
            </a:r>
            <a:r>
              <a:rPr lang="el-GR" b="0" i="0" dirty="0">
                <a:solidFill>
                  <a:srgbClr val="373737"/>
                </a:solidFill>
                <a:effectLst/>
                <a:latin typeface="Helvetica Neue"/>
              </a:rPr>
              <a:t>οηθάει το άτομο να επιστρέψει στη φυσιολογική του κατάσταση και να αναλάβει ρόλο στην κοινωνία.</a:t>
            </a:r>
          </a:p>
          <a:p>
            <a:pPr algn="just"/>
            <a:r>
              <a:rPr lang="el-GR" b="0" i="0" dirty="0">
                <a:solidFill>
                  <a:srgbClr val="373737"/>
                </a:solidFill>
                <a:effectLst/>
                <a:latin typeface="Helvetica Neue"/>
              </a:rPr>
              <a:t> Αποτελεσματική θεραπεία σε περιπτώσεις </a:t>
            </a:r>
            <a:r>
              <a:rPr lang="el-GR" b="1" i="0" dirty="0">
                <a:solidFill>
                  <a:srgbClr val="373737"/>
                </a:solidFill>
                <a:effectLst/>
                <a:latin typeface="Helvetica Neue"/>
              </a:rPr>
              <a:t>επιλόχειας θλίψης.</a:t>
            </a:r>
          </a:p>
          <a:p>
            <a:pPr algn="just"/>
            <a:r>
              <a:rPr lang="el-GR" dirty="0">
                <a:solidFill>
                  <a:srgbClr val="373737"/>
                </a:solidFill>
                <a:latin typeface="Helvetica Neue"/>
              </a:rPr>
              <a:t>Ά</a:t>
            </a:r>
            <a:r>
              <a:rPr lang="el-GR" b="0" i="0" dirty="0">
                <a:solidFill>
                  <a:srgbClr val="373737"/>
                </a:solidFill>
                <a:effectLst/>
                <a:latin typeface="Helvetica Neue"/>
              </a:rPr>
              <a:t>τομα με </a:t>
            </a:r>
            <a:r>
              <a:rPr lang="el-GR" b="1" i="0" dirty="0">
                <a:solidFill>
                  <a:srgbClr val="373737"/>
                </a:solidFill>
                <a:effectLst/>
                <a:latin typeface="Helvetica Neue"/>
              </a:rPr>
              <a:t>επιληψία: βελτιώνει την ψυχολογία τους</a:t>
            </a:r>
            <a:r>
              <a:rPr lang="el-GR" b="0" i="0" dirty="0">
                <a:solidFill>
                  <a:srgbClr val="373737"/>
                </a:solidFill>
                <a:effectLst/>
                <a:latin typeface="Helvetica Neue"/>
              </a:rPr>
              <a:t>, την εμπιστοσύνη τους στον εαυτό τους και στις δυνάμεις τους, </a:t>
            </a:r>
            <a:r>
              <a:rPr lang="el-GR" b="1" i="0" dirty="0">
                <a:solidFill>
                  <a:srgbClr val="373737"/>
                </a:solidFill>
                <a:effectLst/>
                <a:latin typeface="Helvetica Neue"/>
              </a:rPr>
              <a:t>μειώνει το στρες και το άγχος τους </a:t>
            </a:r>
            <a:r>
              <a:rPr lang="el-GR" b="0" i="0" dirty="0">
                <a:solidFill>
                  <a:srgbClr val="373737"/>
                </a:solidFill>
                <a:effectLst/>
                <a:latin typeface="Helvetica Neue"/>
              </a:rPr>
              <a:t>ενώ προάγει την </a:t>
            </a:r>
            <a:r>
              <a:rPr lang="el-GR" b="1" i="0" dirty="0">
                <a:solidFill>
                  <a:srgbClr val="373737"/>
                </a:solidFill>
                <a:effectLst/>
                <a:latin typeface="Helvetica Neue"/>
              </a:rPr>
              <a:t>αυτοσυγκέντρωσή</a:t>
            </a:r>
            <a:r>
              <a:rPr lang="el-GR" b="0" i="0" dirty="0">
                <a:solidFill>
                  <a:srgbClr val="373737"/>
                </a:solidFill>
                <a:effectLst/>
                <a:latin typeface="Helvetica Neue"/>
              </a:rPr>
              <a:t> τους.</a:t>
            </a:r>
            <a:endParaRPr lang="el-GR" dirty="0"/>
          </a:p>
        </p:txBody>
      </p:sp>
    </p:spTree>
    <p:extLst>
      <p:ext uri="{BB962C8B-B14F-4D97-AF65-F5344CB8AC3E}">
        <p14:creationId xmlns:p14="http://schemas.microsoft.com/office/powerpoint/2010/main" val="278066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3C489C-2899-4A5B-B2AE-ED9217C22E72}"/>
              </a:ext>
            </a:extLst>
          </p:cNvPr>
          <p:cNvSpPr>
            <a:spLocks noGrp="1"/>
          </p:cNvSpPr>
          <p:nvPr>
            <p:ph type="title"/>
          </p:nvPr>
        </p:nvSpPr>
        <p:spPr>
          <a:xfrm>
            <a:off x="1524000" y="457200"/>
            <a:ext cx="9144000" cy="1143000"/>
          </a:xfrm>
        </p:spPr>
        <p:txBody>
          <a:bodyPr anchor="b">
            <a:normAutofit/>
          </a:bodyPr>
          <a:lstStyle/>
          <a:p>
            <a:pPr algn="ctr"/>
            <a:r>
              <a:rPr lang="el-GR" sz="5400" b="1" dirty="0"/>
              <a:t>ΞΕΚΟΥΡΑΣΗ</a:t>
            </a:r>
          </a:p>
        </p:txBody>
      </p:sp>
      <p:pic>
        <p:nvPicPr>
          <p:cNvPr id="6148" name="Picture 4" descr="Ξεκούραση και Χαλάρωση: δύο έννοιες αλληλένδετες - Πύλη Ψυχολογίας -  Psychology.gr">
            <a:extLst>
              <a:ext uri="{FF2B5EF4-FFF2-40B4-BE49-F238E27FC236}">
                <a16:creationId xmlns:a16="http://schemas.microsoft.com/office/drawing/2014/main" id="{B7327BD7-3EA1-439C-8A5C-C591ECE6FCC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890" r="31441" b="1"/>
          <a:stretch/>
        </p:blipFill>
        <p:spPr bwMode="auto">
          <a:xfrm>
            <a:off x="1524000" y="1714500"/>
            <a:ext cx="4495800" cy="4462272"/>
          </a:xfrm>
          <a:prstGeom prst="rect">
            <a:avLst/>
          </a:prstGeom>
          <a:solidFill>
            <a:srgbClr val="FFFFFF"/>
          </a:solidFill>
        </p:spPr>
      </p:pic>
      <p:pic>
        <p:nvPicPr>
          <p:cNvPr id="6146" name="Picture 2" descr="5 σημάδια πως το σώμα σας χρειάζεται ξεκούραση | healthweb.gr">
            <a:extLst>
              <a:ext uri="{FF2B5EF4-FFF2-40B4-BE49-F238E27FC236}">
                <a16:creationId xmlns:a16="http://schemas.microsoft.com/office/drawing/2014/main" id="{5317193D-8072-4CFE-BCC9-E32B2D8A10C9}"/>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16027" r="17170"/>
          <a:stretch/>
        </p:blipFill>
        <p:spPr bwMode="auto">
          <a:xfrm>
            <a:off x="6172200" y="1714500"/>
            <a:ext cx="4495800" cy="4462272"/>
          </a:xfrm>
          <a:prstGeom prst="rect">
            <a:avLst/>
          </a:prstGeom>
          <a:solidFill>
            <a:srgbClr val="FFFFFF"/>
          </a:solidFill>
        </p:spPr>
      </p:pic>
    </p:spTree>
    <p:extLst>
      <p:ext uri="{BB962C8B-B14F-4D97-AF65-F5344CB8AC3E}">
        <p14:creationId xmlns:p14="http://schemas.microsoft.com/office/powerpoint/2010/main" val="1574832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Υγεία και φυσική κατάσταση 16x9">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063781_TF02922391.potx" id="{DCB5A5D2-48C7-483D-8661-AAC974002682}" vid="{DFC6495C-A5D8-43AB-A4BF-0E70545C8DBA}"/>
    </a:ext>
  </a:extLst>
</a:theme>
</file>

<file path=ppt/theme/theme2.xml><?xml version="1.0" encoding="utf-8"?>
<a:theme xmlns:a="http://schemas.openxmlformats.org/drawingml/2006/main" name="Θέμα του Offic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Παρουσίαση υγείας και ευεξίας (ευρεία οθόνη)</Template>
  <TotalTime>147</TotalTime>
  <Words>1424</Words>
  <Application>Microsoft Office PowerPoint</Application>
  <PresentationFormat>Widescreen</PresentationFormat>
  <Paragraphs>72</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 Neue</vt:lpstr>
      <vt:lpstr>Ubuntu</vt:lpstr>
      <vt:lpstr>Υγεία και φυσική κατάσταση 16x9</vt:lpstr>
      <vt:lpstr>Η ΣΗΜΑΣΙΑ ΤΗΣ ΚΑΛΗΣ ΖΩΗΣ</vt:lpstr>
      <vt:lpstr>ΦΥΣΙΚΗ ΑΣΚΗΣΗ</vt:lpstr>
      <vt:lpstr>Η ΠΥΡΑΜΙΔΑ ΤΗΣ ΑΣΚΗΣΗΣ</vt:lpstr>
      <vt:lpstr>ΦΥΣΙΚΗ ΑΣΚΗΣΗ</vt:lpstr>
      <vt:lpstr>ΦΥΣΙΚΗ ΑΣΚΗΣΗ</vt:lpstr>
      <vt:lpstr>ΣΥΜΒΟΛΗ ΤΗΣ ΦΥΣΙΚΗΣ ΑΣΚΗΣΗΣ ΣΕ ΟΛΟΥΣ</vt:lpstr>
      <vt:lpstr>ΣΥΜΒΟΛΗ ΤΗΣ ΦΥΣΙΚΗΣ ΑΣΚΗΣΗΣ ΣΕ ΟΛΟΥΣ</vt:lpstr>
      <vt:lpstr>ΦΥΣΙΚΗ ΑΣΚΗΣΗ ΚΑΙ ΕΠΙΒΑΡΥΜΕΝΗ ΨΥΧΟΛΟΓΙΑ</vt:lpstr>
      <vt:lpstr>ΞΕΚΟΥΡΑΣΗ</vt:lpstr>
      <vt:lpstr>ΞΕΚΟΥΡΑΣΗ ΜΕΤΑ ΤΗΝ ΠΡΟΠΟΝΗΣΗ</vt:lpstr>
      <vt:lpstr>ΣΤΑΔΙΑ ΑΠΟΚΑΤΑΣΤΑΣΗΣ</vt:lpstr>
      <vt:lpstr>Η ΣΗΜΑΣΙΑ ΤΗΣ ΞΕΚΟΥΡΑΣΗΣ</vt:lpstr>
      <vt:lpstr>Ο ΘΟΡΥΒΟΣ ΤΗΣ ΚΑΘΗΜΕΡΙΟΤΗΤΑΣ</vt:lpstr>
      <vt:lpstr>ΠΡΟΤΑΣΕΙΣ ΧΑΛΑΡΩΣΗΣ</vt:lpstr>
      <vt:lpstr>ΥΠΝΟΣ</vt:lpstr>
      <vt:lpstr>ΣΤΑΔΙΑ ΥΠΝΟΥ</vt:lpstr>
      <vt:lpstr>ΩΡΕΣ ΥΠΝΟΥ ΑΝΑ ΗΛΙΚΙΑ</vt:lpstr>
      <vt:lpstr>Η ΣΗΜΑΣΙΑ ΤΟΥ ΥΠΝΟΥ</vt:lpstr>
      <vt:lpstr>ΕΛΛΕΙΨΗ ΥΠΝΟΥ</vt:lpstr>
      <vt:lpstr>ΧΡΗΣΙΜΕΣ ΣΥΜΒΟΥΛΕΣ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ΣΗΜΑΣΙΑ ΤΗΣ ΚΑΛΗΣ ΖΩΗΣ</dc:title>
  <dc:creator>Γιάννης Κούρτης</dc:creator>
  <cp:lastModifiedBy>Nick</cp:lastModifiedBy>
  <cp:revision>18</cp:revision>
  <dcterms:created xsi:type="dcterms:W3CDTF">2021-03-18T14:56:16Z</dcterms:created>
  <dcterms:modified xsi:type="dcterms:W3CDTF">2025-03-15T04:22:10Z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