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9" r:id="rId9"/>
    <p:sldId id="263" r:id="rId10"/>
    <p:sldId id="264" r:id="rId11"/>
    <p:sldId id="265" r:id="rId12"/>
    <p:sldId id="266" r:id="rId13"/>
    <p:sldId id="267" r:id="rId14"/>
    <p:sldId id="268" r:id="rId15"/>
    <p:sldId id="272" r:id="rId16"/>
    <p:sldId id="292" r:id="rId17"/>
    <p:sldId id="275" r:id="rId18"/>
    <p:sldId id="289" r:id="rId19"/>
    <p:sldId id="290" r:id="rId20"/>
    <p:sldId id="276" r:id="rId21"/>
    <p:sldId id="281" r:id="rId22"/>
    <p:sldId id="282" r:id="rId23"/>
    <p:sldId id="283" r:id="rId24"/>
    <p:sldId id="284" r:id="rId25"/>
    <p:sldId id="285" r:id="rId26"/>
    <p:sldId id="286" r:id="rId27"/>
    <p:sldId id="287" r:id="rId28"/>
    <p:sldId id="291" r:id="rId29"/>
    <p:sldId id="288" r:id="rId30"/>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599" autoAdjust="0"/>
  </p:normalViewPr>
  <p:slideViewPr>
    <p:cSldViewPr>
      <p:cViewPr>
        <p:scale>
          <a:sx n="72" d="100"/>
          <a:sy n="72" d="100"/>
        </p:scale>
        <p:origin x="618" y="-30"/>
      </p:cViewPr>
      <p:guideLst>
        <p:guide pos="3839"/>
        <p:guide orient="horz" pos="2160"/>
      </p:guideLst>
    </p:cSldViewPr>
  </p:slideViewPr>
  <p:notesTextViewPr>
    <p:cViewPr>
      <p:scale>
        <a:sx n="1" d="1"/>
        <a:sy n="1" d="1"/>
      </p:scale>
      <p:origin x="0" y="0"/>
    </p:cViewPr>
  </p:notesTextViewPr>
  <p:notesViewPr>
    <p:cSldViewPr showGuides="1">
      <p:cViewPr varScale="1">
        <p:scale>
          <a:sx n="88" d="100"/>
          <a:sy n="88" d="100"/>
        </p:scale>
        <p:origin x="307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DBCFB5D4-A4C8-4338-A8FC-A504D2C24A9B}" type="datetime1">
              <a:rPr lang="el-GR" smtClean="0"/>
              <a:t>16/2/2024</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el-GR"/>
              <a:t>‹#›</a:t>
            </a:fld>
            <a:endParaRPr lang="el-G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5813E63C-D67E-46AD-8F8E-C5243B6C950C}" type="datetime1">
              <a:rPr lang="el-GR" smtClean="0"/>
              <a:t>16/2/2024</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dirty="0"/>
              <a:t>Επεξεργασία 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el-GR"/>
              <a:t>‹#›</a:t>
            </a:fld>
            <a:endParaRPr lang="el-G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01F2A70B-78F2-4DCF-B53B-C990D2FAFB8A}" type="slidenum">
              <a:rPr lang="el-GR" smtClean="0"/>
              <a:t>1</a:t>
            </a:fld>
            <a:endParaRPr lang="el-GR" dirty="0"/>
          </a:p>
        </p:txBody>
      </p:sp>
    </p:spTree>
    <p:extLst>
      <p:ext uri="{BB962C8B-B14F-4D97-AF65-F5344CB8AC3E}">
        <p14:creationId xmlns:p14="http://schemas.microsoft.com/office/powerpoint/2010/main" val="296333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2413" y="1905000"/>
            <a:ext cx="9144000" cy="2667000"/>
          </a:xfrm>
        </p:spPr>
        <p:txBody>
          <a:bodyPr rtlCol="0">
            <a:noAutofit/>
          </a:bodyPr>
          <a:lstStyle>
            <a:lvl1pPr rtl="0">
              <a:defRPr sz="5400"/>
            </a:lvl1pPr>
          </a:lstStyle>
          <a:p>
            <a:pPr rtl="0"/>
            <a:r>
              <a:rPr lang="el-GR"/>
              <a:t>Κάντε κλικ για να επεξεργαστείτε τον τίτλο υποδείγματος</a:t>
            </a:r>
            <a:endParaRPr lang="el-GR" dirty="0"/>
          </a:p>
        </p:txBody>
      </p:sp>
      <p:grpSp>
        <p:nvGrpSpPr>
          <p:cNvPr id="256" name="Γραμμή" descr="Γραφικό γραμμής"/>
          <p:cNvGrpSpPr/>
          <p:nvPr/>
        </p:nvGrpSpPr>
        <p:grpSpPr bwMode="invGray">
          <a:xfrm>
            <a:off x="1584896" y="4724400"/>
            <a:ext cx="8631936" cy="64008"/>
            <a:chOff x="-4110038" y="2703513"/>
            <a:chExt cx="17394239" cy="160336"/>
          </a:xfrm>
          <a:solidFill>
            <a:schemeClr val="accent1"/>
          </a:solidFill>
        </p:grpSpPr>
        <p:sp>
          <p:nvSpPr>
            <p:cNvPr id="257" name="Ελεύθερη σχεδίαση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58" name="Ελεύθερη σχεδίαση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59" name="Ελεύθερη σχεδίαση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0" name="Ελεύθερη σχεδίαση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1" name="Ελεύθερη σχεδίαση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2" name="Ελεύθερη σχεδίαση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3" name="Ελεύθερη σχεδίαση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4" name="Ελεύθερη σχεδίαση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5" name="Ελεύθερη σχεδίαση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6" name="Ελεύθερη σχεδίαση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7" name="Ελεύθερη σχεδίαση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8" name="Ελεύθερη σχεδίαση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9" name="Ελεύθερη σχεδίαση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0" name="Ελεύθερη σχεδίαση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1" name="Ελεύθερη σχεδίαση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2" name="Ελεύθερη σχεδίαση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3" name="Ελεύθερη σχεδίαση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4" name="Ελεύθερη σχεδίαση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5" name="Ελεύθερη σχεδίαση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6" name="Ελεύθερη σχεδίαση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7" name="Ελεύθερη σχεδίαση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8" name="Ελεύθερη σχεδίαση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9" name="Ελεύθερη σχεδίαση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0" name="Ελεύθερη σχεδίαση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1" name="Ελεύθερη σχεδίαση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2" name="Ελεύθερη σχεδίαση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3" name="Ελεύθερη σχεδίαση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4" name="Ελεύθερη σχεδίαση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5" name="Ελεύθερη σχεδίαση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6" name="Ελεύθερη σχεδίαση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7" name="Ελεύθερη σχεδίαση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8" name="Ελεύθερη σχεδίαση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9" name="Ελεύθερη σχεδίαση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0" name="Ελεύθερη σχεδίαση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1" name="Ελεύθερη σχεδίαση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2" name="Ελεύθερη σχεδίαση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3" name="Ελεύθερη σχεδίαση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4" name="Ελεύθερη σχεδίαση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5" name="Ελεύθερη σχεδίαση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6" name="Ελεύθερη σχεδίαση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7" name="Ελεύθερη σχεδίαση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8" name="Ελεύθερη σχεδίαση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9" name="Ελεύθερη σχεδίαση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0" name="Ελεύθερη σχεδίαση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1" name="Ελεύθερη σχεδίαση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2" name="Ελεύθερη σχεδίαση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3" name="Ελεύθερη σχεδίαση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4" name="Ελεύθερη σχεδίαση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5" name="Ελεύθερη σχεδίαση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6" name="Ελεύθερη σχεδίαση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7" name="Ελεύθερη σχεδίαση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8" name="Ελεύθερη σχεδίαση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9" name="Ελεύθερη σχεδίαση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0" name="Ελεύθερη σχεδίαση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1" name="Ελεύθερη σχεδίαση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2" name="Ελεύθερη σχεδίαση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3" name="Ελεύθερη σχεδίαση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4" name="Ελεύθερη σχεδίαση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5" name="Ελεύθερη σχεδίαση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6" name="Ελεύθερη σχεδίαση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7" name="Ελεύθερη σχεδίαση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8" name="Ελεύθερη σχεδίαση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9" name="Ελεύθερη σχεδίαση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0" name="Ελεύθερη σχεδίαση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1" name="Ελεύθερη σχεδίαση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2" name="Ελεύθερη σχεδίαση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3" name="Ελεύθερη σχεδίαση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4" name="Ελεύθερη σχεδίαση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5" name="Ελεύθερη σχεδίαση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6" name="Ελεύθερη σχεδίαση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7" name="Ελεύθερη σχεδίαση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8" name="Ελεύθερη σχεδίαση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9" name="Ελεύθερη σχεδίαση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0" name="Ελεύθερη σχεδίαση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1" name="Ελεύθερη σχεδίαση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2" name="Ελεύθερη σχεδίαση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3" name="Ελεύθερη σχεδίαση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4" name="Ελεύθερη σχεδίαση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5" name="Ελεύθερη σχεδίαση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6" name="Ελεύθερη σχεδίαση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7" name="Ελεύθερη σχεδίαση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8" name="Ελεύθερη σχεδίαση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9" name="Ελεύθερη σχεδίαση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0" name="Ελεύθερη σχεδίαση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1" name="Ελεύθερη σχεδίαση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2" name="Ελεύθερη σχεδίαση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3" name="Ελεύθερη σχεδίαση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4" name="Ελεύθερη σχεδίαση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5" name="Ελεύθερη σχεδίαση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6" name="Ελεύθερη σχεδίαση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7" name="Ελεύθερη σχεδίαση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8" name="Ελεύθερη σχεδίαση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9" name="Ελεύθερη σχεδίαση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0" name="Ελεύθερη σχεδίαση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1" name="Ελεύθερη σχεδίαση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2" name="Ελεύθερη σχεδίαση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3" name="Ελεύθερη σχεδίαση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4" name="Ελεύθερη σχεδίαση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5" name="Ελεύθερη σχεδίαση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6" name="Ελεύθερη σχεδίαση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7" name="Ελεύθερη σχεδίαση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8" name="Ελεύθερη σχεδίαση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9" name="Ελεύθερη σχεδίαση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0" name="Ελεύθερη σχεδίαση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1" name="Ελεύθερη σχεδίαση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2" name="Ελεύθερη σχεδίαση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3" name="Ελεύθερη σχεδίαση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4" name="Ελεύθερη σχεδίαση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5" name="Ελεύθερη σχεδίαση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6" name="Ελεύθερη σχεδίαση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7" name="Ελεύθερη σχεδίαση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8" name="Ελεύθερη σχεδίαση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9" name="Ελεύθερη σχεδίαση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0" name="Ελεύθερη σχεδίαση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1" name="Ελεύθερη σχεδίαση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2" name="Ελεύθερη σχεδίαση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3" name="Ελεύθερη σχεδίαση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4" name="Ελεύθερη σχεδίαση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5" name="Ελεύθερη σχεδίαση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6" name="Ελεύθερη σχεδίαση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7" name="Ελεύθερη σχεδίαση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8" name="Ελεύθερη σχεδίαση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9" name="Ελεύθερη σχεδίαση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 name="Υπότιτλος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l-GR"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grpSp>
        <p:nvGrpSpPr>
          <p:cNvPr id="7" name="Γραμμή" descr="Γραφικό γραμμής"/>
          <p:cNvGrpSpPr/>
          <p:nvPr/>
        </p:nvGrpSpPr>
        <p:grpSpPr bwMode="invGray">
          <a:xfrm>
            <a:off x="1522413" y="1514475"/>
            <a:ext cx="10569575" cy="64008"/>
            <a:chOff x="1522413" y="1514475"/>
            <a:chExt cx="10569575" cy="64008"/>
          </a:xfrm>
        </p:grpSpPr>
        <p:sp>
          <p:nvSpPr>
            <p:cNvPr id="8" name="Ελεύθερη σχεδίαση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 name="Ελεύθερη σχεδίαση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0" name="Ελεύθερη σχεδίαση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1"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2"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3"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4"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5"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4"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5"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6"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7"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8"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9"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0"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1"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2"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3"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4"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5"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6"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7"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8"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9"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0"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1"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2"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3"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4"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5"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6"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7"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8"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9"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0"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1"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2"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3"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4"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5"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6"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7"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8"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9"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0"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1"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3" name="Σύμβολο κράτησης θέσης κατακόρυφου κειμένου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CD5C4122-C6A0-4C3A-884B-99E79B92808F}" type="datetime1">
              <a:rPr lang="el-GR" smtClean="0"/>
              <a:t>16/2/2024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10361612" y="274639"/>
            <a:ext cx="1371600" cy="5901747"/>
          </a:xfrm>
        </p:spPr>
        <p:txBody>
          <a:bodyPr vert="eaVert" rtlCol="0"/>
          <a:lstStyle>
            <a:lvl1pPr rtl="0">
              <a:defRPr/>
            </a:lvl1pPr>
          </a:lstStyle>
          <a:p>
            <a:pPr rtl="0"/>
            <a:r>
              <a:rPr lang="el-GR"/>
              <a:t>Κάντε κλικ για να επεξεργαστείτε τον τίτλο υποδείγματος</a:t>
            </a:r>
            <a:endParaRPr lang="el-GR" dirty="0"/>
          </a:p>
        </p:txBody>
      </p:sp>
      <p:grpSp>
        <p:nvGrpSpPr>
          <p:cNvPr id="7" name="Γραμμή" descr="Γραφικό γραμμής"/>
          <p:cNvGrpSpPr/>
          <p:nvPr/>
        </p:nvGrpSpPr>
        <p:grpSpPr bwMode="invGray">
          <a:xfrm rot="5400000">
            <a:off x="6864412" y="3472598"/>
            <a:ext cx="6492240" cy="64008"/>
            <a:chOff x="1522413" y="1514475"/>
            <a:chExt cx="10569575" cy="64008"/>
          </a:xfrm>
        </p:grpSpPr>
        <p:sp>
          <p:nvSpPr>
            <p:cNvPr id="8"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0"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1"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2"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3"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4"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5"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4"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5"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6"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7"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8"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9"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0"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1"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2"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3"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4"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5"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6"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7"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8"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9"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0"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1"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2"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3"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4"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5"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6"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7"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8"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9"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0"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1"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2"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3"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4"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5"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6"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7"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8"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9"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0"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1"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3" name="Σύμβολο κράτησης θέσης κατακόρυφου κειμένου 2"/>
          <p:cNvSpPr>
            <a:spLocks noGrp="1"/>
          </p:cNvSpPr>
          <p:nvPr>
            <p:ph type="body" orient="vert" idx="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487423C5-B4FD-4F01-AAC7-0EEF433AB54A}" type="datetime1">
              <a:rPr lang="el-GR" smtClean="0"/>
              <a:t>16/2/2024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9143998" cy="1020762"/>
          </a:xfrm>
        </p:spPr>
        <p:txBody>
          <a:bodyPr rtlCol="0"/>
          <a:lstStyle>
            <a:lvl1pPr rtl="0">
              <a:defRPr/>
            </a:lvl1pPr>
          </a:lstStyle>
          <a:p>
            <a:pPr rtl="0"/>
            <a:r>
              <a:rPr lang="el-GR"/>
              <a:t>Κάντε κλικ για να επεξεργαστείτε τον τίτλο υποδείγματος</a:t>
            </a:r>
            <a:endParaRPr lang="el-GR" dirty="0"/>
          </a:p>
        </p:txBody>
      </p:sp>
      <p:grpSp>
        <p:nvGrpSpPr>
          <p:cNvPr id="167" name="Γραμμή" descr="Γραφικό γραμμής"/>
          <p:cNvGrpSpPr/>
          <p:nvPr/>
        </p:nvGrpSpPr>
        <p:grpSpPr bwMode="invGray">
          <a:xfrm>
            <a:off x="1522413" y="1514475"/>
            <a:ext cx="10569575" cy="64008"/>
            <a:chOff x="1522413" y="1514475"/>
            <a:chExt cx="10569575" cy="64008"/>
          </a:xfrm>
        </p:grpSpPr>
        <p:sp>
          <p:nvSpPr>
            <p:cNvPr id="168"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9"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0"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1"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2"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3"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4"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5"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6"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7"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8"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9"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0"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1"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2"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3"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4"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5"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6"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7"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8"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9"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0"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1"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2"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3"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4"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5"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6"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7"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8"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9"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0"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1"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2"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3"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4"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5"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6"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7"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8"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9"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0"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1"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2"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3"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4"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5"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6"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7"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8"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9"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0"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1"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2"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3"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4"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5"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6"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7"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8"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9"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0"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1"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2"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3"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4"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5"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6"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7"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8"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9"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40"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41"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3" name="Σύμβολο κράτησης θέσης περιεχομένου 2"/>
          <p:cNvSpPr>
            <a:spLocks noGrp="1"/>
          </p:cNvSpPr>
          <p:nvPr>
            <p:ph idx="1"/>
          </p:nvPr>
        </p:nvSpPr>
        <p:spPr/>
        <p:txBody>
          <a:bodyPr rtlCol="0"/>
          <a:lstStyle>
            <a:lvl1pPr>
              <a:defRPr/>
            </a:lvl1pPr>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317B44FC-29E4-4980-A70E-CC0957147049}" type="datetime1">
              <a:rPr lang="el-GR" smtClean="0"/>
              <a:t>16/2/2024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3" y="1905000"/>
            <a:ext cx="9144000" cy="2667000"/>
          </a:xfrm>
        </p:spPr>
        <p:txBody>
          <a:bodyPr rtlCol="0" anchor="b">
            <a:noAutofit/>
          </a:bodyPr>
          <a:lstStyle>
            <a:lvl1pPr algn="l" rtl="0">
              <a:defRPr sz="4400" b="0" cap="none" baseline="0"/>
            </a:lvl1pPr>
          </a:lstStyle>
          <a:p>
            <a:pPr rtl="0"/>
            <a:r>
              <a:rPr lang="el-GR"/>
              <a:t>Κάντε κλικ για να επεξεργαστείτε τον τίτλο υποδείγματος</a:t>
            </a:r>
            <a:endParaRPr lang="el-GR" dirty="0"/>
          </a:p>
        </p:txBody>
      </p:sp>
      <p:grpSp>
        <p:nvGrpSpPr>
          <p:cNvPr id="255" name="Γραμμή" descr="Γραφικό γραμμής"/>
          <p:cNvGrpSpPr/>
          <p:nvPr/>
        </p:nvGrpSpPr>
        <p:grpSpPr bwMode="invGray">
          <a:xfrm>
            <a:off x="1584896" y="4724400"/>
            <a:ext cx="8631936" cy="64008"/>
            <a:chOff x="-4110038" y="2703513"/>
            <a:chExt cx="17394239" cy="160336"/>
          </a:xfrm>
          <a:solidFill>
            <a:schemeClr val="accent1"/>
          </a:solidFill>
        </p:grpSpPr>
        <p:sp>
          <p:nvSpPr>
            <p:cNvPr id="256" name="Ελεύθερη σχεδίαση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57" name="Ελεύθερη σχεδίαση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58" name="Ελεύθερη σχεδίαση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59" name="Ελεύθερη σχεδίαση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0" name="Ελεύθερη σχεδίαση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1" name="Ελεύθερη σχεδίαση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2" name="Ελεύθερη σχεδίαση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3" name="Ελεύθερη σχεδίαση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4" name="Ελεύθερη σχεδίαση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5" name="Ελεύθερη σχεδίαση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6" name="Ελεύθερη σχεδίαση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7" name="Ελεύθερη σχεδίαση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8" name="Ελεύθερη σχεδίαση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9" name="Ελεύθερη σχεδίαση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0" name="Ελεύθερη σχεδίαση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1" name="Ελεύθερη σχεδίαση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2" name="Ελεύθερη σχεδίαση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3" name="Ελεύθερη σχεδίαση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4" name="Ελεύθερη σχεδίαση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5" name="Ελεύθερη σχεδίαση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6" name="Ελεύθερη σχεδίαση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7" name="Ελεύθερη σχεδίαση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8" name="Ελεύθερη σχεδίαση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9" name="Ελεύθερη σχεδίαση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0" name="Ελεύθερη σχεδίαση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1" name="Ελεύθερη σχεδίαση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2" name="Ελεύθερη σχεδίαση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3" name="Ελεύθερη σχεδίαση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4" name="Ελεύθερη σχεδίαση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5" name="Ελεύθερη σχεδίαση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6" name="Ελεύθερη σχεδίαση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7" name="Ελεύθερη σχεδίαση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8" name="Ελεύθερη σχεδίαση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9" name="Ελεύθερη σχεδίαση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0" name="Ελεύθερη σχεδίαση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1" name="Ελεύθερη σχεδίαση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2" name="Ελεύθερη σχεδίαση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3" name="Ελεύθερη σχεδίαση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4" name="Ελεύθερη σχεδίαση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5" name="Ελεύθερη σχεδίαση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6" name="Ελεύθερη σχεδίαση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7" name="Ελεύθερη σχεδίαση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8" name="Ελεύθερη σχεδίαση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9" name="Ελεύθερη σχεδίαση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0" name="Ελεύθερη σχεδίαση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1" name="Ελεύθερη σχεδίαση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2" name="Ελεύθερη σχεδίαση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3" name="Ελεύθερη σχεδίαση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4" name="Ελεύθερη σχεδίαση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5" name="Ελεύθερη σχεδίαση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6" name="Ελεύθερη σχεδίαση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7" name="Ελεύθερη σχεδίαση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8" name="Ελεύθερη σχεδίαση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9" name="Ελεύθερη σχεδίαση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0" name="Ελεύθερη σχεδίαση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1" name="Ελεύθερη σχεδίαση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2" name="Ελεύθερη σχεδίαση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3" name="Ελεύθερη σχεδίαση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4" name="Ελεύθερη σχεδίαση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5" name="Ελεύθερη σχεδίαση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6" name="Ελεύθερη σχεδίαση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7" name="Ελεύθερη σχεδίαση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8" name="Ελεύθερη σχεδίαση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9" name="Ελεύθερη σχεδίαση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0" name="Ελεύθερη σχεδίαση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1" name="Ελεύθερη σχεδίαση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2" name="Ελεύθερη σχεδίαση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3" name="Ελεύθερη σχεδίαση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4" name="Ελεύθερη σχεδίαση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5" name="Ελεύθερη σχεδίαση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6" name="Ελεύθερη σχεδίαση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7" name="Ελεύθερη σχεδίαση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8" name="Ελεύθερη σχεδίαση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9" name="Ελεύθερη σχεδίαση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0" name="Ελεύθερη σχεδίαση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1" name="Ελεύθερη σχεδίαση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2" name="Ελεύθερη σχεδίαση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3" name="Ελεύθερη σχεδίαση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4" name="Ελεύθερη σχεδίαση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5" name="Ελεύθερη σχεδίαση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6" name="Ελεύθερη σχεδίαση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7" name="Ελεύθερη σχεδίαση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8" name="Ελεύθερη σχεδίαση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9" name="Ελεύθερη σχεδίαση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0" name="Ελεύθερη σχεδίαση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1" name="Ελεύθερη σχεδίαση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2" name="Ελεύθερη σχεδίαση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3" name="Ελεύθερη σχεδίαση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4" name="Ελεύθερη σχεδίαση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5" name="Ελεύθερη σχεδίαση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6" name="Ελεύθερη σχεδίαση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7" name="Ελεύθερη σχεδίαση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8" name="Ελεύθερη σχεδίαση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9" name="Ελεύθερη σχεδίαση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0" name="Ελεύθερη σχεδίαση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1" name="Ελεύθερη σχεδίαση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2" name="Ελεύθερη σχεδίαση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3" name="Ελεύθερη σχεδίαση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4" name="Ελεύθερη σχεδίαση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5" name="Ελεύθερη σχεδίαση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6" name="Ελεύθερη σχεδίαση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7" name="Ελεύθερη σχεδίαση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8" name="Ελεύθερη σχεδίαση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9" name="Ελεύθερη σχεδίαση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0" name="Ελεύθερη σχεδίαση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1" name="Ελεύθερη σχεδίαση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2" name="Ελεύθερη σχεδίαση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3" name="Ελεύθερη σχεδίαση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4" name="Ελεύθερη σχεδίαση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5" name="Ελεύθερη σχεδίαση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6" name="Ελεύθερη σχεδίαση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7" name="Ελεύθερη σχεδίαση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8" name="Ελεύθερη σχεδίαση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9" name="Ελεύθερη σχεδίαση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0" name="Ελεύθερη σχεδίαση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1" name="Ελεύθερη σχεδίαση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2" name="Ελεύθερη σχεδίαση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3" name="Ελεύθερη σχεδίαση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4" name="Ελεύθερη σχεδίαση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5" name="Ελεύθερη σχεδίαση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6" name="Ελεύθερη σχεδίαση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7" name="Ελεύθερη σχεδίαση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8" name="Ελεύθερη σχεδίαση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 name="Σύμβολο κράτησης θέσης κειμένου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09C8DCF6-63D4-4ED8-8CE0-E0384DD74C4D}" type="datetime1">
              <a:rPr lang="el-GR" smtClean="0"/>
              <a:t>16/2/2024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9143998" cy="1020762"/>
          </a:xfrm>
        </p:spPr>
        <p:txBody>
          <a:bodyPr rtlCol="0"/>
          <a:lstStyle>
            <a:lvl1pPr rtl="0">
              <a:defRPr/>
            </a:lvl1pPr>
          </a:lstStyle>
          <a:p>
            <a:pPr rtl="0"/>
            <a:r>
              <a:rPr lang="el-GR"/>
              <a:t>Κάντε κλικ για να επεξεργαστείτε τον τίτλο υποδείγματος</a:t>
            </a:r>
            <a:endParaRPr lang="el-GR" dirty="0"/>
          </a:p>
        </p:txBody>
      </p:sp>
      <p:grpSp>
        <p:nvGrpSpPr>
          <p:cNvPr id="158" name="Γραμμή" descr="Γραφικό γραμμής"/>
          <p:cNvGrpSpPr/>
          <p:nvPr/>
        </p:nvGrpSpPr>
        <p:grpSpPr bwMode="invGray">
          <a:xfrm>
            <a:off x="1522413" y="1514475"/>
            <a:ext cx="10569575" cy="64008"/>
            <a:chOff x="1522413" y="1514475"/>
            <a:chExt cx="10569575" cy="64008"/>
          </a:xfrm>
        </p:grpSpPr>
        <p:sp>
          <p:nvSpPr>
            <p:cNvPr id="159"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0"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1"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2"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3"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4"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5"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6"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7"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8"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9"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0"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1"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2"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3"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4"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5"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6"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7"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8"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9"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0"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1"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2"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3"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4"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5"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6"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7"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8"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9"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0"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1"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2"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3"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4"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5"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6"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7"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8"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9"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0"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1"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2"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3"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4"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5"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6"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7"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8"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9"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0"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1"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2"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3"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4"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5"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6"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7"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8"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9"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0"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1"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2"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3"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4"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5"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6"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7"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8"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9"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0"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1"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2"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3" name="Σύμβολο κράτησης θέσης περιεχομένου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4" name="Σύμβολο κράτησης θέσης περιεχομένου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p>
            <a:pPr rtl="0"/>
            <a:fld id="{1A14B6AF-8822-45A2-A623-EEEB4E692DB5}" type="datetime1">
              <a:rPr lang="el-GR" smtClean="0"/>
              <a:t>16/2/2024</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9143998" cy="1020762"/>
          </a:xfrm>
        </p:spPr>
        <p:txBody>
          <a:bodyPr rtlCol="0"/>
          <a:lstStyle>
            <a:lvl1pPr rtl="0">
              <a:defRPr/>
            </a:lvl1pPr>
          </a:lstStyle>
          <a:p>
            <a:pPr rtl="0"/>
            <a:r>
              <a:rPr lang="el-GR"/>
              <a:t>Κάντε κλικ για να επεξεργαστείτε τον τίτλο υποδείγματος</a:t>
            </a:r>
            <a:endParaRPr lang="el-GR" dirty="0"/>
          </a:p>
        </p:txBody>
      </p:sp>
      <p:grpSp>
        <p:nvGrpSpPr>
          <p:cNvPr id="160" name="Γραμμή" descr="Γραφικό γραμμής"/>
          <p:cNvGrpSpPr/>
          <p:nvPr/>
        </p:nvGrpSpPr>
        <p:grpSpPr bwMode="invGray">
          <a:xfrm>
            <a:off x="1522413" y="1514475"/>
            <a:ext cx="10569575" cy="64008"/>
            <a:chOff x="1522413" y="1514475"/>
            <a:chExt cx="10569575" cy="64008"/>
          </a:xfrm>
        </p:grpSpPr>
        <p:sp>
          <p:nvSpPr>
            <p:cNvPr id="161" name="Ελεύθερη σχεδίαση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2" name="Ελεύθερη σχεδίαση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3" name="Ελεύθερη σχεδίαση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4"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5"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6"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7"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8"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9"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0"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1"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2"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3"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4"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5"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6"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7"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8"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9"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0"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1"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2"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3"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4"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5"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6"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7"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8"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9"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0"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1"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2"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3"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4"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5"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6"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7"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8"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9"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0"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1"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2"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3"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4"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5"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6"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7"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8"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9"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0"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1"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2"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3"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4"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5"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6"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7"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8"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9"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0"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1"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2"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3"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4"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5"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6"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7"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8"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9"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0"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1"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2"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3"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4"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3" name="Σύμβολο κράτησης θέσης κειμένου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Σύμβολο κράτησης θέσης περιεχομένου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5" name="Σύμβολο κράτησης θέσης κειμένου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p>
            <a:pPr rtl="0"/>
            <a:fld id="{A2BCFDCC-5693-4EAE-8CEF-69A16980683C}" type="datetime1">
              <a:rPr lang="el-GR" smtClean="0"/>
              <a:t>16/2/2024</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25BA54BD-C84D-46CE-8B72-31BFB26ABA43}" type="slidenum">
              <a:rPr lang="el-GR"/>
              <a:t>‹#›</a:t>
            </a:fld>
            <a:endParaRPr lang="el-GR" dirty="0"/>
          </a:p>
        </p:txBody>
      </p:sp>
      <p:sp>
        <p:nvSpPr>
          <p:cNvPr id="85" name="Σύμβολο κράτησης θέσης περιεχομένου 3"/>
          <p:cNvSpPr>
            <a:spLocks noGrp="1"/>
          </p:cNvSpPr>
          <p:nvPr>
            <p:ph sz="half" idx="13"/>
          </p:nvPr>
        </p:nvSpPr>
        <p:spPr>
          <a:xfrm>
            <a:off x="6249860"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grpSp>
        <p:nvGrpSpPr>
          <p:cNvPr id="156" name="Γραμμή" descr="Γραφικό γραμμής"/>
          <p:cNvGrpSpPr/>
          <p:nvPr/>
        </p:nvGrpSpPr>
        <p:grpSpPr bwMode="invGray">
          <a:xfrm>
            <a:off x="1522413" y="1514475"/>
            <a:ext cx="10569575" cy="64008"/>
            <a:chOff x="1522413" y="1514475"/>
            <a:chExt cx="10569575" cy="64008"/>
          </a:xfrm>
        </p:grpSpPr>
        <p:sp>
          <p:nvSpPr>
            <p:cNvPr id="157"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58"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59"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0"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1"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2"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3"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4"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5"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6"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7"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8"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9"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0"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1"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2"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3"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4"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5"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6"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7"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8"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9"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0"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1"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2"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3"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4"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5"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6"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7"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8"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9"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0"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1"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2"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3"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4"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5"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6"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7"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8"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9"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0"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1"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2"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3"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4"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5"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6"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7"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8"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9"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0"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1"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2"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3"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4"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5"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6"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7"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8"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9"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0"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1"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2"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3"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4"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5"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6"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7"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8"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9"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0"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p>
            <a:pPr rtl="0"/>
            <a:fld id="{551F0177-3457-4B12-BEA0-825D05B3CB8D}" type="datetime1">
              <a:rPr lang="el-GR" smtClean="0"/>
              <a:t>16/2/2024</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p>
            <a:pPr rtl="0"/>
            <a:fld id="{2E83EFF7-E94C-4FD9-A6DE-18293CCC3264}" type="datetime1">
              <a:rPr lang="el-GR" smtClean="0"/>
              <a:t>16/2/2024</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l-GR"/>
              <a:t>Κάντε κλικ για να επεξεργαστείτε τον τίτλο υποδείγματος</a:t>
            </a:r>
            <a:endParaRPr lang="el-GR" dirty="0"/>
          </a:p>
        </p:txBody>
      </p:sp>
      <p:sp>
        <p:nvSpPr>
          <p:cNvPr id="4" name="Σύμβολο κράτησης θέσης κειμένου 3"/>
          <p:cNvSpPr>
            <a:spLocks noGrp="1"/>
          </p:cNvSpPr>
          <p:nvPr>
            <p:ph type="body" sz="half" idx="2"/>
          </p:nvPr>
        </p:nvSpPr>
        <p:spPr>
          <a:xfrm>
            <a:off x="1522413" y="3429000"/>
            <a:ext cx="2743200" cy="2743200"/>
          </a:xfrm>
        </p:spPr>
        <p:txBody>
          <a:bodyPr rtlCol="0" anchor="b">
            <a:normAutofit/>
          </a:bodyPr>
          <a:lstStyle>
            <a:lvl1pPr marL="0" indent="0">
              <a:lnSpc>
                <a:spcPct val="100000"/>
              </a:lnSpc>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Σύμβολο κράτησης θέσης περιεχομένου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grpSp>
        <p:nvGrpSpPr>
          <p:cNvPr id="615" name="Πλαίσιο" descr="Γραφικό κουτιού"/>
          <p:cNvGrpSpPr/>
          <p:nvPr/>
        </p:nvGrpSpPr>
        <p:grpSpPr bwMode="invGray">
          <a:xfrm>
            <a:off x="4417839" y="1630821"/>
            <a:ext cx="6291028" cy="4575885"/>
            <a:chOff x="4417839" y="1630821"/>
            <a:chExt cx="6291028" cy="4575885"/>
          </a:xfrm>
        </p:grpSpPr>
        <p:grpSp>
          <p:nvGrpSpPr>
            <p:cNvPr id="616" name="Ομάδα 615"/>
            <p:cNvGrpSpPr/>
            <p:nvPr/>
          </p:nvGrpSpPr>
          <p:grpSpPr bwMode="invGray">
            <a:xfrm>
              <a:off x="5414491" y="1630821"/>
              <a:ext cx="5294376" cy="4114800"/>
              <a:chOff x="3310555" y="716546"/>
              <a:chExt cx="5294376" cy="4114800"/>
            </a:xfrm>
          </p:grpSpPr>
          <p:grpSp>
            <p:nvGrpSpPr>
              <p:cNvPr id="768" name="Ομάδα 767"/>
              <p:cNvGrpSpPr/>
              <p:nvPr/>
            </p:nvGrpSpPr>
            <p:grpSpPr bwMode="invGray">
              <a:xfrm flipH="1">
                <a:off x="3310555" y="737968"/>
                <a:ext cx="5294376" cy="54864"/>
                <a:chOff x="1522413" y="1514475"/>
                <a:chExt cx="10569575" cy="64008"/>
              </a:xfrm>
              <a:solidFill>
                <a:schemeClr val="accent1"/>
              </a:solidFill>
            </p:grpSpPr>
            <p:sp>
              <p:nvSpPr>
                <p:cNvPr id="844" name="Ελεύθερη σχεδίαση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5" name="Ελεύθερη σχεδίαση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6" name="Ελεύθερη σχεδίαση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7"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8"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9"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0"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1"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2"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3"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4"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5"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6"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7"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8"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9"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0"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1"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2"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3"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4"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5"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6"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7"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8"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9"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0"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1"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2"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3"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4"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5"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6"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7"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8"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9"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0"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1"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2"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3"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4"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5"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6"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7"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8"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9"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0"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1"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2"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3"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4"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5"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6"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7"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8"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9"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0"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1"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2"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3"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4"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5"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6"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7"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8"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9"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0"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1"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2"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3"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4"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5"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6"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7"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nvGrpSpPr>
              <p:cNvPr id="769" name="Ομάδα 768"/>
              <p:cNvGrpSpPr/>
              <p:nvPr/>
            </p:nvGrpSpPr>
            <p:grpSpPr bwMode="invGray">
              <a:xfrm rot="16200000" flipH="1">
                <a:off x="6492229" y="2755658"/>
                <a:ext cx="4114800" cy="36576"/>
                <a:chOff x="1522413" y="1514475"/>
                <a:chExt cx="10569575" cy="64008"/>
              </a:xfrm>
              <a:solidFill>
                <a:schemeClr val="accent1"/>
              </a:solidFill>
            </p:grpSpPr>
            <p:sp>
              <p:nvSpPr>
                <p:cNvPr id="770" name="Ελεύθερη σχεδίαση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1" name="Ελεύθερη σχεδίαση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2" name="Ελεύθερη σχεδίαση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3"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4"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5"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6"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7"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8"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9"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0"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1"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2"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3"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4"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5"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6"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7"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8"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9"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0"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1"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2"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3"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4"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5"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6"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7"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8"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9"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0"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1"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2"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3"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4"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5"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6"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7"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8"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9"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0"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1"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2"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3"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4"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5"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6"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7"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8"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9"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0"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1"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2"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3"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4"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5"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6"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7"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8"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9"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0"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1"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2"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3"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4"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5"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6"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7"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8"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9"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0"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1"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2"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3"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grpSp>
          <p:nvGrpSpPr>
            <p:cNvPr id="617" name="Ομάδα 616"/>
            <p:cNvGrpSpPr/>
            <p:nvPr/>
          </p:nvGrpSpPr>
          <p:grpSpPr bwMode="invGray">
            <a:xfrm rot="10800000">
              <a:off x="4417839" y="2091906"/>
              <a:ext cx="5294376" cy="4114800"/>
              <a:chOff x="3310555" y="716546"/>
              <a:chExt cx="5294376" cy="4114800"/>
            </a:xfrm>
          </p:grpSpPr>
          <p:grpSp>
            <p:nvGrpSpPr>
              <p:cNvPr id="618" name="Ομάδα 617"/>
              <p:cNvGrpSpPr/>
              <p:nvPr/>
            </p:nvGrpSpPr>
            <p:grpSpPr bwMode="invGray">
              <a:xfrm flipH="1">
                <a:off x="3310555" y="737968"/>
                <a:ext cx="5294376" cy="54864"/>
                <a:chOff x="1522413" y="1514475"/>
                <a:chExt cx="10569575" cy="64008"/>
              </a:xfrm>
              <a:solidFill>
                <a:schemeClr val="accent1"/>
              </a:solidFill>
            </p:grpSpPr>
            <p:sp>
              <p:nvSpPr>
                <p:cNvPr id="694" name="Ελεύθερη σχεδίαση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5" name="Ελεύθερη σχεδίαση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6" name="Ελεύθερη σχεδίαση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7"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8"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9"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0"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1"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2"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3"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4"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5"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6"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7"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8"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9"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0"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1"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2"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3"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4"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5"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6"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7"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8"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9"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0"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1"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2"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3"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4"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5"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6"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7"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8"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9"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0"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1"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2"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3"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4"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5"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6"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7"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8"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9"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0"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1"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2"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3"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4"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5"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6"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7"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8"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9"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0"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1"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2"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3"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4"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5"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6"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7"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8"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9"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0"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1"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2"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3"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4"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5"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6"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7"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nvGrpSpPr>
              <p:cNvPr id="619" name="Ομάδα 618"/>
              <p:cNvGrpSpPr/>
              <p:nvPr/>
            </p:nvGrpSpPr>
            <p:grpSpPr bwMode="invGray">
              <a:xfrm rot="16200000" flipH="1">
                <a:off x="6492229" y="2755658"/>
                <a:ext cx="4114800" cy="36576"/>
                <a:chOff x="1522413" y="1514475"/>
                <a:chExt cx="10569575" cy="64008"/>
              </a:xfrm>
              <a:solidFill>
                <a:schemeClr val="accent1"/>
              </a:solidFill>
            </p:grpSpPr>
            <p:sp>
              <p:nvSpPr>
                <p:cNvPr id="620" name="Ελεύθερη σχεδίαση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1" name="Ελεύθερη σχεδίαση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2" name="Ελεύθερη σχεδίαση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3"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4"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5"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6"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7"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8"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9"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0"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1"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2"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3"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4"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5"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6"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7"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8"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9"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0"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1"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2"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3"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4"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5"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6"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7"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8"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9"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0"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1"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2"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3"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4"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5"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6"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7"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8"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9"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0"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1"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2"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3"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4"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5"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6"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7"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8"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9"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0"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1"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2"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3"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4"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5"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6"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7"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8"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9"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0"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1"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2"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3"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4"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5"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6"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7"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8"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9"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0"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1"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2"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3"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gr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p>
            <a:pPr rtl="0"/>
            <a:fld id="{B102F11F-5270-4642-B1F2-9C9E3C6334B7}" type="datetime1">
              <a:rPr lang="el-GR" smtClean="0"/>
              <a:t>16/2/2024</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l-GR"/>
              <a:t>Κάντε κλικ για να επεξεργαστείτε τον τίτλο υποδείγματος</a:t>
            </a:r>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l-GR" dirty="0"/>
          </a:p>
        </p:txBody>
      </p:sp>
      <p:grpSp>
        <p:nvGrpSpPr>
          <p:cNvPr id="614" name="Πλαίσιο" descr="Γραφικό κουτιού"/>
          <p:cNvGrpSpPr/>
          <p:nvPr/>
        </p:nvGrpSpPr>
        <p:grpSpPr bwMode="invGray">
          <a:xfrm flipH="1">
            <a:off x="1447500" y="1630821"/>
            <a:ext cx="6291028" cy="4575885"/>
            <a:chOff x="4417839" y="1630821"/>
            <a:chExt cx="6291028" cy="4575885"/>
          </a:xfrm>
        </p:grpSpPr>
        <p:grpSp>
          <p:nvGrpSpPr>
            <p:cNvPr id="615" name="Ομάδα 614"/>
            <p:cNvGrpSpPr/>
            <p:nvPr/>
          </p:nvGrpSpPr>
          <p:grpSpPr bwMode="invGray">
            <a:xfrm>
              <a:off x="5414491" y="1630821"/>
              <a:ext cx="5294376" cy="4114800"/>
              <a:chOff x="3310555" y="716546"/>
              <a:chExt cx="5294376" cy="4114800"/>
            </a:xfrm>
          </p:grpSpPr>
          <p:grpSp>
            <p:nvGrpSpPr>
              <p:cNvPr id="767" name="Ομάδα 766"/>
              <p:cNvGrpSpPr/>
              <p:nvPr/>
            </p:nvGrpSpPr>
            <p:grpSpPr bwMode="invGray">
              <a:xfrm flipH="1">
                <a:off x="3310555" y="737968"/>
                <a:ext cx="5294376" cy="54864"/>
                <a:chOff x="1522413" y="1514475"/>
                <a:chExt cx="10569575" cy="64008"/>
              </a:xfrm>
              <a:solidFill>
                <a:schemeClr val="accent1"/>
              </a:solidFill>
            </p:grpSpPr>
            <p:sp>
              <p:nvSpPr>
                <p:cNvPr id="843" name="Ελεύθερη σχεδίαση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4" name="Ελεύθερη σχεδίαση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5" name="Ελεύθερη σχεδίαση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6"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7"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8"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9"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0"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1"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2"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3"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4"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5"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6"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7"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8"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9"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0"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1"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2"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3"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4"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5"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6"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7"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8"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9"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0"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1"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2"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3"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4"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5"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6"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7"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8"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9"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0"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1"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2"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3"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4"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5"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6"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7"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8"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9"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0"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1"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2"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3"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4"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5"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6"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7"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8"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9"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0"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1"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2"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3"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4"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5"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6"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7"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8"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9"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0"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1"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2"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3"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4"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5"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6"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nvGrpSpPr>
              <p:cNvPr id="768" name="Ομάδα 767"/>
              <p:cNvGrpSpPr/>
              <p:nvPr/>
            </p:nvGrpSpPr>
            <p:grpSpPr bwMode="invGray">
              <a:xfrm rot="16200000" flipH="1">
                <a:off x="6492229" y="2755658"/>
                <a:ext cx="4114800" cy="36576"/>
                <a:chOff x="1522413" y="1514475"/>
                <a:chExt cx="10569575" cy="64008"/>
              </a:xfrm>
              <a:solidFill>
                <a:schemeClr val="accent1"/>
              </a:solidFill>
            </p:grpSpPr>
            <p:sp>
              <p:nvSpPr>
                <p:cNvPr id="769" name="Ελεύθερη σχεδίαση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0" name="Ελεύθερη σχεδίαση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1" name="Ελεύθερη σχεδίαση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2"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3"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4"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5"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6"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7"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8"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9"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0"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1"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2"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3"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4"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5"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6"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7"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8"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9"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0"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1"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2"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3"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4"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5"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6"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7"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8"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9"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0"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1"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2"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3"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4"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5"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6"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7"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8"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9"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0"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1"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2"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3"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4"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5"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6"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7"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8"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9"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0"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1"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2"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3"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4"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5"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6"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7"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8"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9"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0"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1"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2"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3"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4"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5"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6"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7"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8"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9"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0"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1"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2"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grpSp>
          <p:nvGrpSpPr>
            <p:cNvPr id="616" name="Ομάδα 615"/>
            <p:cNvGrpSpPr/>
            <p:nvPr/>
          </p:nvGrpSpPr>
          <p:grpSpPr bwMode="invGray">
            <a:xfrm rot="10800000">
              <a:off x="4417839" y="2091906"/>
              <a:ext cx="5294376" cy="4114800"/>
              <a:chOff x="3310555" y="716546"/>
              <a:chExt cx="5294376" cy="4114800"/>
            </a:xfrm>
          </p:grpSpPr>
          <p:grpSp>
            <p:nvGrpSpPr>
              <p:cNvPr id="617" name="Ομάδα 616"/>
              <p:cNvGrpSpPr/>
              <p:nvPr/>
            </p:nvGrpSpPr>
            <p:grpSpPr bwMode="invGray">
              <a:xfrm flipH="1">
                <a:off x="3310555" y="737968"/>
                <a:ext cx="5294376" cy="54864"/>
                <a:chOff x="1522413" y="1514475"/>
                <a:chExt cx="10569575" cy="64008"/>
              </a:xfrm>
              <a:solidFill>
                <a:schemeClr val="accent1"/>
              </a:solidFill>
            </p:grpSpPr>
            <p:sp>
              <p:nvSpPr>
                <p:cNvPr id="693" name="Ελεύθερη σχεδίαση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4" name="Ελεύθερη σχεδίαση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5" name="Ελεύθερη σχεδίαση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6"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7"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8"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9"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0"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1"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2"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3"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4"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5"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6"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7"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8"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9"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0"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1"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2"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3"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4"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5"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6"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7"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8"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9"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0"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1"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2"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3"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4"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5"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6"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7"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8"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9"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0"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1"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2"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3"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4"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5"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6"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7"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8"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9"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0"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1"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2"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3"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4"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5"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6"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7"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8"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9"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0"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1"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2"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3"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4"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5"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6"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7"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8"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9"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0"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1"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2"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3"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4"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5"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6"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nvGrpSpPr>
              <p:cNvPr id="618" name="Ομάδα 617"/>
              <p:cNvGrpSpPr/>
              <p:nvPr/>
            </p:nvGrpSpPr>
            <p:grpSpPr bwMode="invGray">
              <a:xfrm rot="16200000" flipH="1">
                <a:off x="6492229" y="2755658"/>
                <a:ext cx="4114800" cy="36576"/>
                <a:chOff x="1522413" y="1514475"/>
                <a:chExt cx="10569575" cy="64008"/>
              </a:xfrm>
              <a:solidFill>
                <a:schemeClr val="accent1"/>
              </a:solidFill>
            </p:grpSpPr>
            <p:sp>
              <p:nvSpPr>
                <p:cNvPr id="619" name="Ελεύθερη σχεδίαση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0" name="Ελεύθερη σχεδίαση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1" name="Ελεύθερη σχεδίαση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2" name="Ελεύθερη σχεδίαση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3" name="Ελεύθερη σχεδίαση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4" name="Ελεύθερη σχεδίαση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5" name="Ελεύθερη σχεδίαση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6" name="Ελεύθερη σχεδίαση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7" name="Ελεύθερη σχεδίαση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8" name="Ελεύθερη σχεδίαση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9" name="Ελεύθερη σχεδίαση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0" name="Ελεύθερη σχεδίαση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1" name="Ελεύθερη σχεδίαση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2" name="Ελεύθερη σχεδίαση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3" name="Ελεύθερη σχεδίαση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4" name="Ελεύθερη σχεδίαση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5" name="Ελεύθερη σχεδίαση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6" name="Ελεύθερη σχεδίαση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7" name="Ελεύθερη σχεδίαση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8" name="Ελεύθερη σχεδίαση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9" name="Ελεύθερη σχεδίαση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0" name="Ελεύθερη σχεδίαση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1" name="Ελεύθερη σχεδίαση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2" name="Ελεύθερη σχεδίαση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3" name="Ελεύθερη σχεδίαση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4" name="Ελεύθερη σχεδίαση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5" name="Ελεύθερη σχεδίαση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6" name="Ελεύθερη σχεδίαση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7" name="Ελεύθερη σχεδίαση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8" name="Ελεύθερη σχεδίαση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9" name="Ελεύθερη σχεδίαση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0" name="Ελεύθερη σχεδίαση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1" name="Ελεύθερη σχεδίαση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2" name="Ελεύθερη σχεδίαση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3" name="Ελεύθερη σχεδίαση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4" name="Ελεύθερη σχεδίαση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5" name="Ελεύθερη σχεδίαση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6" name="Ελεύθερη σχεδίαση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7" name="Ελεύθερη σχεδίαση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8" name="Ελεύθερη σχεδίαση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9" name="Ελεύθερη σχεδίαση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0" name="Ελεύθερη σχεδίαση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1" name="Ελεύθερη σχεδίαση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2" name="Ελεύθερη σχεδίαση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3" name="Ελεύθερη σχεδίαση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4" name="Ελεύθερη σχεδίαση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5" name="Ελεύθερη σχεδίαση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6" name="Ελεύθερη σχεδίαση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7" name="Ελεύθερη σχεδίαση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8" name="Ελεύθερη σχεδίαση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9" name="Ελεύθερη σχεδίαση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0" name="Ελεύθερη σχεδίαση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1" name="Ελεύθερη σχεδίαση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2" name="Ελεύθερη σχεδίαση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3" name="Ελεύθερη σχεδίαση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4" name="Ελεύθερη σχεδίαση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5" name="Ελεύθερη σχεδίαση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6" name="Ελεύθερη σχεδίαση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7" name="Ελεύθερη σχεδίαση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8" name="Ελεύθερη σχεδίαση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9" name="Ελεύθερη σχεδίαση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0" name="Ελεύθερη σχεδίαση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1" name="Ελεύθερη σχεδίαση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2" name="Ελεύθερη σχεδίαση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3" name="Ελεύθερη σχεδίαση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4" name="Ελεύθερη σχεδίαση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5" name="Ελεύθερη σχεδίαση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6" name="Ελεύθερη σχεδίαση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7" name="Ελεύθερη σχεδίαση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8" name="Ελεύθερη σχεδίαση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9" name="Ελεύθερη σχεδίαση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0" name="Ελεύθερη σχεδίαση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1" name="Ελεύθερη σχεδίαση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2" name="Ελεύθερη σχεδίαση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grpSp>
      <p:sp>
        <p:nvSpPr>
          <p:cNvPr id="4" name="Σύμβολο κράτησης θέσης κειμένου 3"/>
          <p:cNvSpPr>
            <a:spLocks noGrp="1"/>
          </p:cNvSpPr>
          <p:nvPr>
            <p:ph type="body" sz="half" idx="2"/>
          </p:nvPr>
        </p:nvSpPr>
        <p:spPr>
          <a:xfrm>
            <a:off x="7905959" y="3411748"/>
            <a:ext cx="2743200" cy="2743200"/>
          </a:xfrm>
        </p:spPr>
        <p:txBody>
          <a:bodyPr rtlCol="0" anchor="b">
            <a:normAutofit/>
          </a:bodyPr>
          <a:lstStyle>
            <a:lvl1pPr marL="0" indent="0">
              <a:lnSpc>
                <a:spcPct val="100000"/>
              </a:lnSpc>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p>
            <a:pPr rtl="0"/>
            <a:fld id="{00147233-F6A7-434F-92E5-61A569BFCB2D}" type="datetime1">
              <a:rPr lang="el-GR" smtClean="0"/>
              <a:t>16/2/2024</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el-GR" dirty="0"/>
              <a:t>Στυλ κύριου τίτλου</a:t>
            </a:r>
          </a:p>
        </p:txBody>
      </p:sp>
      <p:sp>
        <p:nvSpPr>
          <p:cNvPr id="3" name="Σύμβολο κράτησης θέσης κειμένου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8CD73C-109C-4F2C-8D5C-05E3AE1DFFE2}" type="datetime1">
              <a:rPr lang="el-GR" smtClean="0"/>
              <a:t>16/2/2024</a:t>
            </a:fld>
            <a:endParaRPr lang="el-GR" dirty="0"/>
          </a:p>
        </p:txBody>
      </p:sp>
      <p:sp>
        <p:nvSpPr>
          <p:cNvPr id="6" name="Σύμβολο κράτησης θέσης αριθμού διαφάνειας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el-GR" smtClean="0"/>
              <a:pPr/>
              <a:t>‹#›</a:t>
            </a:fld>
            <a:endParaRPr lang="el-GR"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a:t>ΣΧΟΛΙΚΟΣ ΕΚΦΟΒΙΣΜΟΣ</a:t>
            </a:r>
          </a:p>
        </p:txBody>
      </p:sp>
      <p:sp>
        <p:nvSpPr>
          <p:cNvPr id="3" name="Υπότιτλος 2"/>
          <p:cNvSpPr>
            <a:spLocks noGrp="1"/>
          </p:cNvSpPr>
          <p:nvPr>
            <p:ph type="subTitle" idx="1"/>
          </p:nvPr>
        </p:nvSpPr>
        <p:spPr/>
        <p:txBody>
          <a:bodyPr rtlCol="0">
            <a:normAutofit/>
          </a:bodyPr>
          <a:lstStyle/>
          <a:p>
            <a:pPr rtl="0"/>
            <a:r>
              <a:rPr lang="en-US" sz="4400" b="1" dirty="0">
                <a:solidFill>
                  <a:srgbClr val="FF0000"/>
                </a:solidFill>
              </a:rPr>
              <a:t>Bullying</a:t>
            </a:r>
            <a:endParaRPr lang="el-GR" sz="4400" b="1" dirty="0">
              <a:solidFill>
                <a:srgbClr val="FF0000"/>
              </a:solidFill>
            </a:endParaRPr>
          </a:p>
        </p:txBody>
      </p:sp>
      <p:pic>
        <p:nvPicPr>
          <p:cNvPr id="1026" name="Picture 2" descr="ΣΧΟΛΙΚΟΣ ΕΚΦΟΒΙΣΜΟΣ, ΜΟΡΦΕΣ ΕΚΦΟΒΙΣΜΟΥ, ΕΜΠΛΕΚΟΜΕΝΟΙ - Κέντρο Ειδικών  Θεραπειών &lt;&lt;Ψυχ…Αγωγείν&gt;&gt;">
            <a:extLst>
              <a:ext uri="{FF2B5EF4-FFF2-40B4-BE49-F238E27FC236}">
                <a16:creationId xmlns:a16="http://schemas.microsoft.com/office/drawing/2014/main" id="{6F07B059-03F6-DA49-C336-9FA437139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972" y="404664"/>
            <a:ext cx="792088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3407C8-85A7-D051-C16F-D1C482488E2A}"/>
              </a:ext>
            </a:extLst>
          </p:cNvPr>
          <p:cNvSpPr>
            <a:spLocks noGrp="1"/>
          </p:cNvSpPr>
          <p:nvPr>
            <p:ph type="title"/>
          </p:nvPr>
        </p:nvSpPr>
        <p:spPr>
          <a:xfrm>
            <a:off x="1522414" y="274638"/>
            <a:ext cx="9143998" cy="1020762"/>
          </a:xfrm>
        </p:spPr>
        <p:txBody>
          <a:bodyPr anchor="b">
            <a:normAutofit/>
          </a:bodyPr>
          <a:lstStyle/>
          <a:p>
            <a:r>
              <a:rPr lang="el-GR" sz="4000" b="1" dirty="0">
                <a:solidFill>
                  <a:srgbClr val="FF0000"/>
                </a:solidFill>
              </a:rPr>
              <a:t>ΕΠΙΠΤΩΣΕΙΣ ΣΤΟ ΘΥΜΑ</a:t>
            </a:r>
          </a:p>
        </p:txBody>
      </p:sp>
      <p:sp>
        <p:nvSpPr>
          <p:cNvPr id="5127" name="Content Placeholder 2">
            <a:extLst>
              <a:ext uri="{FF2B5EF4-FFF2-40B4-BE49-F238E27FC236}">
                <a16:creationId xmlns:a16="http://schemas.microsoft.com/office/drawing/2014/main" id="{ADB3C041-BE40-9494-9A8B-C347D5C09A94}"/>
              </a:ext>
            </a:extLst>
          </p:cNvPr>
          <p:cNvSpPr>
            <a:spLocks noGrp="1"/>
          </p:cNvSpPr>
          <p:nvPr>
            <p:ph sz="half" idx="1"/>
          </p:nvPr>
        </p:nvSpPr>
        <p:spPr>
          <a:xfrm>
            <a:off x="1522413" y="1905000"/>
            <a:ext cx="4419599" cy="4267200"/>
          </a:xfrm>
        </p:spPr>
        <p:txBody>
          <a:bodyPr>
            <a:normAutofit fontScale="92500"/>
          </a:bodyPr>
          <a:lstStyle/>
          <a:p>
            <a:r>
              <a:rPr lang="el-GR" b="1" dirty="0"/>
              <a:t>Υποφέρουν από άγχος</a:t>
            </a:r>
          </a:p>
          <a:p>
            <a:r>
              <a:rPr lang="el-GR" b="1" dirty="0"/>
              <a:t>Αυτοτραυματίζονται</a:t>
            </a:r>
          </a:p>
          <a:p>
            <a:r>
              <a:rPr lang="el-GR" b="1" dirty="0"/>
              <a:t>Ψυχοσωματικά συμπτώματα</a:t>
            </a:r>
          </a:p>
          <a:p>
            <a:r>
              <a:rPr lang="el-GR" b="1" dirty="0"/>
              <a:t>Μείωση της σχολικής επίδοσης</a:t>
            </a:r>
          </a:p>
          <a:p>
            <a:r>
              <a:rPr lang="el-GR" b="1" dirty="0"/>
              <a:t>Απουσίες από το σχολείο</a:t>
            </a:r>
          </a:p>
          <a:p>
            <a:r>
              <a:rPr lang="el-GR" b="1" dirty="0"/>
              <a:t>Αίσθημα θλίψης και μοναξιάς</a:t>
            </a:r>
          </a:p>
          <a:p>
            <a:r>
              <a:rPr lang="el-GR" b="1" dirty="0"/>
              <a:t>Απώλεια ενδιαφέροντος για τις καθημερινές δραστηριότητες</a:t>
            </a:r>
            <a:endParaRPr lang="en-US" b="1" dirty="0"/>
          </a:p>
        </p:txBody>
      </p:sp>
      <p:pic>
        <p:nvPicPr>
          <p:cNvPr id="5122" name="Picture 2" descr="ΣΧΟΛΙΚΟΣ ΕΚΦΟΒΙΣΜΟΣ - Παρατηρητής της Θράκης | Παρατηρητής της Θράκης | Νέα  από την Θράκη, την Ελλάδα &amp; τον Κόσμο">
            <a:extLst>
              <a:ext uri="{FF2B5EF4-FFF2-40B4-BE49-F238E27FC236}">
                <a16:creationId xmlns:a16="http://schemas.microsoft.com/office/drawing/2014/main" id="{F470838F-FA71-3B80-6687-08C5F650DD8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46814" y="1905000"/>
            <a:ext cx="5320205" cy="418829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04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E0BCCA-EBA8-13F6-7C7E-EF584D2D6950}"/>
              </a:ext>
            </a:extLst>
          </p:cNvPr>
          <p:cNvSpPr>
            <a:spLocks noGrp="1"/>
          </p:cNvSpPr>
          <p:nvPr>
            <p:ph type="title"/>
          </p:nvPr>
        </p:nvSpPr>
        <p:spPr/>
        <p:txBody>
          <a:bodyPr>
            <a:normAutofit/>
          </a:bodyPr>
          <a:lstStyle/>
          <a:p>
            <a:r>
              <a:rPr lang="el-GR" sz="4000" b="1" dirty="0">
                <a:solidFill>
                  <a:srgbClr val="7030A0"/>
                </a:solidFill>
              </a:rPr>
              <a:t>ΕΠΙΠΤΩΣΕΙΣ ΣΤΟΝ ΘΥΤΗ</a:t>
            </a:r>
          </a:p>
        </p:txBody>
      </p:sp>
      <p:sp>
        <p:nvSpPr>
          <p:cNvPr id="4" name="Θέση περιεχομένου 3">
            <a:extLst>
              <a:ext uri="{FF2B5EF4-FFF2-40B4-BE49-F238E27FC236}">
                <a16:creationId xmlns:a16="http://schemas.microsoft.com/office/drawing/2014/main" id="{EF686A35-52E6-70B3-10FD-39E9054CD6B9}"/>
              </a:ext>
            </a:extLst>
          </p:cNvPr>
          <p:cNvSpPr>
            <a:spLocks noGrp="1"/>
          </p:cNvSpPr>
          <p:nvPr>
            <p:ph idx="1"/>
          </p:nvPr>
        </p:nvSpPr>
        <p:spPr/>
        <p:txBody>
          <a:bodyPr/>
          <a:lstStyle/>
          <a:p>
            <a:r>
              <a:rPr lang="el-GR" sz="2800" b="1" dirty="0"/>
              <a:t>Κατάχρηση αλκοόλ ή ουσιών στην ενήλικη ζωή</a:t>
            </a:r>
          </a:p>
          <a:p>
            <a:r>
              <a:rPr lang="el-GR" sz="2800" b="1" dirty="0"/>
              <a:t>Εμπλοκή σε καβγάδες και βανδαλισμούς</a:t>
            </a:r>
          </a:p>
          <a:p>
            <a:r>
              <a:rPr lang="el-GR" sz="2800" b="1" dirty="0"/>
              <a:t>Εγκαταλείπουν το σχολείο</a:t>
            </a:r>
          </a:p>
          <a:p>
            <a:r>
              <a:rPr lang="el-GR" sz="2800" b="1" dirty="0"/>
              <a:t>Προβλήματα με τον νόμο</a:t>
            </a:r>
          </a:p>
          <a:p>
            <a:r>
              <a:rPr lang="el-GR" sz="2800" b="1" dirty="0"/>
              <a:t>Γίνονται βίαιοι στην ενήλικη ζωή</a:t>
            </a:r>
          </a:p>
          <a:p>
            <a:endParaRPr lang="el-GR" dirty="0"/>
          </a:p>
        </p:txBody>
      </p:sp>
      <p:pic>
        <p:nvPicPr>
          <p:cNvPr id="5" name="Picture 2" descr="ΣΧΟΛΙΚΟΣ ΕΚΦΟΒΙΣΜΟΣ -Θύμα πέφτει 1 στα 3 παιδιά - EPIRUS Online">
            <a:extLst>
              <a:ext uri="{FF2B5EF4-FFF2-40B4-BE49-F238E27FC236}">
                <a16:creationId xmlns:a16="http://schemas.microsoft.com/office/drawing/2014/main" id="{9BF092E2-5D94-F09A-4038-E60F83DBD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564" y="2924944"/>
            <a:ext cx="4262164" cy="385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07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F67026-BBB5-26E5-F2FD-F8042A25EAFC}"/>
              </a:ext>
            </a:extLst>
          </p:cNvPr>
          <p:cNvSpPr>
            <a:spLocks noGrp="1"/>
          </p:cNvSpPr>
          <p:nvPr>
            <p:ph type="title"/>
          </p:nvPr>
        </p:nvSpPr>
        <p:spPr>
          <a:xfrm>
            <a:off x="1522414" y="274638"/>
            <a:ext cx="9143998" cy="1020762"/>
          </a:xfrm>
        </p:spPr>
        <p:txBody>
          <a:bodyPr anchor="b">
            <a:normAutofit/>
          </a:bodyPr>
          <a:lstStyle/>
          <a:p>
            <a:r>
              <a:rPr lang="el-GR" b="1" dirty="0">
                <a:solidFill>
                  <a:srgbClr val="00B050"/>
                </a:solidFill>
              </a:rPr>
              <a:t>ΕΠΙΠΤΩΣΕΙΣ ΣΤΟΥΣ ΘΕΑΤΕΣ</a:t>
            </a:r>
          </a:p>
        </p:txBody>
      </p:sp>
      <p:pic>
        <p:nvPicPr>
          <p:cNvPr id="10242" name="Picture 2" descr="Σχολικός Εκφοβισμός (bullying): Τρόποι διαχείρισης και πρόληψης του  φαινομένου | sporadesnews.gr">
            <a:extLst>
              <a:ext uri="{FF2B5EF4-FFF2-40B4-BE49-F238E27FC236}">
                <a16:creationId xmlns:a16="http://schemas.microsoft.com/office/drawing/2014/main" id="{EE35EA63-A4D4-CD95-6DD7-D403BCAFB97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522413" y="2060848"/>
            <a:ext cx="4419599" cy="42672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0247" name="Content Placeholder 3">
            <a:extLst>
              <a:ext uri="{FF2B5EF4-FFF2-40B4-BE49-F238E27FC236}">
                <a16:creationId xmlns:a16="http://schemas.microsoft.com/office/drawing/2014/main" id="{F6CB3EE7-5381-7E9F-1EFA-4DB16EF3F644}"/>
              </a:ext>
            </a:extLst>
          </p:cNvPr>
          <p:cNvSpPr>
            <a:spLocks noGrp="1"/>
          </p:cNvSpPr>
          <p:nvPr>
            <p:ph sz="half" idx="2"/>
          </p:nvPr>
        </p:nvSpPr>
        <p:spPr>
          <a:xfrm>
            <a:off x="6246815" y="1905000"/>
            <a:ext cx="4419598" cy="4267200"/>
          </a:xfrm>
        </p:spPr>
        <p:txBody>
          <a:bodyPr/>
          <a:lstStyle/>
          <a:p>
            <a:r>
              <a:rPr lang="el-GR" sz="2800" b="1" dirty="0"/>
              <a:t>Άγχος και κατάθλιψη</a:t>
            </a:r>
          </a:p>
          <a:p>
            <a:r>
              <a:rPr lang="el-GR" sz="2800" b="1" dirty="0"/>
              <a:t>Απουσίες από το σχολείο</a:t>
            </a:r>
          </a:p>
          <a:p>
            <a:r>
              <a:rPr lang="el-GR" sz="2800" b="1" dirty="0"/>
              <a:t>Ενοχή</a:t>
            </a:r>
          </a:p>
          <a:p>
            <a:pPr marL="0" indent="0">
              <a:buNone/>
            </a:pPr>
            <a:endParaRPr lang="en-US" dirty="0"/>
          </a:p>
        </p:txBody>
      </p:sp>
    </p:spTree>
    <p:extLst>
      <p:ext uri="{BB962C8B-B14F-4D97-AF65-F5344CB8AC3E}">
        <p14:creationId xmlns:p14="http://schemas.microsoft.com/office/powerpoint/2010/main" val="111429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EB743E-8D33-EDFE-3E07-EBF9740C2F47}"/>
              </a:ext>
            </a:extLst>
          </p:cNvPr>
          <p:cNvSpPr>
            <a:spLocks noGrp="1"/>
          </p:cNvSpPr>
          <p:nvPr>
            <p:ph type="title"/>
          </p:nvPr>
        </p:nvSpPr>
        <p:spPr>
          <a:xfrm>
            <a:off x="1522414" y="274638"/>
            <a:ext cx="9143998" cy="1020762"/>
          </a:xfrm>
        </p:spPr>
        <p:txBody>
          <a:bodyPr anchor="b">
            <a:normAutofit/>
          </a:bodyPr>
          <a:lstStyle/>
          <a:p>
            <a:r>
              <a:rPr lang="el-GR" sz="4000" b="1" dirty="0">
                <a:solidFill>
                  <a:srgbClr val="FFC000"/>
                </a:solidFill>
              </a:rPr>
              <a:t>ΑΝΤΙΜΕΤΩΠΙΣΗ</a:t>
            </a:r>
          </a:p>
        </p:txBody>
      </p:sp>
      <p:sp>
        <p:nvSpPr>
          <p:cNvPr id="7177" name="Content Placeholder 2">
            <a:extLst>
              <a:ext uri="{FF2B5EF4-FFF2-40B4-BE49-F238E27FC236}">
                <a16:creationId xmlns:a16="http://schemas.microsoft.com/office/drawing/2014/main" id="{50B0398E-D9FC-63E2-CB45-9C0114BDAA71}"/>
              </a:ext>
            </a:extLst>
          </p:cNvPr>
          <p:cNvSpPr>
            <a:spLocks noGrp="1"/>
          </p:cNvSpPr>
          <p:nvPr>
            <p:ph sz="half" idx="1"/>
          </p:nvPr>
        </p:nvSpPr>
        <p:spPr>
          <a:xfrm>
            <a:off x="1522413" y="1556792"/>
            <a:ext cx="4419599" cy="5026570"/>
          </a:xfrm>
        </p:spPr>
        <p:txBody>
          <a:bodyPr>
            <a:noAutofit/>
          </a:bodyPr>
          <a:lstStyle/>
          <a:p>
            <a:r>
              <a:rPr lang="el-GR" sz="2800" b="1" dirty="0"/>
              <a:t>Έχω το θάρρος της γνώμης μου- Μαθαίνω να μιλώ</a:t>
            </a:r>
          </a:p>
          <a:p>
            <a:r>
              <a:rPr lang="el-GR" sz="2800" b="1" dirty="0"/>
              <a:t>Συμμετέχω σε ομάδες στο σχολείο- Ασχολούμαι με τον αθλητισμό</a:t>
            </a:r>
          </a:p>
          <a:p>
            <a:r>
              <a:rPr lang="el-GR" sz="2800" b="1" dirty="0"/>
              <a:t>Προβολή των σωστών προτύπων συμπεριφοράς</a:t>
            </a:r>
          </a:p>
          <a:p>
            <a:r>
              <a:rPr lang="el-GR" sz="2800" b="1" dirty="0"/>
              <a:t>Συνεργασία σχολείου και οικογένειας</a:t>
            </a:r>
            <a:endParaRPr lang="en-US" sz="2800" b="1" dirty="0"/>
          </a:p>
        </p:txBody>
      </p:sp>
      <p:pic>
        <p:nvPicPr>
          <p:cNvPr id="7170" name="Picture 2" descr="Εκδήλωση για τον Σχολικό Εκφοβισμό από την Περιφερειακή Διεύθυνση  Εκπαίδευσης">
            <a:extLst>
              <a:ext uri="{FF2B5EF4-FFF2-40B4-BE49-F238E27FC236}">
                <a16:creationId xmlns:a16="http://schemas.microsoft.com/office/drawing/2014/main" id="{F6054DAB-13D3-A57F-D6D0-0A8D15FEA98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46814" y="1916832"/>
            <a:ext cx="5248197" cy="446449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93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BBA35A-313A-68EB-9C38-471375930CE7}"/>
              </a:ext>
            </a:extLst>
          </p:cNvPr>
          <p:cNvSpPr>
            <a:spLocks noGrp="1"/>
          </p:cNvSpPr>
          <p:nvPr>
            <p:ph type="title"/>
          </p:nvPr>
        </p:nvSpPr>
        <p:spPr/>
        <p:txBody>
          <a:bodyPr>
            <a:normAutofit/>
          </a:bodyPr>
          <a:lstStyle/>
          <a:p>
            <a:r>
              <a:rPr lang="el-GR" sz="4000" b="1" dirty="0">
                <a:solidFill>
                  <a:srgbClr val="FFFF00"/>
                </a:solidFill>
              </a:rPr>
              <a:t>ΤΙ ΘΑ ΛΕΓΑΜΕ:</a:t>
            </a:r>
          </a:p>
        </p:txBody>
      </p:sp>
      <p:sp>
        <p:nvSpPr>
          <p:cNvPr id="3" name="Θέση περιεχομένου 2">
            <a:extLst>
              <a:ext uri="{FF2B5EF4-FFF2-40B4-BE49-F238E27FC236}">
                <a16:creationId xmlns:a16="http://schemas.microsoft.com/office/drawing/2014/main" id="{42C5C8A4-2AB8-04A1-55D4-B63C27FA24C8}"/>
              </a:ext>
            </a:extLst>
          </p:cNvPr>
          <p:cNvSpPr>
            <a:spLocks noGrp="1"/>
          </p:cNvSpPr>
          <p:nvPr>
            <p:ph sz="half" idx="1"/>
          </p:nvPr>
        </p:nvSpPr>
        <p:spPr/>
        <p:txBody>
          <a:bodyPr>
            <a:normAutofit fontScale="92500"/>
          </a:bodyPr>
          <a:lstStyle/>
          <a:p>
            <a:pPr marL="0" indent="0">
              <a:buNone/>
            </a:pPr>
            <a:r>
              <a:rPr lang="el-GR" sz="4300" b="1" dirty="0">
                <a:solidFill>
                  <a:srgbClr val="FF0000"/>
                </a:solidFill>
              </a:rPr>
              <a:t>ΣΤΟ ΘΥΜΑ</a:t>
            </a:r>
          </a:p>
          <a:p>
            <a:r>
              <a:rPr lang="el-GR" b="1" dirty="0"/>
              <a:t>Δεν φταις εσύ</a:t>
            </a:r>
          </a:p>
          <a:p>
            <a:r>
              <a:rPr lang="el-GR" b="1" dirty="0"/>
              <a:t>Αντίδρασε</a:t>
            </a:r>
          </a:p>
          <a:p>
            <a:r>
              <a:rPr lang="el-GR" b="1" dirty="0"/>
              <a:t>Μίλησε σε κάποιον μεγαλύτερο</a:t>
            </a:r>
          </a:p>
          <a:p>
            <a:r>
              <a:rPr lang="el-GR" b="1" dirty="0"/>
              <a:t>Έχεις δικαίωμα να λες όχι</a:t>
            </a:r>
          </a:p>
          <a:p>
            <a:r>
              <a:rPr lang="el-GR" b="1" dirty="0"/>
              <a:t>Πρέπει να απαιτείς τον σεβασμό</a:t>
            </a:r>
          </a:p>
          <a:p>
            <a:r>
              <a:rPr lang="el-GR" b="1" dirty="0"/>
              <a:t>Μην πιστεύεις όσα σου λένε. Είσαι μοναδικός</a:t>
            </a:r>
          </a:p>
          <a:p>
            <a:endParaRPr lang="el-GR" dirty="0"/>
          </a:p>
        </p:txBody>
      </p:sp>
      <p:sp>
        <p:nvSpPr>
          <p:cNvPr id="4" name="Θέση περιεχομένου 3">
            <a:extLst>
              <a:ext uri="{FF2B5EF4-FFF2-40B4-BE49-F238E27FC236}">
                <a16:creationId xmlns:a16="http://schemas.microsoft.com/office/drawing/2014/main" id="{9F76A167-79F2-512D-ABCA-9CC70FED512F}"/>
              </a:ext>
            </a:extLst>
          </p:cNvPr>
          <p:cNvSpPr>
            <a:spLocks noGrp="1"/>
          </p:cNvSpPr>
          <p:nvPr>
            <p:ph sz="half" idx="2"/>
          </p:nvPr>
        </p:nvSpPr>
        <p:spPr/>
        <p:txBody>
          <a:bodyPr>
            <a:normAutofit fontScale="92500"/>
          </a:bodyPr>
          <a:lstStyle/>
          <a:p>
            <a:pPr marL="0" indent="0">
              <a:buNone/>
            </a:pPr>
            <a:r>
              <a:rPr lang="el-GR" sz="4300" b="1" dirty="0">
                <a:solidFill>
                  <a:srgbClr val="0070C0"/>
                </a:solidFill>
              </a:rPr>
              <a:t>ΣΤΟΝ ΘΥΤΗ</a:t>
            </a:r>
          </a:p>
          <a:p>
            <a:r>
              <a:rPr lang="el-GR" b="1" dirty="0"/>
              <a:t>Μπορεί κι εσύ να έχεις πληγωθεί ή να νιώθεις μπερδεμένος</a:t>
            </a:r>
          </a:p>
          <a:p>
            <a:r>
              <a:rPr lang="el-GR" b="1" dirty="0"/>
              <a:t>Μπορεί να ζητάς να σε προσέξουν</a:t>
            </a:r>
          </a:p>
          <a:p>
            <a:r>
              <a:rPr lang="el-GR" b="1" dirty="0"/>
              <a:t>Δεν σε σέβονται αλλά σε φοβούνται</a:t>
            </a:r>
          </a:p>
          <a:p>
            <a:r>
              <a:rPr lang="el-GR" b="1" dirty="0"/>
              <a:t>Η δύναμή σου είναι προσωρινή</a:t>
            </a:r>
          </a:p>
        </p:txBody>
      </p:sp>
    </p:spTree>
    <p:extLst>
      <p:ext uri="{BB962C8B-B14F-4D97-AF65-F5344CB8AC3E}">
        <p14:creationId xmlns:p14="http://schemas.microsoft.com/office/powerpoint/2010/main" val="383214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B7BFFE-29FB-A5D7-166A-0D0F036E32AD}"/>
              </a:ext>
            </a:extLst>
          </p:cNvPr>
          <p:cNvSpPr>
            <a:spLocks noGrp="1"/>
          </p:cNvSpPr>
          <p:nvPr>
            <p:ph type="title"/>
          </p:nvPr>
        </p:nvSpPr>
        <p:spPr>
          <a:xfrm>
            <a:off x="1197868" y="274638"/>
            <a:ext cx="10153128" cy="1020762"/>
          </a:xfrm>
        </p:spPr>
        <p:txBody>
          <a:bodyPr>
            <a:noAutofit/>
          </a:bodyPr>
          <a:lstStyle/>
          <a:p>
            <a:pPr algn="ctr"/>
            <a:r>
              <a:rPr lang="el-GR" b="1" dirty="0">
                <a:solidFill>
                  <a:srgbClr val="C00000"/>
                </a:solidFill>
              </a:rPr>
              <a:t>ΔΙΑΣΗΜΕΣ ΠΡΟΣΩΠΙΚΟΤΗΤΕΣ- ΘΥΜΑΤΑ </a:t>
            </a:r>
            <a:r>
              <a:rPr lang="en-US" b="1" dirty="0">
                <a:solidFill>
                  <a:srgbClr val="C00000"/>
                </a:solidFill>
              </a:rPr>
              <a:t>BULLYING</a:t>
            </a:r>
            <a:endParaRPr lang="el-GR" b="1" dirty="0">
              <a:solidFill>
                <a:srgbClr val="C00000"/>
              </a:solidFill>
            </a:endParaRPr>
          </a:p>
        </p:txBody>
      </p:sp>
      <p:pic>
        <p:nvPicPr>
          <p:cNvPr id="14338" name="Picture 2" descr="Ο εκφοβισμός (bullying), μια σύγχρονη μάστιγα. Tα παιδιά μας ως θύματα και  ως θύτες. – ΧΡΙΣΤΙΝΑ ΒΑΪΖΙΔΟΥ">
            <a:extLst>
              <a:ext uri="{FF2B5EF4-FFF2-40B4-BE49-F238E27FC236}">
                <a16:creationId xmlns:a16="http://schemas.microsoft.com/office/drawing/2014/main" id="{CA69CB12-B991-46EF-50FF-5E0C744F2C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7868" y="2060848"/>
            <a:ext cx="1000911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63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6672AD-4553-666D-5BF2-C2C19683170C}"/>
              </a:ext>
            </a:extLst>
          </p:cNvPr>
          <p:cNvSpPr>
            <a:spLocks noGrp="1"/>
          </p:cNvSpPr>
          <p:nvPr>
            <p:ph type="title"/>
          </p:nvPr>
        </p:nvSpPr>
        <p:spPr/>
        <p:txBody>
          <a:bodyPr/>
          <a:lstStyle/>
          <a:p>
            <a:r>
              <a:rPr lang="en-US" sz="3200" b="1" dirty="0"/>
              <a:t>TAYLOR SWIFT</a:t>
            </a:r>
            <a:endParaRPr lang="el-GR" dirty="0"/>
          </a:p>
        </p:txBody>
      </p:sp>
      <p:sp>
        <p:nvSpPr>
          <p:cNvPr id="3" name="Θέση περιεχομένου 2">
            <a:extLst>
              <a:ext uri="{FF2B5EF4-FFF2-40B4-BE49-F238E27FC236}">
                <a16:creationId xmlns:a16="http://schemas.microsoft.com/office/drawing/2014/main" id="{5B9BFE39-9F90-B621-6BE1-73F2DDA86A85}"/>
              </a:ext>
            </a:extLst>
          </p:cNvPr>
          <p:cNvSpPr>
            <a:spLocks noGrp="1"/>
          </p:cNvSpPr>
          <p:nvPr>
            <p:ph sz="half" idx="1"/>
          </p:nvPr>
        </p:nvSpPr>
        <p:spPr>
          <a:xfrm>
            <a:off x="189757" y="1556792"/>
            <a:ext cx="8208912" cy="5184576"/>
          </a:xfrm>
        </p:spPr>
        <p:txBody>
          <a:bodyPr>
            <a:normAutofit/>
          </a:bodyPr>
          <a:lstStyle/>
          <a:p>
            <a:r>
              <a:rPr lang="el-GR" b="1" dirty="0"/>
              <a:t>Η Taylor Swift αποκάλυψε ότι ήταν θύμα σχολικού εκφοβισμού στα σχολικά της χρόνια και συγκεκριμένα στο λύκειο. Ανέφερε ότι μια παρέα κοριτσιών της έκαναν bullying γιατί άκουγε πολύ country μουσική και θεωρούσαν πως δεν ήταν στο ίδιο επίπεδο για να κάνουν παρέα, έτσι την απέκλεισαν από την παρέα τους. Πριν διώξουν</a:t>
            </a:r>
            <a:r>
              <a:rPr lang="en-US" b="1" dirty="0"/>
              <a:t> </a:t>
            </a:r>
            <a:r>
              <a:rPr lang="el-GR" b="1" dirty="0"/>
              <a:t>όμως την  Taylor από την παρέα είχαν προηγηθεί περιστατικά</a:t>
            </a:r>
            <a:r>
              <a:rPr lang="en-US" b="1" dirty="0"/>
              <a:t> </a:t>
            </a:r>
            <a:r>
              <a:rPr lang="el-GR" b="1" dirty="0"/>
              <a:t>που επηρέασαν την πολύ. Για παράδειγμα μια μέρα ρώτησε τις τότε φίλες της να βγούνε μια βόλτα στο εμπορικό κέντρο, όμως όλες της αρνήθηκαν. Έτσι αποφάσισε να πάει με τη μητέρα της. Όταν έφτασε εκεί όμως βρήκε την παρέα της να ψωνίζει και να περνάει καλά. Σύμφωνα με συνεντεύξεις της αυτά τα περιστατικά ήταν η έμπνευσή της για πολλά από τα τραγούδια που έγραψε αργότερα.</a:t>
            </a:r>
          </a:p>
          <a:p>
            <a:endParaRPr lang="el-GR" dirty="0"/>
          </a:p>
        </p:txBody>
      </p:sp>
      <p:pic>
        <p:nvPicPr>
          <p:cNvPr id="5" name="Picture 2" descr="Taylor Swift Celebrates Wrapping 3 Australia Shows">
            <a:extLst>
              <a:ext uri="{FF2B5EF4-FFF2-40B4-BE49-F238E27FC236}">
                <a16:creationId xmlns:a16="http://schemas.microsoft.com/office/drawing/2014/main" id="{E68EABCB-4ECB-83F6-49D9-5511F8F05CD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8668" y="1905000"/>
            <a:ext cx="3456384" cy="467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60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60234A-6DC8-5DCE-FE84-77266D20788F}"/>
              </a:ext>
            </a:extLst>
          </p:cNvPr>
          <p:cNvSpPr>
            <a:spLocks noGrp="1"/>
          </p:cNvSpPr>
          <p:nvPr>
            <p:ph type="title"/>
          </p:nvPr>
        </p:nvSpPr>
        <p:spPr>
          <a:xfrm>
            <a:off x="1522414" y="274638"/>
            <a:ext cx="9143998" cy="1020762"/>
          </a:xfrm>
        </p:spPr>
        <p:txBody>
          <a:bodyPr anchor="b">
            <a:normAutofit/>
          </a:bodyPr>
          <a:lstStyle/>
          <a:p>
            <a:r>
              <a:rPr lang="en-US" sz="4000" b="1" dirty="0"/>
              <a:t>JUSTIN TIMBERLAKE</a:t>
            </a:r>
            <a:endParaRPr lang="el-GR" sz="4000" b="1" dirty="0"/>
          </a:p>
        </p:txBody>
      </p:sp>
      <p:sp>
        <p:nvSpPr>
          <p:cNvPr id="4" name="Θέση περιεχομένου 3">
            <a:extLst>
              <a:ext uri="{FF2B5EF4-FFF2-40B4-BE49-F238E27FC236}">
                <a16:creationId xmlns:a16="http://schemas.microsoft.com/office/drawing/2014/main" id="{24BFFD88-B02A-B34B-641B-41212A927EA6}"/>
              </a:ext>
            </a:extLst>
          </p:cNvPr>
          <p:cNvSpPr>
            <a:spLocks/>
          </p:cNvSpPr>
          <p:nvPr/>
        </p:nvSpPr>
        <p:spPr>
          <a:xfrm>
            <a:off x="3729132" y="1905000"/>
            <a:ext cx="8341944" cy="4678362"/>
          </a:xfrm>
          <a:prstGeom prst="rect">
            <a:avLst/>
          </a:prstGeom>
        </p:spPr>
        <p:txBody>
          <a:bodyPr>
            <a:normAutofit/>
          </a:bodyPr>
          <a:lstStyle/>
          <a:p>
            <a:pPr defTabSz="786384" fontAlgn="base">
              <a:spcAft>
                <a:spcPts val="600"/>
              </a:spcAft>
            </a:pPr>
            <a:r>
              <a:rPr lang="el-GR" sz="2000" b="1" kern="1200" dirty="0">
                <a:latin typeface="Corbel" panose="020B0503020204020204" pitchFamily="34" charset="0"/>
              </a:rPr>
              <a:t>Ο τραγουδιστής είπε ότι χαρακτηρίστηκε «παράξενος» ως έφηβος και πρόσφερε ενθαρρυντικά λόγια σε εφήβους που δοκίμαζαν πειράγματα και εκφοβισμό καθώς δεχόταν το Βραβείο Innovator στα βραβεία iHeartRadio στο Λος Άντζελες</a:t>
            </a:r>
            <a:r>
              <a:rPr lang="en-US" sz="2000" b="1" kern="1200" dirty="0">
                <a:latin typeface="Corbel" panose="020B0503020204020204" pitchFamily="34" charset="0"/>
              </a:rPr>
              <a:t>. </a:t>
            </a:r>
          </a:p>
          <a:p>
            <a:pPr defTabSz="786384" fontAlgn="base">
              <a:spcAft>
                <a:spcPts val="600"/>
              </a:spcAft>
            </a:pPr>
            <a:r>
              <a:rPr lang="el-GR" sz="2000" b="1" kern="1200" dirty="0">
                <a:latin typeface="Corbel" panose="020B0503020204020204" pitchFamily="34" charset="0"/>
              </a:rPr>
              <a:t>Είπε: «Μεγαλώνοντας στο σχολείο, κανείς δεν με αποκάλεσε ποτέ καινοτόμο, με έλεγαν διαφορετικό, με έλεγαν περίεργο, με έλεγαν δυο άλλες λέξεις που δεν μπορώ να πω στην τηλεόραση.</a:t>
            </a:r>
            <a:r>
              <a:rPr lang="en-US" sz="2000" b="1" kern="1200" dirty="0">
                <a:latin typeface="Corbel" panose="020B0503020204020204" pitchFamily="34" charset="0"/>
              </a:rPr>
              <a:t> </a:t>
            </a:r>
            <a:br>
              <a:rPr lang="en-US" sz="2000" b="1" kern="1200" dirty="0">
                <a:latin typeface="Corbel" panose="020B0503020204020204" pitchFamily="34" charset="0"/>
              </a:rPr>
            </a:br>
            <a:r>
              <a:rPr lang="en-US" sz="2000" b="1" kern="1200" dirty="0">
                <a:latin typeface="Corbel" panose="020B0503020204020204" pitchFamily="34" charset="0"/>
              </a:rPr>
              <a:t> </a:t>
            </a:r>
            <a:br>
              <a:rPr lang="en-US" sz="2000" b="1" kern="1200" dirty="0">
                <a:latin typeface="Corbel" panose="020B0503020204020204" pitchFamily="34" charset="0"/>
              </a:rPr>
            </a:br>
            <a:r>
              <a:rPr lang="el-GR" sz="2000" b="1" kern="1200" dirty="0">
                <a:latin typeface="Corbel" panose="020B0503020204020204" pitchFamily="34" charset="0"/>
              </a:rPr>
              <a:t>«Ευτυχώς λοιπόν η μητέρα μου με δίδαξε ότι το να είσαι διαφορετικός ήταν καλό πράγμα, ότι το να είσαι διαφορετικός σήμαινε ότι μπορούσες να κάνεις τη διαφορά, οπότε απόψε θέλω να ευχαριστήσω την μαμά μου.</a:t>
            </a:r>
            <a:r>
              <a:rPr lang="en-US" sz="2000" b="1" kern="1200" dirty="0">
                <a:latin typeface="Corbel" panose="020B0503020204020204" pitchFamily="34" charset="0"/>
              </a:rPr>
              <a:t> </a:t>
            </a:r>
          </a:p>
          <a:p>
            <a:pPr>
              <a:spcAft>
                <a:spcPts val="600"/>
              </a:spcAft>
            </a:pPr>
            <a:endParaRPr lang="el-GR" dirty="0"/>
          </a:p>
        </p:txBody>
      </p:sp>
      <p:pic>
        <p:nvPicPr>
          <p:cNvPr id="16386" name="Picture 2" descr="Justin Timberlake New Single 'Drown' Release Date Announced">
            <a:extLst>
              <a:ext uri="{FF2B5EF4-FFF2-40B4-BE49-F238E27FC236}">
                <a16:creationId xmlns:a16="http://schemas.microsoft.com/office/drawing/2014/main" id="{A79CC424-6916-766F-30BA-754F8F8ED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12" y="2204051"/>
            <a:ext cx="3035319" cy="3169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22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307690-78A2-B892-F8F7-0F600AE6955F}"/>
              </a:ext>
            </a:extLst>
          </p:cNvPr>
          <p:cNvSpPr>
            <a:spLocks noGrp="1"/>
          </p:cNvSpPr>
          <p:nvPr>
            <p:ph type="title"/>
          </p:nvPr>
        </p:nvSpPr>
        <p:spPr/>
        <p:txBody>
          <a:bodyPr>
            <a:normAutofit/>
          </a:bodyPr>
          <a:lstStyle/>
          <a:p>
            <a:r>
              <a:rPr lang="el-GR" sz="4000" b="1" dirty="0"/>
              <a:t>ΕΜΙΝΕΜ</a:t>
            </a:r>
          </a:p>
        </p:txBody>
      </p:sp>
      <p:sp>
        <p:nvSpPr>
          <p:cNvPr id="3" name="Θέση περιεχομένου 2">
            <a:extLst>
              <a:ext uri="{FF2B5EF4-FFF2-40B4-BE49-F238E27FC236}">
                <a16:creationId xmlns:a16="http://schemas.microsoft.com/office/drawing/2014/main" id="{D0D47A16-DF40-6852-74D5-2030A0E7ECF0}"/>
              </a:ext>
            </a:extLst>
          </p:cNvPr>
          <p:cNvSpPr>
            <a:spLocks noGrp="1"/>
          </p:cNvSpPr>
          <p:nvPr>
            <p:ph sz="half" idx="1"/>
          </p:nvPr>
        </p:nvSpPr>
        <p:spPr>
          <a:xfrm>
            <a:off x="765821" y="1905000"/>
            <a:ext cx="6624736" cy="4267200"/>
          </a:xfrm>
        </p:spPr>
        <p:txBody>
          <a:bodyPr>
            <a:normAutofit/>
          </a:bodyPr>
          <a:lstStyle/>
          <a:p>
            <a:r>
              <a:rPr lang="el-GR" sz="3200" b="1" i="0" dirty="0">
                <a:effectLst/>
                <a:latin typeface="Averta"/>
              </a:rPr>
              <a:t>Ο διάσημος ράπερ Έμινεμ υπήρξε θύμα ξυλοδαρμών σε ηλικία 9 ετών και μάλιστα είχε νοσηλευτεί με σπασμένη μύτη: «Με έδερναν στους διαδρόμους, στις τουαλέτες, με κλείδωναν στα αποδυτήρια».</a:t>
            </a:r>
            <a:endParaRPr lang="el-GR" sz="3200" b="1" dirty="0"/>
          </a:p>
        </p:txBody>
      </p:sp>
      <p:pic>
        <p:nvPicPr>
          <p:cNvPr id="25602" name="Picture 2" descr="Έμινεμ: Αντέχω, είμαι εδώ και χρόνια σε καραντίνα | ΣΚΑΪ">
            <a:extLst>
              <a:ext uri="{FF2B5EF4-FFF2-40B4-BE49-F238E27FC236}">
                <a16:creationId xmlns:a16="http://schemas.microsoft.com/office/drawing/2014/main" id="{02E1EBD7-FA57-D1E4-7411-58E725BFCB3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966620" y="2060848"/>
            <a:ext cx="3312368" cy="411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22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D8292-12F9-509B-67CF-B16C2246BAF9}"/>
              </a:ext>
            </a:extLst>
          </p:cNvPr>
          <p:cNvSpPr>
            <a:spLocks noGrp="1"/>
          </p:cNvSpPr>
          <p:nvPr>
            <p:ph type="title"/>
          </p:nvPr>
        </p:nvSpPr>
        <p:spPr/>
        <p:txBody>
          <a:bodyPr>
            <a:normAutofit/>
          </a:bodyPr>
          <a:lstStyle/>
          <a:p>
            <a:r>
              <a:rPr lang="en-US" sz="4000" b="1" dirty="0"/>
              <a:t>TOM CRUISE</a:t>
            </a:r>
            <a:endParaRPr lang="el-GR" sz="4000" b="1" dirty="0"/>
          </a:p>
        </p:txBody>
      </p:sp>
      <p:sp>
        <p:nvSpPr>
          <p:cNvPr id="4" name="Θέση περιεχομένου 3">
            <a:extLst>
              <a:ext uri="{FF2B5EF4-FFF2-40B4-BE49-F238E27FC236}">
                <a16:creationId xmlns:a16="http://schemas.microsoft.com/office/drawing/2014/main" id="{4FC33619-E767-5881-18B9-03C72CB01D08}"/>
              </a:ext>
            </a:extLst>
          </p:cNvPr>
          <p:cNvSpPr>
            <a:spLocks noGrp="1"/>
          </p:cNvSpPr>
          <p:nvPr>
            <p:ph sz="half" idx="2"/>
          </p:nvPr>
        </p:nvSpPr>
        <p:spPr>
          <a:xfrm>
            <a:off x="4366220" y="1905000"/>
            <a:ext cx="7272807" cy="4267200"/>
          </a:xfrm>
        </p:spPr>
        <p:txBody>
          <a:bodyPr>
            <a:normAutofit/>
          </a:bodyPr>
          <a:lstStyle/>
          <a:p>
            <a:r>
              <a:rPr lang="el-GR" sz="2800" b="1" i="0" dirty="0">
                <a:effectLst/>
                <a:latin typeface="Averta"/>
              </a:rPr>
              <a:t>Ο αστέρας του </a:t>
            </a:r>
            <a:r>
              <a:rPr lang="en-US" sz="2800" b="1" i="0" dirty="0">
                <a:effectLst/>
                <a:latin typeface="Averta"/>
              </a:rPr>
              <a:t>Hollywood</a:t>
            </a:r>
            <a:r>
              <a:rPr lang="el-GR" sz="2800" b="1" i="0" dirty="0">
                <a:effectLst/>
                <a:latin typeface="Averta"/>
              </a:rPr>
              <a:t> Τομ Κρουζ είχε πέσει θύμα bullying για τη δυσλεξία που έχει και μάλιστα έφτασε στο σημείο να αλλάξει 15 σχολεία: «Ένιωθα πως δεν άνηκα πουθενά. Τα αγόρια δεν με ήθελαν παρέα τους και με αντιμετώπιζαν ως ένα προβληματικό παιδί. Με κορόιδευαν και εγώ κλεινόμουν όλο και περισσότερο στον εαυτό μου. Έκανα χρόνια να το ξεπεράσω».</a:t>
            </a:r>
            <a:endParaRPr lang="el-GR" sz="2800" b="1" dirty="0"/>
          </a:p>
        </p:txBody>
      </p:sp>
      <p:pic>
        <p:nvPicPr>
          <p:cNvPr id="26626" name="Picture 2" descr="Τομ Κρουζ - Βικιπαίδεια">
            <a:extLst>
              <a:ext uri="{FF2B5EF4-FFF2-40B4-BE49-F238E27FC236}">
                <a16:creationId xmlns:a16="http://schemas.microsoft.com/office/drawing/2014/main" id="{5EDB2D22-9457-E3CB-9E0B-9C43B25C603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49797" y="1905000"/>
            <a:ext cx="3816424" cy="426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0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45DA53-2754-ADC6-8625-F8ED641AC748}"/>
              </a:ext>
            </a:extLst>
          </p:cNvPr>
          <p:cNvSpPr>
            <a:spLocks noGrp="1"/>
          </p:cNvSpPr>
          <p:nvPr>
            <p:ph type="title"/>
          </p:nvPr>
        </p:nvSpPr>
        <p:spPr/>
        <p:txBody>
          <a:bodyPr/>
          <a:lstStyle/>
          <a:p>
            <a:r>
              <a:rPr lang="el-GR" b="1" dirty="0">
                <a:solidFill>
                  <a:srgbClr val="FF0000"/>
                </a:solidFill>
              </a:rPr>
              <a:t>ΔΕΝ</a:t>
            </a:r>
            <a:r>
              <a:rPr lang="el-GR" b="1" dirty="0"/>
              <a:t> είναι σύγκρουση- πείραγμα- διαφωνία</a:t>
            </a:r>
          </a:p>
        </p:txBody>
      </p:sp>
      <p:sp>
        <p:nvSpPr>
          <p:cNvPr id="3" name="Θέση περιεχομένου 2">
            <a:extLst>
              <a:ext uri="{FF2B5EF4-FFF2-40B4-BE49-F238E27FC236}">
                <a16:creationId xmlns:a16="http://schemas.microsoft.com/office/drawing/2014/main" id="{A9B4AD11-4745-6891-2599-A86EAC142798}"/>
              </a:ext>
            </a:extLst>
          </p:cNvPr>
          <p:cNvSpPr>
            <a:spLocks noGrp="1"/>
          </p:cNvSpPr>
          <p:nvPr>
            <p:ph idx="1"/>
          </p:nvPr>
        </p:nvSpPr>
        <p:spPr>
          <a:xfrm>
            <a:off x="1522413" y="1742901"/>
            <a:ext cx="9144000" cy="5115099"/>
          </a:xfrm>
        </p:spPr>
        <p:txBody>
          <a:bodyPr>
            <a:normAutofit/>
          </a:bodyPr>
          <a:lstStyle/>
          <a:p>
            <a:pPr marL="0" indent="0">
              <a:buNone/>
            </a:pPr>
            <a:r>
              <a:rPr lang="el-GR" sz="2800" b="1" dirty="0"/>
              <a:t>Διαφέρει σε:</a:t>
            </a:r>
          </a:p>
          <a:p>
            <a:r>
              <a:rPr lang="el-GR" sz="2800" b="1" dirty="0"/>
              <a:t>Ένταση</a:t>
            </a:r>
          </a:p>
          <a:p>
            <a:r>
              <a:rPr lang="el-GR" sz="2800" b="1" dirty="0"/>
              <a:t>Διάρκεια</a:t>
            </a:r>
          </a:p>
          <a:p>
            <a:r>
              <a:rPr lang="el-GR" sz="2800" b="1" dirty="0"/>
              <a:t>Επανάληψη </a:t>
            </a:r>
          </a:p>
        </p:txBody>
      </p:sp>
      <p:pic>
        <p:nvPicPr>
          <p:cNvPr id="2050" name="Picture 2" descr="Σεμινάριο: «Σχολικός εκφοβισμός - Bullying» » Ευρωπαϊκή Πρόοδος">
            <a:extLst>
              <a:ext uri="{FF2B5EF4-FFF2-40B4-BE49-F238E27FC236}">
                <a16:creationId xmlns:a16="http://schemas.microsoft.com/office/drawing/2014/main" id="{61341F77-A8EB-A6B3-A441-BDF6558D0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324" y="2204864"/>
            <a:ext cx="626566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07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AC42DE-6FAD-0D45-FB34-E11654325EDE}"/>
              </a:ext>
            </a:extLst>
          </p:cNvPr>
          <p:cNvSpPr>
            <a:spLocks noGrp="1"/>
          </p:cNvSpPr>
          <p:nvPr>
            <p:ph type="title"/>
          </p:nvPr>
        </p:nvSpPr>
        <p:spPr/>
        <p:txBody>
          <a:bodyPr>
            <a:normAutofit/>
          </a:bodyPr>
          <a:lstStyle/>
          <a:p>
            <a:r>
              <a:rPr lang="en-US" sz="4000" b="1" dirty="0"/>
              <a:t>JUSTIN BIEBER</a:t>
            </a:r>
            <a:endParaRPr lang="el-GR" sz="4000" b="1" dirty="0"/>
          </a:p>
        </p:txBody>
      </p:sp>
      <p:sp>
        <p:nvSpPr>
          <p:cNvPr id="3" name="Θέση περιεχομένου 2">
            <a:extLst>
              <a:ext uri="{FF2B5EF4-FFF2-40B4-BE49-F238E27FC236}">
                <a16:creationId xmlns:a16="http://schemas.microsoft.com/office/drawing/2014/main" id="{FCE62198-00F2-5DFC-3049-66F8D930206C}"/>
              </a:ext>
            </a:extLst>
          </p:cNvPr>
          <p:cNvSpPr>
            <a:spLocks noGrp="1"/>
          </p:cNvSpPr>
          <p:nvPr>
            <p:ph sz="half" idx="1"/>
          </p:nvPr>
        </p:nvSpPr>
        <p:spPr>
          <a:xfrm>
            <a:off x="549797" y="1905000"/>
            <a:ext cx="5976664" cy="4267200"/>
          </a:xfrm>
        </p:spPr>
        <p:txBody>
          <a:bodyPr>
            <a:normAutofit/>
          </a:bodyPr>
          <a:lstStyle/>
          <a:p>
            <a:r>
              <a:rPr lang="el-GR" sz="2800" b="1" i="0" dirty="0">
                <a:effectLst/>
                <a:latin typeface="Roboto" panose="02000000000000000000" pitchFamily="2" charset="0"/>
              </a:rPr>
              <a:t>«Στο youtube έγραφαν απίστευτα πράγματα για εμένα» είχε δηλώσει ο τραγουδιστής. «Και ακόμα συνεχίζουν να λένε ότι μοιάζω 16 ετών ή ό,τι δεν έχω τρίχες στο στήθος. Γι' αυτό δεν είμαι ώριμος, αλλά ούφο. Προσπαθώ να είμαι ψύχραιμος και να φιλτράρω ό,τι διαβάζω».</a:t>
            </a:r>
            <a:endParaRPr lang="el-GR" sz="2800" b="1" dirty="0"/>
          </a:p>
        </p:txBody>
      </p:sp>
      <p:pic>
        <p:nvPicPr>
          <p:cNvPr id="18434" name="Picture 2" descr="Justin Bieber Takes A Break From Justice World Tour: &quot;Need To Make My  Health The Priority&quot;">
            <a:extLst>
              <a:ext uri="{FF2B5EF4-FFF2-40B4-BE49-F238E27FC236}">
                <a16:creationId xmlns:a16="http://schemas.microsoft.com/office/drawing/2014/main" id="{B3D56A63-58C4-F1F3-AC71-EB2256D6993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894612" y="2132856"/>
            <a:ext cx="3744416" cy="403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5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20E183-698D-5EC3-739F-C13E0A025790}"/>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SANDRA BULLOCK</a:t>
            </a:r>
            <a:endParaRPr lang="el-GR" dirty="0"/>
          </a:p>
        </p:txBody>
      </p:sp>
      <p:sp>
        <p:nvSpPr>
          <p:cNvPr id="3" name="Θέση περιεχομένου 2">
            <a:extLst>
              <a:ext uri="{FF2B5EF4-FFF2-40B4-BE49-F238E27FC236}">
                <a16:creationId xmlns:a16="http://schemas.microsoft.com/office/drawing/2014/main" id="{E841F436-BC14-425C-D769-E098CA7BD82E}"/>
              </a:ext>
            </a:extLst>
          </p:cNvPr>
          <p:cNvSpPr>
            <a:spLocks noGrp="1"/>
          </p:cNvSpPr>
          <p:nvPr>
            <p:ph sz="half" idx="1"/>
          </p:nvPr>
        </p:nvSpPr>
        <p:spPr>
          <a:xfrm>
            <a:off x="477789" y="1905000"/>
            <a:ext cx="7056782" cy="4267200"/>
          </a:xfrm>
        </p:spPr>
        <p:txBody>
          <a:bodyPr>
            <a:normAutofit fontScale="77500" lnSpcReduction="20000"/>
          </a:bodyPr>
          <a:lstStyle/>
          <a:p>
            <a:r>
              <a:rPr lang="el-GR" b="1" dirty="0">
                <a:solidFill>
                  <a:schemeClr val="tx1"/>
                </a:solidFill>
                <a:latin typeface="Arial" panose="020B0604020202020204" pitchFamily="34" charset="0"/>
                <a:cs typeface="Arial" panose="020B0604020202020204" pitchFamily="34" charset="0"/>
              </a:rPr>
              <a:t>Η ηθοποιός Sandra Bullock αποκάλυψε ότι συνήθιζε να φοβάται να πηγαίνει στο σχολείο εξαιτίας του εκφοβισμού. </a:t>
            </a:r>
          </a:p>
          <a:p>
            <a:r>
              <a:rPr lang="el-GR" b="1" dirty="0">
                <a:solidFill>
                  <a:schemeClr val="tx1"/>
                </a:solidFill>
                <a:latin typeface="Arial" panose="020B0604020202020204" pitchFamily="34" charset="0"/>
                <a:cs typeface="Arial" panose="020B0604020202020204" pitchFamily="34" charset="0"/>
              </a:rPr>
              <a:t>Θυμάται ότι την κορόιδευαν επειδή ντύθηκε διαφορετικά από τους συμμαθητές της μετά από περιοδεία στην Ευρώπη με τη μητέρα της, τη Γερμανίδα τραγουδίστρια όπερας, Helga</a:t>
            </a:r>
            <a:r>
              <a:rPr lang="en-US" b="1"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και λόγω του τραυλισμού της</a:t>
            </a:r>
            <a:r>
              <a:rPr lang="el-GR" b="1" dirty="0">
                <a:solidFill>
                  <a:schemeClr val="tx1"/>
                </a:solidFill>
                <a:latin typeface="Arial" panose="020B0604020202020204" pitchFamily="34" charset="0"/>
                <a:cs typeface="Arial" panose="020B0604020202020204" pitchFamily="34" charset="0"/>
              </a:rPr>
              <a:t>.</a:t>
            </a:r>
          </a:p>
          <a:p>
            <a:r>
              <a:rPr lang="el-GR" b="1" dirty="0">
                <a:solidFill>
                  <a:schemeClr val="tx1"/>
                </a:solidFill>
                <a:latin typeface="Arial" panose="020B0604020202020204" pitchFamily="34" charset="0"/>
                <a:cs typeface="Arial" panose="020B0604020202020204" pitchFamily="34" charset="0"/>
              </a:rPr>
              <a:t>Η ίδια ανέφερε</a:t>
            </a:r>
            <a:r>
              <a:rPr lang="en-US" b="1" dirty="0">
                <a:solidFill>
                  <a:schemeClr val="tx1"/>
                </a:solidFill>
                <a:latin typeface="Arial" panose="020B0604020202020204" pitchFamily="34" charset="0"/>
                <a:cs typeface="Arial" panose="020B0604020202020204" pitchFamily="34" charset="0"/>
              </a:rPr>
              <a:t>: </a:t>
            </a:r>
            <a:r>
              <a:rPr lang="el-GR" b="1" dirty="0">
                <a:solidFill>
                  <a:schemeClr val="tx1"/>
                </a:solidFill>
                <a:latin typeface="Arial" panose="020B0604020202020204" pitchFamily="34" charset="0"/>
                <a:cs typeface="Arial" panose="020B0604020202020204" pitchFamily="34" charset="0"/>
              </a:rPr>
              <a:t>«Τα παιδιά είναι μοχθηρά και το λυπηρό είναι ότι ακόμα θυμάμαι το όνομα και το επίθετο καθενός από αυτά τα παιδιά που ήταν κακά μαζί μου!»</a:t>
            </a:r>
            <a:endParaRPr lang="en-US" b="1" dirty="0">
              <a:solidFill>
                <a:schemeClr val="tx1"/>
              </a:solidFill>
              <a:latin typeface="Arial" panose="020B0604020202020204" pitchFamily="34" charset="0"/>
              <a:cs typeface="Arial" panose="020B0604020202020204" pitchFamily="34" charset="0"/>
            </a:endParaRPr>
          </a:p>
          <a:p>
            <a:r>
              <a:rPr lang="el-GR" b="1" i="0" dirty="0">
                <a:solidFill>
                  <a:schemeClr val="tx1"/>
                </a:solidFill>
                <a:effectLst/>
                <a:latin typeface="Arial" panose="020B0604020202020204" pitchFamily="34" charset="0"/>
                <a:cs typeface="Arial" panose="020B0604020202020204" pitchFamily="34" charset="0"/>
              </a:rPr>
              <a:t>Τέλος υποστηρίζει ότι οι γυναίκες δέχονται επίθεση που δεν οφείλεται στο ποιες είναι  ως άνθρωποι, αλλά στην εμφάνιση ή στην ηλικία τους. Επιπλέον, προσπαθεί να μεγαλώσει τον γιο της έτσι ώστε να γίνει ένας καλός άντρας που σέβεται και εκτιμά τις γυναίκες.</a:t>
            </a:r>
            <a:endParaRPr lang="el-GR" b="1" dirty="0">
              <a:solidFill>
                <a:schemeClr val="tx1"/>
              </a:solidFill>
              <a:latin typeface="Arial" panose="020B0604020202020204" pitchFamily="34" charset="0"/>
              <a:cs typeface="Arial" panose="020B0604020202020204" pitchFamily="34" charset="0"/>
            </a:endParaRPr>
          </a:p>
          <a:p>
            <a:endParaRPr lang="el-GR" dirty="0"/>
          </a:p>
        </p:txBody>
      </p:sp>
      <p:pic>
        <p:nvPicPr>
          <p:cNvPr id="5" name="Θέση περιεχομένου 4">
            <a:extLst>
              <a:ext uri="{FF2B5EF4-FFF2-40B4-BE49-F238E27FC236}">
                <a16:creationId xmlns:a16="http://schemas.microsoft.com/office/drawing/2014/main" id="{200F893F-8C4B-BCFB-1E9A-58640AD0425B}"/>
              </a:ext>
            </a:extLst>
          </p:cNvPr>
          <p:cNvPicPr>
            <a:picLocks noGrp="1" noChangeAspect="1"/>
          </p:cNvPicPr>
          <p:nvPr>
            <p:ph sz="half" idx="2"/>
          </p:nvPr>
        </p:nvPicPr>
        <p:blipFill>
          <a:blip r:embed="rId2"/>
          <a:stretch>
            <a:fillRect/>
          </a:stretch>
        </p:blipFill>
        <p:spPr>
          <a:xfrm>
            <a:off x="7534571" y="1905000"/>
            <a:ext cx="4176465" cy="4404320"/>
          </a:xfrm>
          <a:prstGeom prst="rect">
            <a:avLst/>
          </a:prstGeom>
        </p:spPr>
      </p:pic>
    </p:spTree>
    <p:extLst>
      <p:ext uri="{BB962C8B-B14F-4D97-AF65-F5344CB8AC3E}">
        <p14:creationId xmlns:p14="http://schemas.microsoft.com/office/powerpoint/2010/main" val="359956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486A77-B1BB-5CE0-EF6A-7C420F400888}"/>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MEGAN FOX</a:t>
            </a:r>
            <a:endParaRPr lang="el-GR" sz="4000" dirty="0"/>
          </a:p>
        </p:txBody>
      </p:sp>
      <p:sp>
        <p:nvSpPr>
          <p:cNvPr id="3" name="Θέση περιεχομένου 2">
            <a:extLst>
              <a:ext uri="{FF2B5EF4-FFF2-40B4-BE49-F238E27FC236}">
                <a16:creationId xmlns:a16="http://schemas.microsoft.com/office/drawing/2014/main" id="{06A0E878-9BD7-B101-8B0D-90BB18ADF26E}"/>
              </a:ext>
            </a:extLst>
          </p:cNvPr>
          <p:cNvSpPr>
            <a:spLocks noGrp="1"/>
          </p:cNvSpPr>
          <p:nvPr>
            <p:ph sz="half" idx="1"/>
          </p:nvPr>
        </p:nvSpPr>
        <p:spPr>
          <a:xfrm>
            <a:off x="837829" y="1556792"/>
            <a:ext cx="6696744" cy="5026570"/>
          </a:xfrm>
        </p:spPr>
        <p:txBody>
          <a:bodyPr>
            <a:normAutofit fontScale="92500" lnSpcReduction="20000"/>
          </a:bodyPr>
          <a:lstStyle/>
          <a:p>
            <a:r>
              <a:rPr lang="el-GR" b="1" dirty="0">
                <a:solidFill>
                  <a:schemeClr val="tx1"/>
                </a:solidFill>
                <a:latin typeface="Arial" panose="020B0604020202020204" pitchFamily="34" charset="0"/>
                <a:cs typeface="Arial" panose="020B0604020202020204" pitchFamily="34" charset="0"/>
              </a:rPr>
              <a:t>«</a:t>
            </a:r>
            <a:r>
              <a:rPr lang="el-GR" b="1" i="0" dirty="0">
                <a:solidFill>
                  <a:schemeClr val="tx1"/>
                </a:solidFill>
                <a:effectLst/>
                <a:latin typeface="Arial" panose="020B0604020202020204" pitchFamily="34" charset="0"/>
                <a:cs typeface="Arial" panose="020B0604020202020204" pitchFamily="34" charset="0"/>
              </a:rPr>
              <a:t>Υπήρχαν μερικά κακά κορίτσια στο σχολείο μου στο όταν ήμουν σε χριστιανικό γυμνάσιο. Ήμουν 15 και όλοι ήξεραν ότι η φιλοδοξία μου στη ζωή ήταν να γίνω ηθοποιός.»</a:t>
            </a:r>
            <a:endParaRPr lang="en-US" b="1" dirty="0">
              <a:solidFill>
                <a:schemeClr val="tx1"/>
              </a:solidFill>
              <a:latin typeface="Arial" panose="020B0604020202020204" pitchFamily="34" charset="0"/>
              <a:cs typeface="Arial" panose="020B0604020202020204" pitchFamily="34" charset="0"/>
            </a:endParaRPr>
          </a:p>
          <a:p>
            <a:pPr algn="l"/>
            <a:r>
              <a:rPr lang="el-GR" b="1" dirty="0">
                <a:solidFill>
                  <a:schemeClr val="tx1"/>
                </a:solidFill>
                <a:latin typeface="Arial" panose="020B0604020202020204" pitchFamily="34" charset="0"/>
                <a:cs typeface="Arial" panose="020B0604020202020204" pitchFamily="34" charset="0"/>
              </a:rPr>
              <a:t>Δήλωσε ότι έ</a:t>
            </a:r>
            <a:r>
              <a:rPr lang="el-GR" b="1" i="0" dirty="0">
                <a:solidFill>
                  <a:schemeClr val="tx1"/>
                </a:solidFill>
                <a:effectLst/>
                <a:latin typeface="Arial" panose="020B0604020202020204" pitchFamily="34" charset="0"/>
                <a:cs typeface="Arial" panose="020B0604020202020204" pitchFamily="34" charset="0"/>
              </a:rPr>
              <a:t>να κορίτσι ήρθε στο σχολείο στο Χάλοουιν με μια μαύρη δερμάτινη φόρμα και όλοι νόμιζαν ότι ήταν γυναίκα- γάτα. </a:t>
            </a:r>
            <a:r>
              <a:rPr lang="el-GR" b="1" dirty="0">
                <a:solidFill>
                  <a:schemeClr val="tx1"/>
                </a:solidFill>
                <a:latin typeface="Arial" panose="020B0604020202020204" pitchFamily="34" charset="0"/>
                <a:cs typeface="Arial" panose="020B0604020202020204" pitchFamily="34" charset="0"/>
              </a:rPr>
              <a:t>Όταν την ρώτησαν τι έχει πραγματικά ντυθεί εκείνη απάντησε</a:t>
            </a:r>
            <a:r>
              <a:rPr lang="en-US" b="1" dirty="0">
                <a:solidFill>
                  <a:schemeClr val="tx1"/>
                </a:solidFill>
                <a:latin typeface="Arial" panose="020B0604020202020204" pitchFamily="34" charset="0"/>
                <a:cs typeface="Arial" panose="020B0604020202020204" pitchFamily="34" charset="0"/>
              </a:rPr>
              <a:t>:</a:t>
            </a:r>
            <a:r>
              <a:rPr lang="el-GR" b="1" dirty="0">
                <a:solidFill>
                  <a:schemeClr val="tx1"/>
                </a:solidFill>
                <a:latin typeface="Arial" panose="020B0604020202020204" pitchFamily="34" charset="0"/>
                <a:cs typeface="Arial" panose="020B0604020202020204" pitchFamily="34" charset="0"/>
              </a:rPr>
              <a:t> «</a:t>
            </a:r>
            <a:r>
              <a:rPr lang="el-GR" b="1" i="0" dirty="0">
                <a:solidFill>
                  <a:schemeClr val="tx1"/>
                </a:solidFill>
                <a:effectLst/>
                <a:latin typeface="Arial" panose="020B0604020202020204" pitchFamily="34" charset="0"/>
                <a:cs typeface="Arial" panose="020B0604020202020204" pitchFamily="34" charset="0"/>
              </a:rPr>
              <a:t>Όχι, είμαι η </a:t>
            </a:r>
            <a:r>
              <a:rPr lang="en-US" b="1" i="0" dirty="0">
                <a:solidFill>
                  <a:schemeClr val="tx1"/>
                </a:solidFill>
                <a:effectLst/>
                <a:latin typeface="Arial" panose="020B0604020202020204" pitchFamily="34" charset="0"/>
                <a:cs typeface="Arial" panose="020B0604020202020204" pitchFamily="34" charset="0"/>
              </a:rPr>
              <a:t>Megan Fox</a:t>
            </a:r>
            <a:r>
              <a:rPr lang="el-GR" b="1" i="0" dirty="0">
                <a:solidFill>
                  <a:schemeClr val="tx1"/>
                </a:solidFill>
                <a:effectLst/>
                <a:latin typeface="Arial" panose="020B0604020202020204" pitchFamily="34" charset="0"/>
                <a:cs typeface="Arial" panose="020B0604020202020204" pitchFamily="34" charset="0"/>
              </a:rPr>
              <a:t>» είπε. «Με κορόιδευε. Δεν της είπα τίποτα. Ήμουν πραγματικά ντροπαλή».</a:t>
            </a:r>
          </a:p>
          <a:p>
            <a:pPr algn="l"/>
            <a:r>
              <a:rPr lang="el-GR" b="1" i="0" dirty="0">
                <a:solidFill>
                  <a:schemeClr val="tx1"/>
                </a:solidFill>
                <a:effectLst/>
                <a:latin typeface="Arial" panose="020B0604020202020204" pitchFamily="34" charset="0"/>
                <a:cs typeface="Arial" panose="020B0604020202020204" pitchFamily="34" charset="0"/>
              </a:rPr>
              <a:t>Η </a:t>
            </a:r>
            <a:r>
              <a:rPr lang="en-US" b="1" i="0" dirty="0">
                <a:solidFill>
                  <a:schemeClr val="tx1"/>
                </a:solidFill>
                <a:effectLst/>
                <a:latin typeface="Arial" panose="020B0604020202020204" pitchFamily="34" charset="0"/>
                <a:cs typeface="Arial" panose="020B0604020202020204" pitchFamily="34" charset="0"/>
              </a:rPr>
              <a:t>Megan </a:t>
            </a:r>
            <a:r>
              <a:rPr lang="el-GR" b="1" i="0" dirty="0">
                <a:solidFill>
                  <a:schemeClr val="tx1"/>
                </a:solidFill>
                <a:effectLst/>
                <a:latin typeface="Arial" panose="020B0604020202020204" pitchFamily="34" charset="0"/>
                <a:cs typeface="Arial" panose="020B0604020202020204" pitchFamily="34" charset="0"/>
              </a:rPr>
              <a:t>επισήμανε ότι τα πήγαινε πάντοτε καλύτερα με τα αγόρια</a:t>
            </a:r>
            <a:r>
              <a:rPr lang="el-GR" b="1" dirty="0">
                <a:solidFill>
                  <a:schemeClr val="tx1"/>
                </a:solidFill>
                <a:latin typeface="Arial" panose="020B0604020202020204" pitchFamily="34" charset="0"/>
                <a:cs typeface="Arial" panose="020B0604020202020204" pitchFamily="34" charset="0"/>
              </a:rPr>
              <a:t> και ότι ποτέ της δεν ήταν δημοφιλής.</a:t>
            </a:r>
            <a:endParaRPr lang="en-US" b="1" dirty="0">
              <a:solidFill>
                <a:schemeClr val="tx1"/>
              </a:solidFill>
              <a:latin typeface="Arial" panose="020B0604020202020204" pitchFamily="34" charset="0"/>
              <a:cs typeface="Arial" panose="020B0604020202020204" pitchFamily="34" charset="0"/>
            </a:endParaRPr>
          </a:p>
          <a:p>
            <a:pPr algn="l"/>
            <a:r>
              <a:rPr lang="el-GR" b="1" dirty="0">
                <a:solidFill>
                  <a:schemeClr val="tx1"/>
                </a:solidFill>
                <a:latin typeface="Arial" panose="020B0604020202020204" pitchFamily="34" charset="0"/>
                <a:cs typeface="Arial" panose="020B0604020202020204" pitchFamily="34" charset="0"/>
              </a:rPr>
              <a:t>Κάποιες πηγές αναφέρουν ότι στο σχολείο η </a:t>
            </a:r>
            <a:r>
              <a:rPr lang="en-US" b="1" dirty="0">
                <a:solidFill>
                  <a:schemeClr val="tx1"/>
                </a:solidFill>
                <a:latin typeface="Arial" panose="020B0604020202020204" pitchFamily="34" charset="0"/>
                <a:cs typeface="Arial" panose="020B0604020202020204" pitchFamily="34" charset="0"/>
              </a:rPr>
              <a:t>Megan</a:t>
            </a:r>
            <a:r>
              <a:rPr lang="el-GR" b="1" dirty="0">
                <a:solidFill>
                  <a:schemeClr val="tx1"/>
                </a:solidFill>
                <a:latin typeface="Arial" panose="020B0604020202020204" pitchFamily="34" charset="0"/>
                <a:cs typeface="Arial" panose="020B0604020202020204" pitchFamily="34" charset="0"/>
              </a:rPr>
              <a:t> έτρωγε μεσημεριανό μέσα στο μπάνιο για να αποφύγει τα βλέμματα.</a:t>
            </a:r>
          </a:p>
          <a:p>
            <a:endParaRPr lang="el-GR" dirty="0"/>
          </a:p>
        </p:txBody>
      </p:sp>
      <p:pic>
        <p:nvPicPr>
          <p:cNvPr id="5" name="Θέση περιεχομένου 4">
            <a:extLst>
              <a:ext uri="{FF2B5EF4-FFF2-40B4-BE49-F238E27FC236}">
                <a16:creationId xmlns:a16="http://schemas.microsoft.com/office/drawing/2014/main" id="{7F0E6EE5-EF0B-4657-3350-A2DDDE594EEB}"/>
              </a:ext>
            </a:extLst>
          </p:cNvPr>
          <p:cNvPicPr>
            <a:picLocks noGrp="1" noChangeAspect="1"/>
          </p:cNvPicPr>
          <p:nvPr>
            <p:ph sz="half" idx="2"/>
          </p:nvPr>
        </p:nvPicPr>
        <p:blipFill>
          <a:blip r:embed="rId2"/>
          <a:stretch>
            <a:fillRect/>
          </a:stretch>
        </p:blipFill>
        <p:spPr>
          <a:xfrm>
            <a:off x="7678588" y="1905000"/>
            <a:ext cx="3960440" cy="4267200"/>
          </a:xfrm>
          <a:prstGeom prst="rect">
            <a:avLst/>
          </a:prstGeom>
        </p:spPr>
      </p:pic>
    </p:spTree>
    <p:extLst>
      <p:ext uri="{BB962C8B-B14F-4D97-AF65-F5344CB8AC3E}">
        <p14:creationId xmlns:p14="http://schemas.microsoft.com/office/powerpoint/2010/main" val="40630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D75441-8F34-AF39-2EE3-BED41411CA07}"/>
              </a:ext>
            </a:extLst>
          </p:cNvPr>
          <p:cNvSpPr>
            <a:spLocks noGrp="1"/>
          </p:cNvSpPr>
          <p:nvPr>
            <p:ph type="title"/>
          </p:nvPr>
        </p:nvSpPr>
        <p:spPr/>
        <p:txBody>
          <a:bodyPr>
            <a:normAutofit/>
          </a:bodyPr>
          <a:lstStyle/>
          <a:p>
            <a:r>
              <a:rPr lang="en-US" sz="4000" b="1" dirty="0"/>
              <a:t>JULIA ROBERTS</a:t>
            </a:r>
            <a:endParaRPr lang="el-GR" sz="4000" b="1" dirty="0"/>
          </a:p>
        </p:txBody>
      </p:sp>
      <p:sp>
        <p:nvSpPr>
          <p:cNvPr id="3" name="Θέση περιεχομένου 2">
            <a:extLst>
              <a:ext uri="{FF2B5EF4-FFF2-40B4-BE49-F238E27FC236}">
                <a16:creationId xmlns:a16="http://schemas.microsoft.com/office/drawing/2014/main" id="{1FD6F702-8576-7C97-D425-9BD460598031}"/>
              </a:ext>
            </a:extLst>
          </p:cNvPr>
          <p:cNvSpPr>
            <a:spLocks noGrp="1"/>
          </p:cNvSpPr>
          <p:nvPr>
            <p:ph sz="half" idx="1"/>
          </p:nvPr>
        </p:nvSpPr>
        <p:spPr>
          <a:xfrm>
            <a:off x="549796" y="1628800"/>
            <a:ext cx="6480720" cy="4954562"/>
          </a:xfrm>
        </p:spPr>
        <p:txBody>
          <a:bodyPr>
            <a:noAutofit/>
          </a:bodyPr>
          <a:lstStyle/>
          <a:p>
            <a:r>
              <a:rPr lang="el-GR" sz="2800" b="0" i="0" dirty="0">
                <a:effectLst/>
                <a:latin typeface="Roboto" panose="02000000000000000000" pitchFamily="2" charset="0"/>
              </a:rPr>
              <a:t>Η βραβευμένη με Όσκαρ, </a:t>
            </a:r>
            <a:r>
              <a:rPr lang="el-GR" sz="2800" b="1" i="0" dirty="0">
                <a:effectLst/>
                <a:latin typeface="Roboto" panose="02000000000000000000" pitchFamily="2" charset="0"/>
              </a:rPr>
              <a:t>Τζούλια Ρόμπερτς (Julia Roberts)</a:t>
            </a:r>
            <a:r>
              <a:rPr lang="el-GR" sz="2800" b="0" i="0" dirty="0">
                <a:effectLst/>
                <a:latin typeface="Roboto" panose="02000000000000000000" pitchFamily="2" charset="0"/>
              </a:rPr>
              <a:t>, σε μία συζήτησή της με εφήβους, θύματα του bullying, πριν από λίγα χρόνια, αποκάλυψε πως και η ίδια όταν ήταν μικρή είχε γίνει </a:t>
            </a:r>
            <a:r>
              <a:rPr lang="el-GR" sz="2800" b="1" i="0" dirty="0">
                <a:effectLst/>
                <a:latin typeface="Roboto" panose="02000000000000000000" pitchFamily="2" charset="0"/>
              </a:rPr>
              <a:t>αποδέκτης χλευασμού, ταπείνωσης και προσβολών</a:t>
            </a:r>
            <a:r>
              <a:rPr lang="el-GR" sz="2800" b="0" i="0" dirty="0">
                <a:effectLst/>
                <a:latin typeface="Roboto" panose="02000000000000000000" pitchFamily="2" charset="0"/>
              </a:rPr>
              <a:t> από τους συμμαθητές της. «Έχω πει στα παιδιά μου να μην ξεχνούν ποτέ ποια είναι. Ακόμα κι όταν είναι μόνα τους. </a:t>
            </a:r>
            <a:r>
              <a:rPr lang="el-GR" sz="2800" b="1" i="0" dirty="0">
                <a:effectLst/>
                <a:latin typeface="Roboto" panose="02000000000000000000" pitchFamily="2" charset="0"/>
              </a:rPr>
              <a:t>Η απάθεια είναι ισοδύναμη με την εγκληματικότητα</a:t>
            </a:r>
            <a:r>
              <a:rPr lang="el-GR" sz="2800" b="0" i="0" dirty="0">
                <a:effectLst/>
                <a:latin typeface="Roboto" panose="02000000000000000000" pitchFamily="2" charset="0"/>
              </a:rPr>
              <a:t>» ανέφερε η ίδια. </a:t>
            </a:r>
            <a:endParaRPr lang="el-GR" sz="2800" dirty="0"/>
          </a:p>
        </p:txBody>
      </p:sp>
      <p:pic>
        <p:nvPicPr>
          <p:cNvPr id="19458" name="Picture 2" descr="Julia Roberts - Movies, Age &amp; Husband">
            <a:extLst>
              <a:ext uri="{FF2B5EF4-FFF2-40B4-BE49-F238E27FC236}">
                <a16:creationId xmlns:a16="http://schemas.microsoft.com/office/drawing/2014/main" id="{A72D3AEA-5C44-7D16-C0ED-2B225A6968F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894612" y="2204864"/>
            <a:ext cx="3600400" cy="352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98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4914A2-3A9A-BBE2-23C2-4E9B84CE4504}"/>
              </a:ext>
            </a:extLst>
          </p:cNvPr>
          <p:cNvSpPr>
            <a:spLocks noGrp="1"/>
          </p:cNvSpPr>
          <p:nvPr>
            <p:ph type="title"/>
          </p:nvPr>
        </p:nvSpPr>
        <p:spPr/>
        <p:txBody>
          <a:bodyPr>
            <a:normAutofit/>
          </a:bodyPr>
          <a:lstStyle/>
          <a:p>
            <a:r>
              <a:rPr lang="en-US" sz="4000" b="1" dirty="0"/>
              <a:t>RIHANNA</a:t>
            </a:r>
            <a:endParaRPr lang="el-GR" sz="4000" b="1" dirty="0"/>
          </a:p>
        </p:txBody>
      </p:sp>
      <p:sp>
        <p:nvSpPr>
          <p:cNvPr id="3" name="Θέση περιεχομένου 2">
            <a:extLst>
              <a:ext uri="{FF2B5EF4-FFF2-40B4-BE49-F238E27FC236}">
                <a16:creationId xmlns:a16="http://schemas.microsoft.com/office/drawing/2014/main" id="{454560E1-2756-FA60-F99F-9EEB1CF8C00F}"/>
              </a:ext>
            </a:extLst>
          </p:cNvPr>
          <p:cNvSpPr>
            <a:spLocks noGrp="1"/>
          </p:cNvSpPr>
          <p:nvPr>
            <p:ph sz="half" idx="1"/>
          </p:nvPr>
        </p:nvSpPr>
        <p:spPr>
          <a:xfrm>
            <a:off x="549797" y="1905000"/>
            <a:ext cx="6696744" cy="4678362"/>
          </a:xfrm>
        </p:spPr>
        <p:txBody>
          <a:bodyPr>
            <a:noAutofit/>
          </a:bodyPr>
          <a:lstStyle/>
          <a:p>
            <a:pPr algn="l"/>
            <a:r>
              <a:rPr lang="el-GR" sz="2800" b="1" i="0" dirty="0">
                <a:effectLst/>
                <a:latin typeface="Roboto" panose="02000000000000000000" pitchFamily="2" charset="0"/>
              </a:rPr>
              <a:t>Το γεγονός ότι είχα διαφορετικό χρώμα δέρματος από τους υπόλοιπους δεν αποτελούσε πρόβλημα στο σπίτι μου, αλλά έγινε πρόβλημα όταν πήγα στο σχολείο. Κάτι που πραγματικά με μπέρδεψε στην αρχή» έχει πει η Rihanna σε συνέντευξή της, σχετικά με το bullying που έχει δεχτεί. «Οι ενοχλήσεις συνέχισαν μέχρι και την τελευταία μου μέρα στο δημοτικό. Πέρασα κόλαση» συμπλήρωσε. </a:t>
            </a:r>
          </a:p>
          <a:p>
            <a:br>
              <a:rPr lang="el-GR" sz="2800" dirty="0"/>
            </a:br>
            <a:endParaRPr lang="el-GR" sz="2800" dirty="0"/>
          </a:p>
        </p:txBody>
      </p:sp>
      <p:pic>
        <p:nvPicPr>
          <p:cNvPr id="20482" name="Picture 2" descr="Rihanna - Wikipedia">
            <a:extLst>
              <a:ext uri="{FF2B5EF4-FFF2-40B4-BE49-F238E27FC236}">
                <a16:creationId xmlns:a16="http://schemas.microsoft.com/office/drawing/2014/main" id="{80E18BEA-998B-9225-961D-17944F02CEB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32688" y="1988840"/>
            <a:ext cx="3746300" cy="418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67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596EAB-60CF-382F-98EE-47F8A326C3E7}"/>
              </a:ext>
            </a:extLst>
          </p:cNvPr>
          <p:cNvSpPr>
            <a:spLocks noGrp="1"/>
          </p:cNvSpPr>
          <p:nvPr>
            <p:ph type="title"/>
          </p:nvPr>
        </p:nvSpPr>
        <p:spPr/>
        <p:txBody>
          <a:bodyPr>
            <a:normAutofit/>
          </a:bodyPr>
          <a:lstStyle/>
          <a:p>
            <a:r>
              <a:rPr lang="en-US" sz="4000" b="1" dirty="0"/>
              <a:t>KATE WINSLET</a:t>
            </a:r>
            <a:endParaRPr lang="el-GR" sz="4000" b="1" dirty="0"/>
          </a:p>
        </p:txBody>
      </p:sp>
      <p:sp>
        <p:nvSpPr>
          <p:cNvPr id="3" name="Θέση περιεχομένου 2">
            <a:extLst>
              <a:ext uri="{FF2B5EF4-FFF2-40B4-BE49-F238E27FC236}">
                <a16:creationId xmlns:a16="http://schemas.microsoft.com/office/drawing/2014/main" id="{4F8C2DE2-61DC-006B-F358-AC3049C1F753}"/>
              </a:ext>
            </a:extLst>
          </p:cNvPr>
          <p:cNvSpPr>
            <a:spLocks noGrp="1"/>
          </p:cNvSpPr>
          <p:nvPr>
            <p:ph sz="half" idx="1"/>
          </p:nvPr>
        </p:nvSpPr>
        <p:spPr>
          <a:xfrm>
            <a:off x="261765" y="1905000"/>
            <a:ext cx="7776864" cy="4836368"/>
          </a:xfrm>
        </p:spPr>
        <p:txBody>
          <a:bodyPr>
            <a:noAutofit/>
          </a:bodyPr>
          <a:lstStyle/>
          <a:p>
            <a:r>
              <a:rPr lang="el-GR" sz="2800" b="0" i="0" dirty="0">
                <a:effectLst/>
                <a:latin typeface="Source Sans Pro" panose="020B0503030403020204" pitchFamily="34" charset="0"/>
              </a:rPr>
              <a:t>H </a:t>
            </a:r>
            <a:r>
              <a:rPr lang="el-GR" sz="2800" b="1" i="0" dirty="0">
                <a:effectLst/>
                <a:latin typeface="Source Sans Pro" panose="020B0503030403020204" pitchFamily="34" charset="0"/>
              </a:rPr>
              <a:t>Kέιτ Γουίνσλετ</a:t>
            </a:r>
            <a:r>
              <a:rPr lang="el-GR" sz="2800" b="0" i="0" dirty="0">
                <a:effectLst/>
                <a:latin typeface="Source Sans Pro" panose="020B0503030403020204" pitchFamily="34" charset="0"/>
              </a:rPr>
              <a:t> μπορεί να είναι μια από τις πιο ταλαντούχες ηθοποιούς του Χόλιγουντ, όμως είχε πέσει θύμα bullying στο σχολείο επειδή ήταν παχουλή.</a:t>
            </a:r>
            <a:br>
              <a:rPr lang="el-GR" sz="2800" dirty="0"/>
            </a:br>
            <a:r>
              <a:rPr lang="el-GR" sz="2800" b="0" i="0" dirty="0">
                <a:effectLst/>
                <a:latin typeface="Source Sans Pro" panose="020B0503030403020204" pitchFamily="34" charset="0"/>
              </a:rPr>
              <a:t>Κάποτε μάλιστα την είχαν κλειδώσει μέσα σε μια ντουλάπα. Κατά διαστήματα η Κέιτ λέει πως ακόμη και τώρα νιώθει σαν το κορίτσι με τις ανασφάλειες που ήταν τότε ενώ θυμάται πως της είχαν δώσει στο σχολείο το παρατσούκλι Blubber (που σημαίνει λίπος). Αλλά όπως λέει η διάσημη ηθοποιός χαρακτηριστικά, ποιος γελάει τώρα;</a:t>
            </a:r>
            <a:br>
              <a:rPr lang="el-GR" sz="2800" dirty="0"/>
            </a:br>
            <a:endParaRPr lang="el-GR" sz="2800" dirty="0"/>
          </a:p>
        </p:txBody>
      </p:sp>
      <p:pic>
        <p:nvPicPr>
          <p:cNvPr id="21509" name="Picture 5" descr="Kate Winslet Recalls the 'Straight-Up Cruel' Body-Shaming She Experienced  After 'Titanic' | Glamour">
            <a:extLst>
              <a:ext uri="{FF2B5EF4-FFF2-40B4-BE49-F238E27FC236}">
                <a16:creationId xmlns:a16="http://schemas.microsoft.com/office/drawing/2014/main" id="{9EC7A7E5-CE2E-53FA-1FA3-73FA02B9AA5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38628" y="2060848"/>
            <a:ext cx="3589808" cy="411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29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C341BF-0F95-B9B0-99B6-1CFF2BC02A62}"/>
              </a:ext>
            </a:extLst>
          </p:cNvPr>
          <p:cNvSpPr>
            <a:spLocks noGrp="1"/>
          </p:cNvSpPr>
          <p:nvPr>
            <p:ph type="title"/>
          </p:nvPr>
        </p:nvSpPr>
        <p:spPr/>
        <p:txBody>
          <a:bodyPr>
            <a:normAutofit/>
          </a:bodyPr>
          <a:lstStyle/>
          <a:p>
            <a:r>
              <a:rPr lang="en-US" sz="4000" b="1" dirty="0"/>
              <a:t>KATE MIDDLETON</a:t>
            </a:r>
            <a:endParaRPr lang="el-GR" sz="4000" b="1" dirty="0"/>
          </a:p>
        </p:txBody>
      </p:sp>
      <p:sp>
        <p:nvSpPr>
          <p:cNvPr id="4" name="Θέση περιεχομένου 3">
            <a:extLst>
              <a:ext uri="{FF2B5EF4-FFF2-40B4-BE49-F238E27FC236}">
                <a16:creationId xmlns:a16="http://schemas.microsoft.com/office/drawing/2014/main" id="{1A994628-1C09-C081-7A46-B3001BA045A1}"/>
              </a:ext>
            </a:extLst>
          </p:cNvPr>
          <p:cNvSpPr>
            <a:spLocks noGrp="1"/>
          </p:cNvSpPr>
          <p:nvPr>
            <p:ph sz="half" idx="2"/>
          </p:nvPr>
        </p:nvSpPr>
        <p:spPr>
          <a:xfrm>
            <a:off x="4582244" y="1905000"/>
            <a:ext cx="7344816" cy="4267200"/>
          </a:xfrm>
        </p:spPr>
        <p:txBody>
          <a:bodyPr>
            <a:normAutofit fontScale="92500"/>
          </a:bodyPr>
          <a:lstStyle/>
          <a:p>
            <a:r>
              <a:rPr lang="el-GR" b="0" i="0" dirty="0">
                <a:effectLst/>
                <a:latin typeface="Source Sans Pro" panose="020B0503030403020204" pitchFamily="34" charset="0"/>
              </a:rPr>
              <a:t> </a:t>
            </a:r>
            <a:r>
              <a:rPr lang="en-US" b="1" dirty="0">
                <a:latin typeface="Source Sans Pro" panose="020B0503030403020204" pitchFamily="34" charset="0"/>
              </a:rPr>
              <a:t>H </a:t>
            </a:r>
            <a:r>
              <a:rPr lang="el-GR" b="1" i="0" dirty="0">
                <a:effectLst/>
                <a:latin typeface="Source Sans Pro" panose="020B0503030403020204" pitchFamily="34" charset="0"/>
              </a:rPr>
              <a:t>Κέιτ Μίντλετον δεν είναι ηθοποιός ή τραγουδίστρια αλλά έχει παντρευτεί ολόκληρο πρίγκιπα και είναι από τα πιο αναγνωρίσιμα πρόσωπα στον κόσμο! Ακόμη και αν δεν το πιστεύεις όμως είχε πέσει θύμα bullying στο σχολείο.</a:t>
            </a:r>
            <a:br>
              <a:rPr lang="el-GR" b="1" dirty="0"/>
            </a:br>
            <a:br>
              <a:rPr lang="el-GR" b="1" dirty="0"/>
            </a:br>
            <a:r>
              <a:rPr lang="el-GR" b="1" i="0" dirty="0">
                <a:effectLst/>
                <a:latin typeface="Source Sans Pro" panose="020B0503030403020204" pitchFamily="34" charset="0"/>
              </a:rPr>
              <a:t>Σύμφωνα με αναφορές η Κέιτ είχε αναγκαστεί να αλλάξει σχολείο γιατί κάποια ύπουλα κορίτσια έλεγαν πως είναι πολύ αδύνατη και ήσυχη. Και μην νομίζεις πως δεν υπέφερε από αυτά...</a:t>
            </a:r>
            <a:br>
              <a:rPr lang="el-GR" b="1" dirty="0"/>
            </a:br>
            <a:br>
              <a:rPr lang="el-GR" b="1" dirty="0"/>
            </a:br>
            <a:r>
              <a:rPr lang="el-GR" b="1" i="0" dirty="0">
                <a:effectLst/>
                <a:latin typeface="Source Sans Pro" panose="020B0503030403020204" pitchFamily="34" charset="0"/>
              </a:rPr>
              <a:t>Κάποια κορίτσια της έκλεβαν τα βιβλία επειδή όπως έλεγαν καθόταν σαν πάπια και δεν έκανε τίποτα. </a:t>
            </a:r>
            <a:endParaRPr lang="el-GR" b="1" dirty="0"/>
          </a:p>
        </p:txBody>
      </p:sp>
      <p:pic>
        <p:nvPicPr>
          <p:cNvPr id="22530" name="Picture 2" descr="Kate Middleton is the 'power behind the throne': royal expert">
            <a:extLst>
              <a:ext uri="{FF2B5EF4-FFF2-40B4-BE49-F238E27FC236}">
                <a16:creationId xmlns:a16="http://schemas.microsoft.com/office/drawing/2014/main" id="{E1084ADF-8774-1407-1F0A-C3344E54ABD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09837" y="1905000"/>
            <a:ext cx="3672407"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49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29DA08-4567-2F06-18F4-5E75AE61FEDB}"/>
              </a:ext>
            </a:extLst>
          </p:cNvPr>
          <p:cNvSpPr>
            <a:spLocks noGrp="1"/>
          </p:cNvSpPr>
          <p:nvPr>
            <p:ph type="title"/>
          </p:nvPr>
        </p:nvSpPr>
        <p:spPr/>
        <p:txBody>
          <a:bodyPr>
            <a:normAutofit/>
          </a:bodyPr>
          <a:lstStyle/>
          <a:p>
            <a:r>
              <a:rPr lang="en-US" sz="4000" b="1" dirty="0"/>
              <a:t>JESSICA ALBA</a:t>
            </a:r>
            <a:endParaRPr lang="el-GR" sz="4000" b="1" dirty="0"/>
          </a:p>
        </p:txBody>
      </p:sp>
      <p:sp>
        <p:nvSpPr>
          <p:cNvPr id="4" name="Θέση περιεχομένου 3">
            <a:extLst>
              <a:ext uri="{FF2B5EF4-FFF2-40B4-BE49-F238E27FC236}">
                <a16:creationId xmlns:a16="http://schemas.microsoft.com/office/drawing/2014/main" id="{35FA53FA-06FC-E6EE-0B1E-67A1C1D23F7A}"/>
              </a:ext>
            </a:extLst>
          </p:cNvPr>
          <p:cNvSpPr>
            <a:spLocks noGrp="1"/>
          </p:cNvSpPr>
          <p:nvPr>
            <p:ph sz="half" idx="2"/>
          </p:nvPr>
        </p:nvSpPr>
        <p:spPr>
          <a:xfrm>
            <a:off x="4438228" y="1905000"/>
            <a:ext cx="7272808" cy="4267200"/>
          </a:xfrm>
        </p:spPr>
        <p:txBody>
          <a:bodyPr>
            <a:normAutofit lnSpcReduction="10000"/>
          </a:bodyPr>
          <a:lstStyle/>
          <a:p>
            <a:r>
              <a:rPr lang="el-GR" b="1" i="0" dirty="0">
                <a:effectLst/>
                <a:latin typeface="Georgia" panose="02040502050405020303" pitchFamily="18" charset="0"/>
              </a:rPr>
              <a:t>Η κούκλα ηθοποιός δεν ήταν τόσο όμορφη ή κουλ όταν ήταν στο γυμνάσιο. Αντίθετα, την έκαναν να νιώθει ξένη και δεχόταν τόσο άσχημο bullying που ο πατέρας της έπρεπε να τη συνοδεύει καθημερινά για να μη δέχεται επίθεση. Έτρωγε το μεσημεριανό της στο ιατρείο, ώστε να μην χρειάζεται να καθίσει με τα άλλα κορίτσια. Τη χτυπούσαν και την κορόιδευαν συνεχώς. Εκτός από το ότι είναι μικτής φυλής, οι γονείς της δεν είχαν χρήματα, επομένως δεν φορούσε ωραία ρούχα ή καινούρια σακίδια, ενώ δεν ήταν τόσο cool και alternative για να καπνίζει και να μένει έξω ως αργά. </a:t>
            </a:r>
            <a:endParaRPr lang="el-GR" b="1" dirty="0"/>
          </a:p>
        </p:txBody>
      </p:sp>
      <p:pic>
        <p:nvPicPr>
          <p:cNvPr id="23554" name="Picture 2" descr="Jessica Alba News - Us Weekly">
            <a:extLst>
              <a:ext uri="{FF2B5EF4-FFF2-40B4-BE49-F238E27FC236}">
                <a16:creationId xmlns:a16="http://schemas.microsoft.com/office/drawing/2014/main" id="{35A0A8F7-D811-0042-10C4-B8221D9B4CF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1805" y="1772816"/>
            <a:ext cx="3384376" cy="481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27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Αποφθέγματα vol13 | Facebook">
            <a:extLst>
              <a:ext uri="{FF2B5EF4-FFF2-40B4-BE49-F238E27FC236}">
                <a16:creationId xmlns:a16="http://schemas.microsoft.com/office/drawing/2014/main" id="{2DBD33D6-3E48-766D-EE18-1F386A3CC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868" y="620688"/>
            <a:ext cx="9289032"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1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432986-4EF1-B22A-36B6-B6BE3ACF8EF1}"/>
              </a:ext>
            </a:extLst>
          </p:cNvPr>
          <p:cNvSpPr>
            <a:spLocks noGrp="1"/>
          </p:cNvSpPr>
          <p:nvPr>
            <p:ph type="title"/>
          </p:nvPr>
        </p:nvSpPr>
        <p:spPr/>
        <p:txBody>
          <a:bodyPr>
            <a:normAutofit/>
          </a:bodyPr>
          <a:lstStyle/>
          <a:p>
            <a:r>
              <a:rPr lang="el-GR" sz="3600" b="1" dirty="0">
                <a:solidFill>
                  <a:srgbClr val="7030A0"/>
                </a:solidFill>
              </a:rPr>
              <a:t>ΕΥΧΑΡΙΣΤΟΥΜΕ ΓΙΑ ΤΗΝ ΠΑΡΑΚΟΛΟΥΘΗΣΗ!</a:t>
            </a:r>
          </a:p>
        </p:txBody>
      </p:sp>
      <p:sp>
        <p:nvSpPr>
          <p:cNvPr id="3" name="Θέση περιεχομένου 2">
            <a:extLst>
              <a:ext uri="{FF2B5EF4-FFF2-40B4-BE49-F238E27FC236}">
                <a16:creationId xmlns:a16="http://schemas.microsoft.com/office/drawing/2014/main" id="{A12D7D5E-D8E8-6ECE-E89D-F825785DF67E}"/>
              </a:ext>
            </a:extLst>
          </p:cNvPr>
          <p:cNvSpPr>
            <a:spLocks noGrp="1"/>
          </p:cNvSpPr>
          <p:nvPr>
            <p:ph sz="half" idx="1"/>
          </p:nvPr>
        </p:nvSpPr>
        <p:spPr>
          <a:xfrm>
            <a:off x="1522413" y="1905000"/>
            <a:ext cx="4283967" cy="4267200"/>
          </a:xfrm>
        </p:spPr>
        <p:txBody>
          <a:bodyPr>
            <a:normAutofit/>
          </a:bodyPr>
          <a:lstStyle/>
          <a:p>
            <a:pPr marL="0" indent="0">
              <a:buNone/>
            </a:pPr>
            <a:r>
              <a:rPr lang="el-GR" sz="3600" b="1" dirty="0">
                <a:solidFill>
                  <a:schemeClr val="accent6">
                    <a:lumMod val="75000"/>
                  </a:schemeClr>
                </a:solidFill>
              </a:rPr>
              <a:t>ΟΜΑΔΑ</a:t>
            </a:r>
          </a:p>
          <a:p>
            <a:pPr marL="0" indent="0">
              <a:buNone/>
            </a:pPr>
            <a:r>
              <a:rPr lang="el-GR" sz="3600" b="1" dirty="0">
                <a:solidFill>
                  <a:schemeClr val="accent6">
                    <a:lumMod val="75000"/>
                  </a:schemeClr>
                </a:solidFill>
              </a:rPr>
              <a:t>ΣΧΟΛΙΚΗΣ</a:t>
            </a:r>
          </a:p>
          <a:p>
            <a:pPr marL="0" indent="0">
              <a:buNone/>
            </a:pPr>
            <a:r>
              <a:rPr lang="el-GR" sz="3600" b="1" dirty="0">
                <a:solidFill>
                  <a:schemeClr val="accent6">
                    <a:lumMod val="75000"/>
                  </a:schemeClr>
                </a:solidFill>
              </a:rPr>
              <a:t>ΔΙΑΜΕΣΟΛΑΒΗΣΗΣ</a:t>
            </a:r>
          </a:p>
        </p:txBody>
      </p:sp>
      <p:pic>
        <p:nvPicPr>
          <p:cNvPr id="24578" name="Picture 2" descr="ΣΧΟΛΙΚΗ ΒΙΑ ΚΑΙ ΣΧΟΛΙΚΟΣ ΕΚΦΟΒΙΣΜΟΣ - MyDoctors">
            <a:extLst>
              <a:ext uri="{FF2B5EF4-FFF2-40B4-BE49-F238E27FC236}">
                <a16:creationId xmlns:a16="http://schemas.microsoft.com/office/drawing/2014/main" id="{653C75A8-4A14-4B53-D6BF-46F3ACFECE7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06380" y="1905000"/>
            <a:ext cx="6048672" cy="35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77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88357C-7837-2813-B397-1806DF015974}"/>
              </a:ext>
            </a:extLst>
          </p:cNvPr>
          <p:cNvSpPr>
            <a:spLocks noGrp="1"/>
          </p:cNvSpPr>
          <p:nvPr>
            <p:ph type="title"/>
          </p:nvPr>
        </p:nvSpPr>
        <p:spPr/>
        <p:txBody>
          <a:bodyPr>
            <a:normAutofit/>
          </a:bodyPr>
          <a:lstStyle/>
          <a:p>
            <a:r>
              <a:rPr lang="el-GR" sz="4000" b="1" dirty="0">
                <a:solidFill>
                  <a:srgbClr val="00B0F0"/>
                </a:solidFill>
              </a:rPr>
              <a:t>ΟΡΙΣΜΟΣ</a:t>
            </a:r>
          </a:p>
        </p:txBody>
      </p:sp>
      <p:sp>
        <p:nvSpPr>
          <p:cNvPr id="3" name="Θέση περιεχομένου 2">
            <a:extLst>
              <a:ext uri="{FF2B5EF4-FFF2-40B4-BE49-F238E27FC236}">
                <a16:creationId xmlns:a16="http://schemas.microsoft.com/office/drawing/2014/main" id="{DB03C757-2CF3-F2F5-DEC0-F7F68D064605}"/>
              </a:ext>
            </a:extLst>
          </p:cNvPr>
          <p:cNvSpPr>
            <a:spLocks noGrp="1"/>
          </p:cNvSpPr>
          <p:nvPr>
            <p:ph idx="1"/>
          </p:nvPr>
        </p:nvSpPr>
        <p:spPr>
          <a:xfrm>
            <a:off x="837828" y="1905000"/>
            <a:ext cx="9833269" cy="4267200"/>
          </a:xfrm>
        </p:spPr>
        <p:txBody>
          <a:bodyPr>
            <a:normAutofit/>
          </a:bodyPr>
          <a:lstStyle/>
          <a:p>
            <a:r>
              <a:rPr lang="el-GR" sz="2800" b="1" dirty="0"/>
              <a:t>Επιθετική συμπεριφορά δύο ή περισσότερων παιδιών με κύρια χαρακτηριστικά:</a:t>
            </a:r>
          </a:p>
          <a:p>
            <a:pPr marL="0" indent="0">
              <a:buNone/>
            </a:pPr>
            <a:r>
              <a:rPr lang="el-GR" sz="2800" b="1" dirty="0"/>
              <a:t>Α) πρόθεση για πρόκληση βλάβης</a:t>
            </a:r>
          </a:p>
          <a:p>
            <a:pPr marL="0" indent="0">
              <a:buNone/>
            </a:pPr>
            <a:r>
              <a:rPr lang="el-GR" sz="2800" b="1" dirty="0"/>
              <a:t>Β) επανάληψη για μεγάλο χρονικό διάστημα</a:t>
            </a:r>
          </a:p>
          <a:p>
            <a:pPr marL="0" indent="0">
              <a:buNone/>
            </a:pPr>
            <a:r>
              <a:rPr lang="el-GR" sz="2800" b="1" dirty="0"/>
              <a:t>Γ) διαφορά ισχύος</a:t>
            </a:r>
          </a:p>
          <a:p>
            <a:pPr marL="0" indent="0">
              <a:buNone/>
            </a:pPr>
            <a:r>
              <a:rPr lang="el-GR" sz="2800" b="1" dirty="0"/>
              <a:t>Δ) δεν εναλλάσσονται οι ρόλοι</a:t>
            </a:r>
          </a:p>
        </p:txBody>
      </p:sp>
      <p:pic>
        <p:nvPicPr>
          <p:cNvPr id="3074" name="Picture 2" descr="Σχολικός εκφοβισμός - 3o Γυμνάσιο Σπάρτης &quot;Τυρταίος&quot;">
            <a:extLst>
              <a:ext uri="{FF2B5EF4-FFF2-40B4-BE49-F238E27FC236}">
                <a16:creationId xmlns:a16="http://schemas.microsoft.com/office/drawing/2014/main" id="{3AE4C901-BFDC-38C4-0450-89AD6DBD9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636" y="2852936"/>
            <a:ext cx="3888432" cy="331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33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A4012E-46DD-A7DE-BCB5-56FB874696C6}"/>
              </a:ext>
            </a:extLst>
          </p:cNvPr>
          <p:cNvSpPr>
            <a:spLocks noGrp="1"/>
          </p:cNvSpPr>
          <p:nvPr>
            <p:ph type="title"/>
          </p:nvPr>
        </p:nvSpPr>
        <p:spPr/>
        <p:txBody>
          <a:bodyPr>
            <a:normAutofit/>
          </a:bodyPr>
          <a:lstStyle/>
          <a:p>
            <a:r>
              <a:rPr lang="el-GR" sz="4000" b="1" dirty="0">
                <a:solidFill>
                  <a:srgbClr val="7030A0"/>
                </a:solidFill>
              </a:rPr>
              <a:t>ΜΟΡΦΕΣ ΒΙΑΣ</a:t>
            </a:r>
          </a:p>
        </p:txBody>
      </p:sp>
      <p:sp>
        <p:nvSpPr>
          <p:cNvPr id="3" name="Θέση περιεχομένου 2">
            <a:extLst>
              <a:ext uri="{FF2B5EF4-FFF2-40B4-BE49-F238E27FC236}">
                <a16:creationId xmlns:a16="http://schemas.microsoft.com/office/drawing/2014/main" id="{D27C0C90-949A-7581-4F69-2674D12209E9}"/>
              </a:ext>
            </a:extLst>
          </p:cNvPr>
          <p:cNvSpPr>
            <a:spLocks noGrp="1"/>
          </p:cNvSpPr>
          <p:nvPr>
            <p:ph idx="1"/>
          </p:nvPr>
        </p:nvSpPr>
        <p:spPr>
          <a:xfrm>
            <a:off x="1522414" y="1905000"/>
            <a:ext cx="9144000" cy="4476328"/>
          </a:xfrm>
        </p:spPr>
        <p:txBody>
          <a:bodyPr>
            <a:noAutofit/>
          </a:bodyPr>
          <a:lstStyle/>
          <a:p>
            <a:r>
              <a:rPr lang="el-GR" sz="2800" b="1" dirty="0">
                <a:solidFill>
                  <a:srgbClr val="FF0000"/>
                </a:solidFill>
              </a:rPr>
              <a:t>Σωματική</a:t>
            </a:r>
            <a:r>
              <a:rPr lang="el-GR" sz="2800" b="1" dirty="0"/>
              <a:t>: σπρωξίματα, τραβήγματα, χτυπήματα, κλωτσιές</a:t>
            </a:r>
          </a:p>
          <a:p>
            <a:r>
              <a:rPr lang="el-GR" sz="2800" b="1" dirty="0">
                <a:solidFill>
                  <a:srgbClr val="FF0000"/>
                </a:solidFill>
              </a:rPr>
              <a:t>Λεκτική</a:t>
            </a:r>
            <a:r>
              <a:rPr lang="el-GR" sz="2800" b="1" dirty="0"/>
              <a:t>: κοροϊδία, βρίσιμο, προσβολές, ειρωνεία</a:t>
            </a:r>
          </a:p>
          <a:p>
            <a:r>
              <a:rPr lang="el-GR" sz="2800" b="1" dirty="0">
                <a:solidFill>
                  <a:srgbClr val="FF0000"/>
                </a:solidFill>
              </a:rPr>
              <a:t>Συναισθηματική</a:t>
            </a:r>
            <a:r>
              <a:rPr lang="el-GR" sz="2800" b="1" dirty="0"/>
              <a:t>: απομόνωση, κλοπή ή καταστροφή πραγμάτων, εκβιασμός, απειλές</a:t>
            </a:r>
          </a:p>
          <a:p>
            <a:r>
              <a:rPr lang="el-GR" sz="2800" b="1" dirty="0">
                <a:solidFill>
                  <a:srgbClr val="FF0000"/>
                </a:solidFill>
              </a:rPr>
              <a:t>Σεξουαλική</a:t>
            </a:r>
            <a:r>
              <a:rPr lang="el-GR" sz="2800" b="1" dirty="0"/>
              <a:t>: ανεπιθύμητο άγγιγμα, προσβλητικά ή χυδαία μηνύματα</a:t>
            </a:r>
          </a:p>
          <a:p>
            <a:r>
              <a:rPr lang="el-GR" sz="2800" b="1" dirty="0">
                <a:solidFill>
                  <a:srgbClr val="FF0000"/>
                </a:solidFill>
              </a:rPr>
              <a:t>Διαδικτυακή</a:t>
            </a:r>
            <a:r>
              <a:rPr lang="el-GR" sz="2800" b="1" dirty="0"/>
              <a:t>: μηνύματα και εικόνες με προσβλητικό ή συκοφαντικό περιεχόμενο</a:t>
            </a:r>
          </a:p>
        </p:txBody>
      </p:sp>
    </p:spTree>
    <p:extLst>
      <p:ext uri="{BB962C8B-B14F-4D97-AF65-F5344CB8AC3E}">
        <p14:creationId xmlns:p14="http://schemas.microsoft.com/office/powerpoint/2010/main" val="349414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5A5E52-92B0-29FF-768F-D23305666CF3}"/>
              </a:ext>
            </a:extLst>
          </p:cNvPr>
          <p:cNvSpPr>
            <a:spLocks noGrp="1"/>
          </p:cNvSpPr>
          <p:nvPr>
            <p:ph type="title"/>
          </p:nvPr>
        </p:nvSpPr>
        <p:spPr/>
        <p:txBody>
          <a:bodyPr>
            <a:normAutofit/>
          </a:bodyPr>
          <a:lstStyle/>
          <a:p>
            <a:r>
              <a:rPr lang="el-GR" sz="4000" b="1" dirty="0">
                <a:solidFill>
                  <a:srgbClr val="92D050"/>
                </a:solidFill>
              </a:rPr>
              <a:t>ΣΤΑΤΙΣΤΙΚΑ ΣΤΟΙΧΕΙΑ</a:t>
            </a:r>
          </a:p>
        </p:txBody>
      </p:sp>
      <p:sp>
        <p:nvSpPr>
          <p:cNvPr id="3" name="Θέση περιεχομένου 2">
            <a:extLst>
              <a:ext uri="{FF2B5EF4-FFF2-40B4-BE49-F238E27FC236}">
                <a16:creationId xmlns:a16="http://schemas.microsoft.com/office/drawing/2014/main" id="{6F17D0E0-79C3-B543-917F-CC4667857911}"/>
              </a:ext>
            </a:extLst>
          </p:cNvPr>
          <p:cNvSpPr>
            <a:spLocks noGrp="1"/>
          </p:cNvSpPr>
          <p:nvPr>
            <p:ph idx="1"/>
          </p:nvPr>
        </p:nvSpPr>
        <p:spPr>
          <a:xfrm>
            <a:off x="549796" y="1628800"/>
            <a:ext cx="11017224" cy="4954562"/>
          </a:xfrm>
        </p:spPr>
        <p:txBody>
          <a:bodyPr>
            <a:normAutofit lnSpcReduction="10000"/>
          </a:bodyPr>
          <a:lstStyle/>
          <a:p>
            <a:r>
              <a:rPr lang="el-GR" b="1" dirty="0"/>
              <a:t>Τα αγόρια πιο συχνά επιλέγουν τη σωματική βία</a:t>
            </a:r>
          </a:p>
          <a:p>
            <a:r>
              <a:rPr lang="el-GR" b="1" dirty="0"/>
              <a:t>Τα κορίτσια συχνότερα τις έμμεσες πρακτικές</a:t>
            </a:r>
          </a:p>
          <a:p>
            <a:pPr algn="l">
              <a:buFont typeface="Arial" panose="020B0604020202020204" pitchFamily="34" charset="0"/>
              <a:buChar char="•"/>
            </a:pPr>
            <a:r>
              <a:rPr lang="el-GR" b="1" i="0" dirty="0">
                <a:effectLst/>
              </a:rPr>
              <a:t>1 στα 3 παιδιά, δηλαδή το 32,4%  δηλώνουν πώς έχουν δεχτεί σχολικό εκφοβισμό.</a:t>
            </a:r>
          </a:p>
          <a:p>
            <a:pPr algn="l">
              <a:buFont typeface="Arial" panose="020B0604020202020204" pitchFamily="34" charset="0"/>
              <a:buChar char="•"/>
            </a:pPr>
            <a:r>
              <a:rPr lang="el-GR" b="1" i="0" dirty="0">
                <a:effectLst/>
              </a:rPr>
              <a:t>1 στα 6 παιδιά σε όλη την Ελλάδα δηλώνουν ότι αισθάνονται πώς το σχολείο τους δεν τους μαθαίνει να μην εκφοβίζουν τους συμμαθητές τους.</a:t>
            </a:r>
          </a:p>
          <a:p>
            <a:pPr algn="l">
              <a:buFont typeface="Arial" panose="020B0604020202020204" pitchFamily="34" charset="0"/>
              <a:buChar char="•"/>
            </a:pPr>
            <a:r>
              <a:rPr lang="el-GR" b="1" i="0" dirty="0">
                <a:effectLst/>
              </a:rPr>
              <a:t>Ο σχολικός εκφοβισμός, είναι φυλετικός, ενώ, εκδηλώνεται περισσότερο σε κορίτσια και σε φτωχά παιδιά</a:t>
            </a:r>
          </a:p>
          <a:p>
            <a:pPr algn="l">
              <a:buFont typeface="Arial" panose="020B0604020202020204" pitchFamily="34" charset="0"/>
              <a:buChar char="•"/>
            </a:pPr>
            <a:r>
              <a:rPr lang="el-GR" b="1" i="0" dirty="0">
                <a:effectLst/>
              </a:rPr>
              <a:t>Τα παιδιά που διατρέχουν μεγαλύτερο κίνδυνο να καταστούν θύματα εκφοβισμού από συμμαθητές τους είναι κατά κύριο λόγο, παιδιά που έχουν μεταναστεύσει στην Ελλάδα από άλλες χώρες, κορίτσια, παιδιά που βιώνουν υλική στέρηση και παιδιά που διαβιούν σε μονογονεϊκό νοικοκυριό με μητέρα.</a:t>
            </a:r>
          </a:p>
          <a:p>
            <a:endParaRPr lang="el-GR" dirty="0"/>
          </a:p>
        </p:txBody>
      </p:sp>
    </p:spTree>
    <p:extLst>
      <p:ext uri="{BB962C8B-B14F-4D97-AF65-F5344CB8AC3E}">
        <p14:creationId xmlns:p14="http://schemas.microsoft.com/office/powerpoint/2010/main" val="429373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1C46E5-4328-5F92-B20B-47BB400ED693}"/>
              </a:ext>
            </a:extLst>
          </p:cNvPr>
          <p:cNvSpPr>
            <a:spLocks noGrp="1"/>
          </p:cNvSpPr>
          <p:nvPr>
            <p:ph type="title"/>
          </p:nvPr>
        </p:nvSpPr>
        <p:spPr/>
        <p:txBody>
          <a:bodyPr>
            <a:normAutofit/>
          </a:bodyPr>
          <a:lstStyle/>
          <a:p>
            <a:r>
              <a:rPr lang="el-GR" sz="4000" b="1" dirty="0">
                <a:solidFill>
                  <a:srgbClr val="0070C0"/>
                </a:solidFill>
              </a:rPr>
              <a:t>ΧΑΡΑΚΤΗΡΙΣΤΙΚΑ ΘΥΤΗ</a:t>
            </a:r>
          </a:p>
        </p:txBody>
      </p:sp>
      <p:sp>
        <p:nvSpPr>
          <p:cNvPr id="3" name="Θέση περιεχομένου 2">
            <a:extLst>
              <a:ext uri="{FF2B5EF4-FFF2-40B4-BE49-F238E27FC236}">
                <a16:creationId xmlns:a16="http://schemas.microsoft.com/office/drawing/2014/main" id="{F95F850E-4E89-21BC-6B14-795231ED04B5}"/>
              </a:ext>
            </a:extLst>
          </p:cNvPr>
          <p:cNvSpPr>
            <a:spLocks noGrp="1"/>
          </p:cNvSpPr>
          <p:nvPr>
            <p:ph idx="1"/>
          </p:nvPr>
        </p:nvSpPr>
        <p:spPr>
          <a:xfrm>
            <a:off x="909836" y="1905000"/>
            <a:ext cx="10225136" cy="4267200"/>
          </a:xfrm>
        </p:spPr>
        <p:txBody>
          <a:bodyPr/>
          <a:lstStyle/>
          <a:p>
            <a:r>
              <a:rPr lang="el-GR" b="1" dirty="0"/>
              <a:t>Δημοφιλής με ηγετικές δεξιότητες</a:t>
            </a:r>
          </a:p>
          <a:p>
            <a:r>
              <a:rPr lang="el-GR" b="1" dirty="0"/>
              <a:t>Έχει σημαντική θέση στην ομάδα</a:t>
            </a:r>
          </a:p>
          <a:p>
            <a:r>
              <a:rPr lang="el-GR" b="1" dirty="0"/>
              <a:t>Θετικές απόψεις για τη βία</a:t>
            </a:r>
          </a:p>
          <a:p>
            <a:r>
              <a:rPr lang="el-GR" b="1" dirty="0"/>
              <a:t>Δεν έχει ενσυναίσθηση</a:t>
            </a:r>
          </a:p>
          <a:p>
            <a:r>
              <a:rPr lang="el-GR" b="1" dirty="0"/>
              <a:t>Έχει επιρροή από τα μέσα κοινωνικής δικτύωσης</a:t>
            </a:r>
          </a:p>
          <a:p>
            <a:r>
              <a:rPr lang="el-GR" b="1" dirty="0"/>
              <a:t>Δεν έχει επαρκή φροντίδα από τους γονείς</a:t>
            </a:r>
          </a:p>
          <a:p>
            <a:r>
              <a:rPr lang="el-GR" b="1" dirty="0"/>
              <a:t>Ελλιπής καλλιέργεια δεξιοτήτων</a:t>
            </a:r>
          </a:p>
          <a:p>
            <a:endParaRPr lang="el-GR" dirty="0"/>
          </a:p>
        </p:txBody>
      </p:sp>
      <p:pic>
        <p:nvPicPr>
          <p:cNvPr id="12290" name="Picture 2" descr="Nea Paideia - Σχολικός εκφοβισμός - bullying">
            <a:extLst>
              <a:ext uri="{FF2B5EF4-FFF2-40B4-BE49-F238E27FC236}">
                <a16:creationId xmlns:a16="http://schemas.microsoft.com/office/drawing/2014/main" id="{108300FD-4E05-EF4E-B0B2-B9337EF5E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588" y="1905000"/>
            <a:ext cx="3286125" cy="368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69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96329B-2619-8F88-A16F-382AF356280C}"/>
              </a:ext>
            </a:extLst>
          </p:cNvPr>
          <p:cNvSpPr>
            <a:spLocks noGrp="1"/>
          </p:cNvSpPr>
          <p:nvPr>
            <p:ph type="title"/>
          </p:nvPr>
        </p:nvSpPr>
        <p:spPr/>
        <p:txBody>
          <a:bodyPr>
            <a:normAutofit/>
          </a:bodyPr>
          <a:lstStyle/>
          <a:p>
            <a:r>
              <a:rPr lang="el-GR" sz="4000" b="1" dirty="0">
                <a:solidFill>
                  <a:srgbClr val="FF0000"/>
                </a:solidFill>
              </a:rPr>
              <a:t>ΧΑΡΑΚΤΗΡΙΣΤΙΚΑ ΘΥΜΑΤΟΣ</a:t>
            </a:r>
          </a:p>
        </p:txBody>
      </p:sp>
      <p:sp>
        <p:nvSpPr>
          <p:cNvPr id="6" name="Θέση περιεχομένου 5">
            <a:extLst>
              <a:ext uri="{FF2B5EF4-FFF2-40B4-BE49-F238E27FC236}">
                <a16:creationId xmlns:a16="http://schemas.microsoft.com/office/drawing/2014/main" id="{FC0F5F16-3335-C598-7DFA-CC4256E0EFDF}"/>
              </a:ext>
            </a:extLst>
          </p:cNvPr>
          <p:cNvSpPr>
            <a:spLocks noGrp="1"/>
          </p:cNvSpPr>
          <p:nvPr>
            <p:ph idx="1"/>
          </p:nvPr>
        </p:nvSpPr>
        <p:spPr/>
        <p:txBody>
          <a:bodyPr/>
          <a:lstStyle/>
          <a:p>
            <a:r>
              <a:rPr lang="el-GR" b="1" dirty="0"/>
              <a:t>Ανασφαλής προσωπικότητα</a:t>
            </a:r>
          </a:p>
          <a:p>
            <a:r>
              <a:rPr lang="el-GR" b="1" dirty="0"/>
              <a:t>Αρνητική εικόνα για τον εαυτό του</a:t>
            </a:r>
          </a:p>
          <a:p>
            <a:r>
              <a:rPr lang="el-GR" b="1" dirty="0"/>
              <a:t>Κλαίει συχνά</a:t>
            </a:r>
          </a:p>
          <a:p>
            <a:r>
              <a:rPr lang="el-GR" b="1" dirty="0"/>
              <a:t>Έλλειψη αυτοπεποίθησης</a:t>
            </a:r>
          </a:p>
          <a:p>
            <a:r>
              <a:rPr lang="el-GR" b="1" dirty="0"/>
              <a:t>Μόνος στα διαλείμματα</a:t>
            </a:r>
          </a:p>
          <a:p>
            <a:r>
              <a:rPr lang="el-GR" b="1" dirty="0"/>
              <a:t>Διαφέρει κατά κάποιον τρόπο</a:t>
            </a:r>
          </a:p>
          <a:p>
            <a:r>
              <a:rPr lang="el-GR" b="1" dirty="0"/>
              <a:t>Δεν έχει μεγάλη αποδοχή</a:t>
            </a:r>
          </a:p>
          <a:p>
            <a:endParaRPr lang="el-GR" dirty="0"/>
          </a:p>
        </p:txBody>
      </p:sp>
      <p:pic>
        <p:nvPicPr>
          <p:cNvPr id="7" name="Picture 2" descr="Σχολικός Εκφοβισμός | Bullying | Αντιμετώπιση">
            <a:extLst>
              <a:ext uri="{FF2B5EF4-FFF2-40B4-BE49-F238E27FC236}">
                <a16:creationId xmlns:a16="http://schemas.microsoft.com/office/drawing/2014/main" id="{4B041FF6-1FA6-BEF6-F8A2-9548B9BE1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710" y="1905000"/>
            <a:ext cx="4431333" cy="390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17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CD090B-CB8E-F5AD-6AF5-7DB1E5096181}"/>
              </a:ext>
            </a:extLst>
          </p:cNvPr>
          <p:cNvSpPr>
            <a:spLocks noGrp="1"/>
          </p:cNvSpPr>
          <p:nvPr>
            <p:ph type="title"/>
          </p:nvPr>
        </p:nvSpPr>
        <p:spPr/>
        <p:txBody>
          <a:bodyPr>
            <a:normAutofit/>
          </a:bodyPr>
          <a:lstStyle/>
          <a:p>
            <a:r>
              <a:rPr lang="el-GR" sz="4000" b="1" dirty="0">
                <a:solidFill>
                  <a:srgbClr val="FF0000"/>
                </a:solidFill>
              </a:rPr>
              <a:t>ΓΙΑΤΙ ΔΕΝ ΜΙΛΟΥΝ ΤΑ ΘΥΜΑΤΑ;</a:t>
            </a:r>
          </a:p>
        </p:txBody>
      </p:sp>
      <p:sp>
        <p:nvSpPr>
          <p:cNvPr id="3" name="Θέση περιεχομένου 2">
            <a:extLst>
              <a:ext uri="{FF2B5EF4-FFF2-40B4-BE49-F238E27FC236}">
                <a16:creationId xmlns:a16="http://schemas.microsoft.com/office/drawing/2014/main" id="{61441270-52FA-F29C-E5A9-02DF542B2B3B}"/>
              </a:ext>
            </a:extLst>
          </p:cNvPr>
          <p:cNvSpPr>
            <a:spLocks noGrp="1"/>
          </p:cNvSpPr>
          <p:nvPr>
            <p:ph idx="1"/>
          </p:nvPr>
        </p:nvSpPr>
        <p:spPr/>
        <p:txBody>
          <a:bodyPr/>
          <a:lstStyle/>
          <a:p>
            <a:r>
              <a:rPr lang="el-GR" b="1" dirty="0"/>
              <a:t>Φοβούνται</a:t>
            </a:r>
          </a:p>
          <a:p>
            <a:r>
              <a:rPr lang="el-GR" b="1" dirty="0"/>
              <a:t>Ντρέπονται</a:t>
            </a:r>
          </a:p>
          <a:p>
            <a:r>
              <a:rPr lang="el-GR" b="1" dirty="0"/>
              <a:t>Νιώθουν ότι φταίνε</a:t>
            </a:r>
          </a:p>
          <a:p>
            <a:r>
              <a:rPr lang="el-GR" b="1" dirty="0"/>
              <a:t>Σκέφτονται ότι θα απογοητεύσουν/ στενοχωρήσουν τους γονείς τους.</a:t>
            </a:r>
          </a:p>
          <a:p>
            <a:endParaRPr lang="el-GR" dirty="0"/>
          </a:p>
        </p:txBody>
      </p:sp>
      <p:sp>
        <p:nvSpPr>
          <p:cNvPr id="5" name="AutoShape 2">
            <a:extLst>
              <a:ext uri="{FF2B5EF4-FFF2-40B4-BE49-F238E27FC236}">
                <a16:creationId xmlns:a16="http://schemas.microsoft.com/office/drawing/2014/main" id="{4C59FAA1-C2E0-DA51-CE33-A76905446D9A}"/>
              </a:ext>
            </a:extLst>
          </p:cNvPr>
          <p:cNvSpPr>
            <a:spLocks noChangeAspect="1" noChangeArrowheads="1"/>
          </p:cNvSpPr>
          <p:nvPr/>
        </p:nvSpPr>
        <p:spPr bwMode="auto">
          <a:xfrm>
            <a:off x="79375" y="0"/>
            <a:ext cx="1428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4">
            <a:extLst>
              <a:ext uri="{FF2B5EF4-FFF2-40B4-BE49-F238E27FC236}">
                <a16:creationId xmlns:a16="http://schemas.microsoft.com/office/drawing/2014/main" id="{CC025B1E-0FA4-45B9-8D4F-08461A77E825}"/>
              </a:ext>
            </a:extLst>
          </p:cNvPr>
          <p:cNvSpPr>
            <a:spLocks noChangeAspect="1" noChangeArrowheads="1"/>
          </p:cNvSpPr>
          <p:nvPr/>
        </p:nvSpPr>
        <p:spPr bwMode="auto">
          <a:xfrm>
            <a:off x="231775" y="152400"/>
            <a:ext cx="1428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AutoShape 6">
            <a:extLst>
              <a:ext uri="{FF2B5EF4-FFF2-40B4-BE49-F238E27FC236}">
                <a16:creationId xmlns:a16="http://schemas.microsoft.com/office/drawing/2014/main" id="{91888C33-D849-245A-D1C4-5B53BD128FF8}"/>
              </a:ext>
            </a:extLst>
          </p:cNvPr>
          <p:cNvSpPr>
            <a:spLocks noChangeAspect="1" noChangeArrowheads="1"/>
          </p:cNvSpPr>
          <p:nvPr/>
        </p:nvSpPr>
        <p:spPr bwMode="auto">
          <a:xfrm>
            <a:off x="79375" y="-427038"/>
            <a:ext cx="1428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AutoShape 7">
            <a:extLst>
              <a:ext uri="{FF2B5EF4-FFF2-40B4-BE49-F238E27FC236}">
                <a16:creationId xmlns:a16="http://schemas.microsoft.com/office/drawing/2014/main" id="{4C90D6D7-7D5A-02E5-F3F8-A6E9B1AC2CCC}"/>
              </a:ext>
            </a:extLst>
          </p:cNvPr>
          <p:cNvSpPr>
            <a:spLocks noChangeAspect="1" noChangeArrowheads="1"/>
          </p:cNvSpPr>
          <p:nvPr/>
        </p:nvSpPr>
        <p:spPr bwMode="auto">
          <a:xfrm>
            <a:off x="79375" y="0"/>
            <a:ext cx="1428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 name="AutoShape 8">
            <a:extLst>
              <a:ext uri="{FF2B5EF4-FFF2-40B4-BE49-F238E27FC236}">
                <a16:creationId xmlns:a16="http://schemas.microsoft.com/office/drawing/2014/main" id="{7E9B5D94-5275-5D3C-8896-FC0A0BCD95BD}"/>
              </a:ext>
            </a:extLst>
          </p:cNvPr>
          <p:cNvSpPr>
            <a:spLocks noChangeAspect="1" noChangeArrowheads="1"/>
          </p:cNvSpPr>
          <p:nvPr/>
        </p:nvSpPr>
        <p:spPr bwMode="auto">
          <a:xfrm>
            <a:off x="79375" y="427038"/>
            <a:ext cx="1428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106" name="Picture 10" descr="Σχολικός εκφοβισμός: πώς εκδηλώνεται και πώς τον αντιμετωπίζουμε -  e-Morfosi | Το blog των παιδιών">
            <a:extLst>
              <a:ext uri="{FF2B5EF4-FFF2-40B4-BE49-F238E27FC236}">
                <a16:creationId xmlns:a16="http://schemas.microsoft.com/office/drawing/2014/main" id="{D0E0ADBA-5F4D-BAB5-BE5B-9545C89DC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237" y="4221088"/>
            <a:ext cx="3024336" cy="236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11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715FF1-F6DD-16E1-64FD-77B76F01312D}"/>
              </a:ext>
            </a:extLst>
          </p:cNvPr>
          <p:cNvSpPr>
            <a:spLocks noGrp="1"/>
          </p:cNvSpPr>
          <p:nvPr>
            <p:ph type="title"/>
          </p:nvPr>
        </p:nvSpPr>
        <p:spPr>
          <a:xfrm>
            <a:off x="1522414" y="274638"/>
            <a:ext cx="9143998" cy="1020762"/>
          </a:xfrm>
        </p:spPr>
        <p:txBody>
          <a:bodyPr anchor="b">
            <a:normAutofit/>
          </a:bodyPr>
          <a:lstStyle/>
          <a:p>
            <a:r>
              <a:rPr lang="el-GR" sz="4000" b="1" dirty="0">
                <a:solidFill>
                  <a:srgbClr val="00B050"/>
                </a:solidFill>
              </a:rPr>
              <a:t>Ο ΡΟΛΟΣ ΤΩΝ ΘΕΑΤΩΝ</a:t>
            </a:r>
          </a:p>
        </p:txBody>
      </p:sp>
      <p:pic>
        <p:nvPicPr>
          <p:cNvPr id="6146" name="Picture 2" descr="Βόνιτσα: «Σχολικός εκφοβισμός (Bullying) - τρόποι πρόληψης και  αντιμετώπισής του» - ΣΥΝΕΙΔΗΣΗ">
            <a:extLst>
              <a:ext uri="{FF2B5EF4-FFF2-40B4-BE49-F238E27FC236}">
                <a16:creationId xmlns:a16="http://schemas.microsoft.com/office/drawing/2014/main" id="{5C7277C2-2B80-CF99-658B-CB83365D8F3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p:blipFill>
        <p:spPr bwMode="auto">
          <a:xfrm>
            <a:off x="1673149" y="1905000"/>
            <a:ext cx="4118127" cy="4267200"/>
          </a:xfrm>
          <a:prstGeom prst="rect">
            <a:avLst/>
          </a:prstGeom>
          <a:noFill/>
          <a:extLst>
            <a:ext uri="{909E8E84-426E-40DD-AFC4-6F175D3DCCD1}">
              <a14:hiddenFill xmlns:a14="http://schemas.microsoft.com/office/drawing/2010/main">
                <a:solidFill>
                  <a:srgbClr val="FFFFFF"/>
                </a:solidFill>
              </a14:hiddenFill>
            </a:ext>
          </a:extLst>
        </p:spPr>
      </p:pic>
      <p:sp>
        <p:nvSpPr>
          <p:cNvPr id="6156" name="Content Placeholder 3">
            <a:extLst>
              <a:ext uri="{FF2B5EF4-FFF2-40B4-BE49-F238E27FC236}">
                <a16:creationId xmlns:a16="http://schemas.microsoft.com/office/drawing/2014/main" id="{11C07736-700D-39E7-6307-5F7DB44C974B}"/>
              </a:ext>
            </a:extLst>
          </p:cNvPr>
          <p:cNvSpPr>
            <a:spLocks noGrp="1"/>
          </p:cNvSpPr>
          <p:nvPr>
            <p:ph sz="half" idx="2"/>
          </p:nvPr>
        </p:nvSpPr>
        <p:spPr>
          <a:xfrm>
            <a:off x="6246815" y="1905000"/>
            <a:ext cx="4419598" cy="4267200"/>
          </a:xfrm>
        </p:spPr>
        <p:txBody>
          <a:bodyPr/>
          <a:lstStyle/>
          <a:p>
            <a:r>
              <a:rPr lang="el-GR" b="1" dirty="0"/>
              <a:t>Η αντίδραση της ομάδας καθοριστική για την ενίσχυση ή μη του εκφοβισμού.</a:t>
            </a:r>
          </a:p>
          <a:p>
            <a:r>
              <a:rPr lang="el-GR" b="1" dirty="0"/>
              <a:t>Αν θεωρηθεί μη αποδεκτή συμπεριφορά, τότε περιορίζεται το φαινόμενο.</a:t>
            </a:r>
          </a:p>
          <a:p>
            <a:r>
              <a:rPr lang="el-GR" b="1" dirty="0"/>
              <a:t>Αν η ομάδα δείξει ανοχή, αδιαφορία ή θεωρηθεί αστείο…</a:t>
            </a:r>
          </a:p>
          <a:p>
            <a:endParaRPr lang="en-US" dirty="0"/>
          </a:p>
        </p:txBody>
      </p:sp>
    </p:spTree>
    <p:extLst>
      <p:ext uri="{BB962C8B-B14F-4D97-AF65-F5344CB8AC3E}">
        <p14:creationId xmlns:p14="http://schemas.microsoft.com/office/powerpoint/2010/main" val="346243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ίνακας κιμωλίας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72_TF02804846_TF02804846" id="{09341B8A-20E0-461C-8D95-8FE2515812E5}" vid="{9FC04176-C68E-4144-909D-A2FFB9344BEE}"/>
    </a:ext>
  </a:extLst>
</a:theme>
</file>

<file path=ppt/theme/theme2.xml><?xml version="1.0" encoding="utf-8"?>
<a:theme xmlns:a="http://schemas.openxmlformats.org/drawingml/2006/main" name="Θέμα του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Εκπαιδευτική παρουσίαση σε πίνακα κιμωλίας (ευρεία οθόνη)</Template>
  <TotalTime>10061</TotalTime>
  <Words>1608</Words>
  <Application>Microsoft Office PowerPoint</Application>
  <PresentationFormat>Προσαρμογή</PresentationFormat>
  <Paragraphs>125</Paragraphs>
  <Slides>29</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29</vt:i4>
      </vt:variant>
    </vt:vector>
  </HeadingPairs>
  <TitlesOfParts>
    <vt:vector size="37" baseType="lpstr">
      <vt:lpstr>Arial</vt:lpstr>
      <vt:lpstr>Averta</vt:lpstr>
      <vt:lpstr>Consolas</vt:lpstr>
      <vt:lpstr>Corbel</vt:lpstr>
      <vt:lpstr>Georgia</vt:lpstr>
      <vt:lpstr>Roboto</vt:lpstr>
      <vt:lpstr>Source Sans Pro</vt:lpstr>
      <vt:lpstr>Πίνακας κιμωλίας 16x9</vt:lpstr>
      <vt:lpstr>ΣΧΟΛΙΚΟΣ ΕΚΦΟΒΙΣΜΟΣ</vt:lpstr>
      <vt:lpstr>ΔΕΝ είναι σύγκρουση- πείραγμα- διαφωνία</vt:lpstr>
      <vt:lpstr>ΟΡΙΣΜΟΣ</vt:lpstr>
      <vt:lpstr>ΜΟΡΦΕΣ ΒΙΑΣ</vt:lpstr>
      <vt:lpstr>ΣΤΑΤΙΣΤΙΚΑ ΣΤΟΙΧΕΙΑ</vt:lpstr>
      <vt:lpstr>ΧΑΡΑΚΤΗΡΙΣΤΙΚΑ ΘΥΤΗ</vt:lpstr>
      <vt:lpstr>ΧΑΡΑΚΤΗΡΙΣΤΙΚΑ ΘΥΜΑΤΟΣ</vt:lpstr>
      <vt:lpstr>ΓΙΑΤΙ ΔΕΝ ΜΙΛΟΥΝ ΤΑ ΘΥΜΑΤΑ;</vt:lpstr>
      <vt:lpstr>Ο ΡΟΛΟΣ ΤΩΝ ΘΕΑΤΩΝ</vt:lpstr>
      <vt:lpstr>ΕΠΙΠΤΩΣΕΙΣ ΣΤΟ ΘΥΜΑ</vt:lpstr>
      <vt:lpstr>ΕΠΙΠΤΩΣΕΙΣ ΣΤΟΝ ΘΥΤΗ</vt:lpstr>
      <vt:lpstr>ΕΠΙΠΤΩΣΕΙΣ ΣΤΟΥΣ ΘΕΑΤΕΣ</vt:lpstr>
      <vt:lpstr>ΑΝΤΙΜΕΤΩΠΙΣΗ</vt:lpstr>
      <vt:lpstr>ΤΙ ΘΑ ΛΕΓΑΜΕ:</vt:lpstr>
      <vt:lpstr>ΔΙΑΣΗΜΕΣ ΠΡΟΣΩΠΙΚΟΤΗΤΕΣ- ΘΥΜΑΤΑ BULLYING</vt:lpstr>
      <vt:lpstr>TAYLOR SWIFT</vt:lpstr>
      <vt:lpstr>JUSTIN TIMBERLAKE</vt:lpstr>
      <vt:lpstr>ΕΜΙΝΕΜ</vt:lpstr>
      <vt:lpstr>TOM CRUISE</vt:lpstr>
      <vt:lpstr>JUSTIN BIEBER</vt:lpstr>
      <vt:lpstr>SANDRA BULLOCK</vt:lpstr>
      <vt:lpstr>MEGAN FOX</vt:lpstr>
      <vt:lpstr>JULIA ROBERTS</vt:lpstr>
      <vt:lpstr>RIHANNA</vt:lpstr>
      <vt:lpstr>KATE WINSLET</vt:lpstr>
      <vt:lpstr>KATE MIDDLETON</vt:lpstr>
      <vt:lpstr>JESSICA ALBA</vt:lpstr>
      <vt:lpstr>Παρουσίαση του PowerPoint</vt:lpstr>
      <vt:lpstr>ΕΥΧΑΡΙΣΤΟΥΜΕ ΓΙΑ ΤΗΝ ΠΑΡΑΚΟΛΟΥΘΗΣΗ!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ΣΧΟΛΙΚΟΣ ΕΚΦΟΒΙΣΜΟΣ</dc:title>
  <dc:creator>smaragda_mattheou@outlook.com.gr</dc:creator>
  <cp:lastModifiedBy>smaragda_mattheou@outlook.com.gr</cp:lastModifiedBy>
  <cp:revision>23</cp:revision>
  <dcterms:created xsi:type="dcterms:W3CDTF">2024-02-16T08:55:23Z</dcterms:created>
  <dcterms:modified xsi:type="dcterms:W3CDTF">2024-02-23T08:37:12Z</dcterms:modified>
</cp:coreProperties>
</file>