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74" r:id="rId3"/>
    <p:sldId id="271" r:id="rId4"/>
    <p:sldId id="272" r:id="rId5"/>
    <p:sldId id="273" r:id="rId6"/>
    <p:sldId id="275" r:id="rId7"/>
    <p:sldId id="276" r:id="rId8"/>
    <p:sldId id="277" r:id="rId9"/>
    <p:sldId id="278" r:id="rId10"/>
    <p:sldId id="279" r:id="rId11"/>
    <p:sldId id="28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16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DE91FB-8885-43E9-900E-8F80EF17230B}" type="datetimeFigureOut">
              <a:rPr lang="el-GR" smtClean="0"/>
              <a:t>31/1/2021</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2BA59-B0C8-4644-B3BE-20A493AA9C5E}" type="slidenum">
              <a:rPr lang="el-GR" smtClean="0"/>
              <a:t>‹#›</a:t>
            </a:fld>
            <a:endParaRPr lang="el-GR"/>
          </a:p>
        </p:txBody>
      </p:sp>
    </p:spTree>
    <p:extLst>
      <p:ext uri="{BB962C8B-B14F-4D97-AF65-F5344CB8AC3E}">
        <p14:creationId xmlns:p14="http://schemas.microsoft.com/office/powerpoint/2010/main" val="2330418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5DCC8A04-585A-4D10-9C3F-C6D638BA87CA}" type="datetimeFigureOut">
              <a:rPr lang="en-US" smtClean="0"/>
              <a:t>1/31/2021</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EB4F2B8E-12AB-4845-8030-B0EBDD82920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CC8A04-585A-4D10-9C3F-C6D638BA87CA}"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F2B8E-12AB-4845-8030-B0EBDD82920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CC8A04-585A-4D10-9C3F-C6D638BA87CA}"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F2B8E-12AB-4845-8030-B0EBDD82920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CC8A04-585A-4D10-9C3F-C6D638BA87CA}"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F2B8E-12AB-4845-8030-B0EBDD82920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DCC8A04-585A-4D10-9C3F-C6D638BA87CA}"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F2B8E-12AB-4845-8030-B0EBDD82920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DCC8A04-585A-4D10-9C3F-C6D638BA87CA}"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F2B8E-12AB-4845-8030-B0EBDD82920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DCC8A04-585A-4D10-9C3F-C6D638BA87CA}" type="datetimeFigureOut">
              <a:rPr lang="en-US" smtClean="0"/>
              <a:t>1/31/2021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F2B8E-12AB-4845-8030-B0EBDD82920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DCC8A04-585A-4D10-9C3F-C6D638BA87CA}" type="datetimeFigureOut">
              <a:rPr lang="en-US" smtClean="0"/>
              <a:t>1/31/2021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F2B8E-12AB-4845-8030-B0EBDD82920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5DCC8A04-585A-4D10-9C3F-C6D638BA87CA}" type="datetimeFigureOut">
              <a:rPr lang="en-US" smtClean="0"/>
              <a:t>1/31/2021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F2B8E-12AB-4845-8030-B0EBDD82920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DCC8A04-585A-4D10-9C3F-C6D638BA87CA}"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F2B8E-12AB-4845-8030-B0EBDD82920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DCC8A04-585A-4D10-9C3F-C6D638BA87CA}"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F2B8E-12AB-4845-8030-B0EBDD829206}"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DCC8A04-585A-4D10-9C3F-C6D638BA87CA}" type="datetimeFigureOut">
              <a:rPr lang="en-US" smtClean="0"/>
              <a:t>1/31/2021</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B4F2B8E-12AB-4845-8030-B0EBDD82920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772400" cy="1828800"/>
          </a:xfrm>
        </p:spPr>
        <p:txBody>
          <a:bodyPr/>
          <a:lstStyle/>
          <a:p>
            <a:r>
              <a:rPr lang="el-GR" dirty="0" err="1" smtClean="0"/>
              <a:t>Μαθημα</a:t>
            </a:r>
            <a:r>
              <a:rPr lang="el-GR" dirty="0" smtClean="0"/>
              <a:t> ΓΑΛΛΙΚΑ</a:t>
            </a:r>
            <a:endParaRPr lang="en-US" dirty="0"/>
          </a:p>
        </p:txBody>
      </p:sp>
      <p:sp>
        <p:nvSpPr>
          <p:cNvPr id="3" name="Subtitle 2"/>
          <p:cNvSpPr>
            <a:spLocks noGrp="1"/>
          </p:cNvSpPr>
          <p:nvPr>
            <p:ph type="subTitle" idx="1"/>
          </p:nvPr>
        </p:nvSpPr>
        <p:spPr/>
        <p:txBody>
          <a:bodyPr>
            <a:normAutofit/>
          </a:bodyPr>
          <a:lstStyle/>
          <a:p>
            <a:endParaRPr lang="en-US" dirty="0" smtClean="0"/>
          </a:p>
          <a:p>
            <a:r>
              <a:rPr lang="en-US" dirty="0" smtClean="0"/>
              <a:t>La </a:t>
            </a:r>
            <a:r>
              <a:rPr lang="en-US" dirty="0" err="1" smtClean="0"/>
              <a:t>Chandeleur</a:t>
            </a:r>
            <a:r>
              <a:rPr lang="el-GR" dirty="0" smtClean="0"/>
              <a:t>  </a:t>
            </a:r>
            <a:endParaRPr lang="el-GR" dirty="0" smtClean="0"/>
          </a:p>
          <a:p>
            <a:endParaRPr lang="el-GR" dirty="0" smtClean="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059"/>
    </mc:Choice>
    <mc:Fallback xmlns="">
      <p:transition spd="slow" advTm="90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990600"/>
            <a:ext cx="8229600" cy="4648200"/>
          </a:xfrm>
        </p:spPr>
        <p:txBody>
          <a:bodyPr>
            <a:normAutofit fontScale="62500" lnSpcReduction="20000"/>
          </a:bodyPr>
          <a:lstStyle/>
          <a:p>
            <a:r>
              <a:rPr lang="el-GR" b="1" dirty="0"/>
              <a:t>3. Τι γιορτάζουν οι Χριστιανοί εκείνη την ημέρα;</a:t>
            </a:r>
            <a:endParaRPr lang="el-GR" dirty="0"/>
          </a:p>
          <a:p>
            <a:pPr marL="0" indent="0">
              <a:buNone/>
            </a:pPr>
            <a:r>
              <a:rPr lang="el-GR" dirty="0" smtClean="0"/>
              <a:t>        Α</a:t>
            </a:r>
            <a:r>
              <a:rPr lang="el-GR" dirty="0"/>
              <a:t>. Την ημέρα της βάπτισης του Ιησού</a:t>
            </a:r>
          </a:p>
          <a:p>
            <a:pPr marL="0" indent="0">
              <a:buNone/>
            </a:pPr>
            <a:r>
              <a:rPr lang="el-GR" dirty="0" smtClean="0"/>
              <a:t>        Β</a:t>
            </a:r>
            <a:r>
              <a:rPr lang="el-GR" dirty="0"/>
              <a:t>. την ημέρα που ο Ιησούς πήγε στον Ναό των </a:t>
            </a:r>
            <a:r>
              <a:rPr lang="el-GR" dirty="0" smtClean="0"/>
              <a:t>Ιεροσολύμων</a:t>
            </a:r>
          </a:p>
          <a:p>
            <a:endParaRPr lang="el-GR" dirty="0"/>
          </a:p>
          <a:p>
            <a:endParaRPr lang="el-GR" dirty="0"/>
          </a:p>
          <a:p>
            <a:r>
              <a:rPr lang="el-GR" b="1" dirty="0"/>
              <a:t>4. Γιατί οι Γάλλοι συνηθίζουν να φτιάχνουν </a:t>
            </a:r>
            <a:r>
              <a:rPr lang="el-GR" b="1" dirty="0" err="1"/>
              <a:t>κρέπες</a:t>
            </a:r>
            <a:r>
              <a:rPr lang="el-GR" b="1" dirty="0"/>
              <a:t> εκείνη την ημέρα</a:t>
            </a:r>
            <a:r>
              <a:rPr lang="el-GR" b="1" dirty="0" smtClean="0"/>
              <a:t>;</a:t>
            </a:r>
            <a:endParaRPr lang="el-GR" dirty="0"/>
          </a:p>
          <a:p>
            <a:pPr marL="0" indent="0">
              <a:buNone/>
            </a:pPr>
            <a:r>
              <a:rPr lang="el-GR" dirty="0" smtClean="0"/>
              <a:t>       Α</a:t>
            </a:r>
            <a:r>
              <a:rPr lang="el-GR" dirty="0"/>
              <a:t>. Επειδή είναι η παγκόσμια ημέρα </a:t>
            </a:r>
            <a:r>
              <a:rPr lang="el-GR" dirty="0" err="1"/>
              <a:t>κρέπας</a:t>
            </a:r>
            <a:endParaRPr lang="el-GR" dirty="0"/>
          </a:p>
          <a:p>
            <a:pPr marL="0" indent="0">
              <a:buNone/>
            </a:pPr>
            <a:r>
              <a:rPr lang="el-GR" dirty="0" smtClean="0"/>
              <a:t>       Β</a:t>
            </a:r>
            <a:r>
              <a:rPr lang="el-GR" dirty="0"/>
              <a:t>. Επειδή σύμφωνα με την παράδοσή τους, αυτό το έθιμο θα </a:t>
            </a:r>
            <a:r>
              <a:rPr lang="el-GR" dirty="0" smtClean="0"/>
              <a:t>       φέρει </a:t>
            </a:r>
            <a:r>
              <a:rPr lang="el-GR" dirty="0"/>
              <a:t>τύχη κι </a:t>
            </a:r>
            <a:r>
              <a:rPr lang="el-GR" dirty="0" smtClean="0"/>
              <a:t>ευτυχία</a:t>
            </a:r>
          </a:p>
          <a:p>
            <a:endParaRPr lang="el-GR" dirty="0"/>
          </a:p>
          <a:p>
            <a:endParaRPr lang="el-GR" dirty="0"/>
          </a:p>
          <a:p>
            <a:r>
              <a:rPr lang="el-GR" b="1" dirty="0"/>
              <a:t>5. Έχει κάποια σημασία το πέταγμα της </a:t>
            </a:r>
            <a:r>
              <a:rPr lang="el-GR" b="1" dirty="0" err="1"/>
              <a:t>κρέπας</a:t>
            </a:r>
            <a:r>
              <a:rPr lang="el-GR" b="1" dirty="0"/>
              <a:t> στον αέρα;</a:t>
            </a:r>
            <a:endParaRPr lang="el-GR" dirty="0"/>
          </a:p>
          <a:p>
            <a:pPr marL="0" indent="0">
              <a:buNone/>
            </a:pPr>
            <a:r>
              <a:rPr lang="el-GR" dirty="0" smtClean="0"/>
              <a:t>       Α</a:t>
            </a:r>
            <a:r>
              <a:rPr lang="el-GR" dirty="0"/>
              <a:t>. Όχι δεν έχει</a:t>
            </a:r>
          </a:p>
          <a:p>
            <a:pPr marL="0" indent="0">
              <a:buNone/>
            </a:pPr>
            <a:r>
              <a:rPr lang="el-GR" dirty="0" smtClean="0"/>
              <a:t>       Β</a:t>
            </a:r>
            <a:r>
              <a:rPr lang="el-GR" dirty="0"/>
              <a:t>. θα φέρει τύχη κι ευτυχία</a:t>
            </a:r>
          </a:p>
          <a:p>
            <a:endParaRPr lang="el-GR" dirty="0"/>
          </a:p>
        </p:txBody>
      </p:sp>
    </p:spTree>
    <p:extLst>
      <p:ext uri="{BB962C8B-B14F-4D97-AF65-F5344CB8AC3E}">
        <p14:creationId xmlns:p14="http://schemas.microsoft.com/office/powerpoint/2010/main" val="435145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600200" y="1137581"/>
            <a:ext cx="8183880" cy="4187952"/>
          </a:xfrm>
        </p:spPr>
        <p:txBody>
          <a:bodyPr>
            <a:normAutofit fontScale="92500" lnSpcReduction="10000"/>
          </a:bodyPr>
          <a:lstStyle/>
          <a:p>
            <a:pPr>
              <a:buNone/>
            </a:pPr>
            <a:r>
              <a:rPr lang="fr-FR" b="1" dirty="0" smtClean="0"/>
              <a:t>Quand on fait des crêpes</a:t>
            </a:r>
            <a:r>
              <a:rPr lang="fr-FR" dirty="0" smtClean="0"/>
              <a:t/>
            </a:r>
            <a:br>
              <a:rPr lang="fr-FR" dirty="0" smtClean="0"/>
            </a:br>
            <a:endParaRPr lang="el-GR" dirty="0" smtClean="0"/>
          </a:p>
          <a:p>
            <a:pPr>
              <a:buNone/>
            </a:pPr>
            <a:r>
              <a:rPr lang="fr-FR" dirty="0" smtClean="0"/>
              <a:t>Quand on fait des crêpes chez nous</a:t>
            </a:r>
          </a:p>
          <a:p>
            <a:pPr>
              <a:buNone/>
            </a:pPr>
            <a:r>
              <a:rPr lang="fr-FR" dirty="0" smtClean="0"/>
              <a:t>Ma mère vous invite</a:t>
            </a:r>
          </a:p>
          <a:p>
            <a:pPr>
              <a:buNone/>
            </a:pPr>
            <a:r>
              <a:rPr lang="fr-FR" dirty="0" smtClean="0"/>
              <a:t>Quand on fait des crêpes chez nous</a:t>
            </a:r>
          </a:p>
          <a:p>
            <a:pPr>
              <a:buNone/>
            </a:pPr>
            <a:r>
              <a:rPr lang="fr-FR" dirty="0" smtClean="0"/>
              <a:t>Elle vous invite tous!</a:t>
            </a:r>
          </a:p>
          <a:p>
            <a:pPr>
              <a:buNone/>
            </a:pPr>
            <a:r>
              <a:rPr lang="fr-FR" dirty="0" smtClean="0"/>
              <a:t>Une pour toi, une pour moi,</a:t>
            </a:r>
          </a:p>
          <a:p>
            <a:pPr>
              <a:buNone/>
            </a:pPr>
            <a:r>
              <a:rPr lang="fr-FR" dirty="0" smtClean="0"/>
              <a:t>Une pour mon petit frère François</a:t>
            </a:r>
          </a:p>
          <a:p>
            <a:pPr>
              <a:buNone/>
            </a:pPr>
            <a:r>
              <a:rPr lang="fr-FR" dirty="0" smtClean="0"/>
              <a:t>Une pour toi, une pour moi,</a:t>
            </a:r>
          </a:p>
          <a:p>
            <a:pPr>
              <a:buNone/>
            </a:pPr>
            <a:r>
              <a:rPr lang="fr-FR" dirty="0" smtClean="0"/>
              <a:t>Une pour tous les trois</a:t>
            </a:r>
            <a:r>
              <a:rPr lang="fr-FR" dirty="0" smtClean="0"/>
              <a:t>!</a:t>
            </a:r>
            <a:endParaRPr lang="el-GR" dirty="0" smtClean="0"/>
          </a:p>
          <a:p>
            <a:pPr>
              <a:buNone/>
            </a:pPr>
            <a:endParaRPr lang="el-GR" dirty="0" smtClean="0"/>
          </a:p>
          <a:p>
            <a:endParaRPr lang="el-GR" dirty="0"/>
          </a:p>
        </p:txBody>
      </p:sp>
      <p:sp>
        <p:nvSpPr>
          <p:cNvPr id="5" name="Rectangle 4"/>
          <p:cNvSpPr/>
          <p:nvPr/>
        </p:nvSpPr>
        <p:spPr>
          <a:xfrm>
            <a:off x="1447800" y="5334000"/>
            <a:ext cx="5791200" cy="369332"/>
          </a:xfrm>
          <a:prstGeom prst="rect">
            <a:avLst/>
          </a:prstGeom>
        </p:spPr>
        <p:txBody>
          <a:bodyPr wrap="square">
            <a:spAutoFit/>
          </a:bodyPr>
          <a:lstStyle/>
          <a:p>
            <a:r>
              <a:rPr lang="en-US" dirty="0" smtClean="0"/>
              <a:t>https://www.youtube.com/watch?v=BWqZujaYjS4</a:t>
            </a:r>
            <a:endParaRPr lang="el-GR" dirty="0"/>
          </a:p>
        </p:txBody>
      </p:sp>
      <p:sp>
        <p:nvSpPr>
          <p:cNvPr id="7" name="Horizontal Scroll 6"/>
          <p:cNvSpPr/>
          <p:nvPr/>
        </p:nvSpPr>
        <p:spPr>
          <a:xfrm>
            <a:off x="3352800" y="457200"/>
            <a:ext cx="2286000" cy="68038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On </a:t>
            </a:r>
            <a:r>
              <a:rPr lang="en-US" sz="2000" dirty="0" err="1" smtClean="0"/>
              <a:t>chante</a:t>
            </a:r>
            <a:r>
              <a:rPr lang="en-US" sz="2000" dirty="0" smtClean="0"/>
              <a:t>?</a:t>
            </a:r>
            <a:endParaRPr lang="el-GR" sz="2000" dirty="0"/>
          </a:p>
        </p:txBody>
      </p:sp>
    </p:spTree>
    <p:extLst>
      <p:ext uri="{BB962C8B-B14F-4D97-AF65-F5344CB8AC3E}">
        <p14:creationId xmlns:p14="http://schemas.microsoft.com/office/powerpoint/2010/main" val="2591787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e Petit Nicolas - Google 검색 | Иллюстрации, Сказки, Уроки рисован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797642"/>
            <a:ext cx="3048000" cy="41275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2438400" y="486832"/>
            <a:ext cx="2133600" cy="16017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Tu</a:t>
            </a:r>
            <a:r>
              <a:rPr lang="en-US" dirty="0" smtClean="0"/>
              <a:t> </a:t>
            </a:r>
            <a:r>
              <a:rPr lang="en-US" dirty="0" err="1" smtClean="0"/>
              <a:t>aimes</a:t>
            </a:r>
            <a:r>
              <a:rPr lang="en-US" dirty="0" smtClean="0"/>
              <a:t> les </a:t>
            </a:r>
            <a:r>
              <a:rPr lang="en-US" dirty="0" err="1" smtClean="0"/>
              <a:t>cr</a:t>
            </a:r>
            <a:r>
              <a:rPr lang="fr-FR" dirty="0" smtClean="0"/>
              <a:t>ê</a:t>
            </a:r>
            <a:r>
              <a:rPr lang="en-US" dirty="0" smtClean="0"/>
              <a:t>pes?</a:t>
            </a:r>
            <a:endParaRPr lang="el-GR" dirty="0"/>
          </a:p>
        </p:txBody>
      </p:sp>
      <p:sp>
        <p:nvSpPr>
          <p:cNvPr id="7" name="Oval Callout 6"/>
          <p:cNvSpPr/>
          <p:nvPr/>
        </p:nvSpPr>
        <p:spPr>
          <a:xfrm>
            <a:off x="5410200" y="1120477"/>
            <a:ext cx="3276600" cy="193615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Το ξέρεις ότι πίσω από αυτό το ωραίο γλυκό υπάρχει μια μεγάλη ιστορία;</a:t>
            </a:r>
            <a:endParaRPr lang="el-GR" dirty="0"/>
          </a:p>
        </p:txBody>
      </p:sp>
      <p:pic>
        <p:nvPicPr>
          <p:cNvPr id="4100" name="Picture 4" descr="Replay Le petit Nicolas du 07/04/2016 : Le Petit Nicolas : Agnan tente de  s'introduire dans la cabane du club des vengeur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429000"/>
            <a:ext cx="438912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454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udio 2 Rouge, Module 4, pp. 74, 75 - Il faut faire des crêpes! | Teaching  Re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539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429100"/>
      </p:ext>
    </p:extLst>
  </p:cSld>
  <p:clrMapOvr>
    <a:masterClrMapping/>
  </p:clrMapOvr>
  <mc:AlternateContent xmlns:mc="http://schemas.openxmlformats.org/markup-compatibility/2006" xmlns:p14="http://schemas.microsoft.com/office/powerpoint/2010/main">
    <mc:Choice Requires="p14">
      <p:transition spd="slow" p14:dur="2000" advTm="57355"/>
    </mc:Choice>
    <mc:Fallback xmlns="">
      <p:transition spd="slow" advTm="5735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183880" cy="4187952"/>
          </a:xfrm>
        </p:spPr>
        <p:txBody>
          <a:bodyPr>
            <a:normAutofit/>
          </a:bodyPr>
          <a:lstStyle/>
          <a:p>
            <a:pPr marL="0" indent="0">
              <a:buNone/>
            </a:pPr>
            <a:r>
              <a:rPr lang="el-GR" dirty="0" smtClean="0"/>
              <a:t> </a:t>
            </a:r>
            <a:r>
              <a:rPr lang="el-GR" sz="2400" dirty="0">
                <a:solidFill>
                  <a:srgbClr val="FF0000"/>
                </a:solidFill>
              </a:rPr>
              <a:t>Στις 2 Φεβρουαρίου </a:t>
            </a:r>
            <a:r>
              <a:rPr lang="el-GR" sz="2400" dirty="0"/>
              <a:t>(δηλ. 40 μέρες μετά τα Χριστούγεννα) οι Γάλλοι, όπως και οι Έλληνες, γιορτάζουν την </a:t>
            </a:r>
            <a:r>
              <a:rPr lang="el-GR" sz="2400" dirty="0">
                <a:solidFill>
                  <a:srgbClr val="FF0000"/>
                </a:solidFill>
              </a:rPr>
              <a:t>«Υπαπαντή», </a:t>
            </a:r>
            <a:r>
              <a:rPr lang="el-GR" sz="2400" dirty="0"/>
              <a:t>δηλαδή </a:t>
            </a:r>
            <a:r>
              <a:rPr lang="el-GR" sz="2400" b="1" dirty="0"/>
              <a:t>τον ερχομό του Ιησού στο Ναό των Ιεροσολύμων</a:t>
            </a:r>
            <a:r>
              <a:rPr lang="el-GR" sz="2400" dirty="0"/>
              <a:t>. Η γιορτή  στα Γαλλικά ονομάζεται </a:t>
            </a:r>
            <a:r>
              <a:rPr lang="el-GR" sz="2400" dirty="0">
                <a:solidFill>
                  <a:srgbClr val="FF0000"/>
                </a:solidFill>
              </a:rPr>
              <a:t>«</a:t>
            </a:r>
            <a:r>
              <a:rPr lang="en-US" sz="2400" dirty="0">
                <a:solidFill>
                  <a:srgbClr val="FF0000"/>
                </a:solidFill>
              </a:rPr>
              <a:t>la </a:t>
            </a:r>
            <a:r>
              <a:rPr lang="en-US" sz="2400" dirty="0" err="1">
                <a:solidFill>
                  <a:srgbClr val="FF0000"/>
                </a:solidFill>
              </a:rPr>
              <a:t>Chandeleur</a:t>
            </a:r>
            <a:r>
              <a:rPr lang="el-GR" sz="2400" dirty="0">
                <a:solidFill>
                  <a:srgbClr val="FF0000"/>
                </a:solidFill>
              </a:rPr>
              <a:t>», </a:t>
            </a:r>
            <a:r>
              <a:rPr lang="el-GR" sz="2400" dirty="0"/>
              <a:t>όνομα που προέρχεται από την λέξη «</a:t>
            </a:r>
            <a:r>
              <a:rPr lang="en-US" sz="2400" dirty="0"/>
              <a:t>chandelle</a:t>
            </a:r>
            <a:r>
              <a:rPr lang="el-GR" sz="2400" dirty="0"/>
              <a:t>» δηλ. κερί και συνδυάζεται με το γεγονός ότι η γιορτή συνοδευόταν από λιτανεία με αναμμένα κεριά.</a:t>
            </a:r>
          </a:p>
          <a:p>
            <a:pPr marL="0" indent="0">
              <a:buNone/>
            </a:pPr>
            <a:endParaRPr lang="el-GR" dirty="0"/>
          </a:p>
        </p:txBody>
      </p:sp>
      <p:pic>
        <p:nvPicPr>
          <p:cNvPr id="2050" name="Picture 2" descr="Goussainville , c'est la chandeleur , pensez aux crépes!!!! -  goussainvillebleumarine.over-blog.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826432"/>
            <a:ext cx="5257800" cy="209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847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200" dirty="0">
                <a:solidFill>
                  <a:schemeClr val="tx1"/>
                </a:solidFill>
                <a:effectLst/>
              </a:rPr>
              <a:t>Όταν ο Ιησούς παρουσιάστηκε στο Ναό, αναγνωρίστηκε ως Μεσσίας από τον Άγιο Συμεών ο οποίος τον προσφώνησε </a:t>
            </a:r>
            <a:r>
              <a:rPr lang="el-GR" sz="2200" dirty="0">
                <a:solidFill>
                  <a:srgbClr val="FFFF00"/>
                </a:solidFill>
                <a:effectLst/>
              </a:rPr>
              <a:t>«Φως του κόσμου» </a:t>
            </a:r>
            <a:r>
              <a:rPr lang="el-GR" sz="2200" dirty="0">
                <a:solidFill>
                  <a:schemeClr val="tx1"/>
                </a:solidFill>
                <a:effectLst/>
              </a:rPr>
              <a:t>Έτσι η </a:t>
            </a:r>
            <a:r>
              <a:rPr lang="el-GR" sz="2200" dirty="0" err="1">
                <a:solidFill>
                  <a:schemeClr val="tx1"/>
                </a:solidFill>
                <a:effectLst/>
              </a:rPr>
              <a:t>κρέπα</a:t>
            </a:r>
            <a:r>
              <a:rPr lang="el-GR" sz="2200" dirty="0">
                <a:solidFill>
                  <a:schemeClr val="tx1"/>
                </a:solidFill>
                <a:effectLst/>
              </a:rPr>
              <a:t>, με το στρογγυλό σχήμα της και το χρυσό χρώμα της θεωρείται ότι συμβολίζει τον ήλιο, πηγή του φωτός</a:t>
            </a:r>
            <a:r>
              <a:rPr lang="el-GR" dirty="0">
                <a:solidFill>
                  <a:schemeClr val="tx1"/>
                </a:solidFill>
                <a:effectLst/>
              </a:rPr>
              <a:t>.</a:t>
            </a:r>
            <a:r>
              <a:rPr lang="el-GR" dirty="0">
                <a:effectLst/>
              </a:rPr>
              <a:t/>
            </a:r>
            <a:br>
              <a:rPr lang="el-GR" dirty="0">
                <a:effectLst/>
              </a:rPr>
            </a:br>
            <a:endParaRPr lang="el-GR" dirty="0"/>
          </a:p>
        </p:txBody>
      </p:sp>
      <p:pic>
        <p:nvPicPr>
          <p:cNvPr id="3074" name="Picture 2" descr="Lily La Hybrid Beau Soleil , Png Download - Lilium Beau Soleil, Transparent  Png - kin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56275" y="533400"/>
            <a:ext cx="290512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repes, thin pancakes on a white plate. Marble background. Copy cpace. Top  view Stock Photo - Alam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633778"/>
            <a:ext cx="2662889" cy="2847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638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190438" cy="3432180"/>
          </a:xfrm>
        </p:spPr>
        <p:txBody>
          <a:bodyPr>
            <a:normAutofit/>
          </a:bodyPr>
          <a:lstStyle/>
          <a:p>
            <a:pPr lvl="0"/>
            <a:r>
              <a:rPr lang="el-GR" sz="1800" dirty="0"/>
              <a:t>Η ετοιμασία της </a:t>
            </a:r>
            <a:r>
              <a:rPr lang="el-GR" sz="1800" dirty="0" err="1"/>
              <a:t>κρέπας</a:t>
            </a:r>
            <a:r>
              <a:rPr lang="el-GR" sz="1800" dirty="0"/>
              <a:t> ακολουθεί κι ένα ακόμη έθιμο αυτό του </a:t>
            </a:r>
            <a:r>
              <a:rPr lang="el-GR" sz="1800" b="1" dirty="0"/>
              <a:t>χρυσού νομίσματος.</a:t>
            </a:r>
            <a:r>
              <a:rPr lang="el-GR" sz="1800" dirty="0"/>
              <a:t>  Οι άνθρωποι γύριζαν την 1</a:t>
            </a:r>
            <a:r>
              <a:rPr lang="el-GR" sz="1800" baseline="30000" dirty="0"/>
              <a:t>η</a:t>
            </a:r>
            <a:r>
              <a:rPr lang="el-GR" sz="1800" dirty="0"/>
              <a:t>  </a:t>
            </a:r>
            <a:r>
              <a:rPr lang="el-GR" sz="1800" dirty="0" err="1"/>
              <a:t>κρέπα</a:t>
            </a:r>
            <a:r>
              <a:rPr lang="el-GR" sz="1800" dirty="0"/>
              <a:t> που έφτιαχναν στον αέρα με το δεξί τους χέρι ενώ στο αριστερό κρατούσαν ένα χρυσό νόμισμα. Έπειτα, έβαζαν το νόμισμα στην </a:t>
            </a:r>
            <a:r>
              <a:rPr lang="el-GR" sz="1800" dirty="0" err="1"/>
              <a:t>κρέπα</a:t>
            </a:r>
            <a:r>
              <a:rPr lang="el-GR" sz="1800" dirty="0"/>
              <a:t> και φύλαγαν αυτήν τη συγκεκριμένη </a:t>
            </a:r>
            <a:r>
              <a:rPr lang="el-GR" sz="1800" dirty="0" err="1"/>
              <a:t>κρέπα</a:t>
            </a:r>
            <a:r>
              <a:rPr lang="el-GR" sz="1800" dirty="0"/>
              <a:t> σε ένα ντουλάπι του σπιτιού και την άφηναν εκεί για έναν χρόνο. Την επόμενη χρονιά, άνοιγαν το ντουλάπι κι έπαιρναν το χρυσό νόμισμα το οποίο το έδιναν στον πρώτο φτωχό που θα περνούσε από το σπίτι τους. Η οικογένεια που θα τηρούσε σωστά το έθιμο θα είχε τύχη, ευτυχία και χρήματα όλη την χρονιά.</a:t>
            </a:r>
          </a:p>
          <a:p>
            <a:endParaRPr lang="el-GR" dirty="0"/>
          </a:p>
        </p:txBody>
      </p:sp>
      <p:pic>
        <p:nvPicPr>
          <p:cNvPr id="5122" name="Picture 2" descr="286 σάκκος με τα χρήματα Images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429000"/>
            <a:ext cx="3869794" cy="2570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026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685800"/>
            <a:ext cx="7391400" cy="2133600"/>
          </a:xfrm>
        </p:spPr>
        <p:txBody>
          <a:bodyPr>
            <a:normAutofit fontScale="92500" lnSpcReduction="20000"/>
          </a:bodyPr>
          <a:lstStyle/>
          <a:p>
            <a:pPr lvl="0"/>
            <a:r>
              <a:rPr lang="el-GR" sz="2400" dirty="0"/>
              <a:t>Ακόμα και το </a:t>
            </a:r>
            <a:r>
              <a:rPr lang="el-GR" sz="2400" b="1" dirty="0"/>
              <a:t>πέταγμα της </a:t>
            </a:r>
            <a:r>
              <a:rPr lang="el-GR" sz="2400" b="1" dirty="0" err="1"/>
              <a:t>κρέπας</a:t>
            </a:r>
            <a:r>
              <a:rPr lang="el-GR" sz="2400" dirty="0"/>
              <a:t> (ή το αναποδογύρισμά της στον αέρα) δεν είναι τυχαίο αλλά έχει κι ‘αυτό την εξήγησή του. Πιστεύεται ότι ακριβώς αυτό το αναποδογύρισμα </a:t>
            </a:r>
            <a:r>
              <a:rPr lang="el-GR" sz="2400" b="1" dirty="0"/>
              <a:t>εξασφαλίζει ευτυχία και τύχη</a:t>
            </a:r>
            <a:r>
              <a:rPr lang="el-GR" sz="2400" dirty="0"/>
              <a:t> κατά τη διάρκεια της χρονιάς που ακολουθεί για αυτόν που το κάνει και την οικογένειά του. </a:t>
            </a:r>
          </a:p>
          <a:p>
            <a:endParaRPr lang="el-GR" dirty="0"/>
          </a:p>
        </p:txBody>
      </p:sp>
      <p:sp>
        <p:nvSpPr>
          <p:cNvPr id="4" name="AutoShape 2" descr="H γιορτή της κρέπας 2 Φεβρουαρίου ΓΑΛΛΙΑ La Chandele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4" descr="H γιορτή της κρέπας 2 Φεβρουαρίου ΓΑΛΛΙΑ La Chandel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6150" name="Picture 6" descr="Little Boy Cook Tossing Pancakes In Frying Pan Stock Illustration -  Download Image Now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810933"/>
            <a:ext cx="4876800" cy="3132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112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Flipping Images and Stock Photos. 6,362 Flipping photography and royalty  free pictures available to download from thousands of stock photo provide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609600"/>
            <a:ext cx="6096000" cy="4402666"/>
          </a:xfrm>
          <a:prstGeom prst="rect">
            <a:avLst/>
          </a:prstGeom>
          <a:noFill/>
          <a:extLst>
            <a:ext uri="{909E8E84-426E-40DD-AFC4-6F175D3DCCD1}">
              <a14:hiddenFill xmlns:a14="http://schemas.microsoft.com/office/drawing/2010/main">
                <a:solidFill>
                  <a:srgbClr val="FFFFFF"/>
                </a:solidFill>
              </a14:hiddenFill>
            </a:ext>
          </a:extLst>
        </p:spPr>
      </p:pic>
      <p:sp>
        <p:nvSpPr>
          <p:cNvPr id="6" name="Horizontal Scroll 5"/>
          <p:cNvSpPr/>
          <p:nvPr/>
        </p:nvSpPr>
        <p:spPr>
          <a:xfrm>
            <a:off x="1219200" y="4495630"/>
            <a:ext cx="6477000" cy="160037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07000"/>
              </a:lnSpc>
              <a:spcAft>
                <a:spcPts val="800"/>
              </a:spcAft>
              <a:buFont typeface="Symbol" panose="05050102010706020507" pitchFamily="18" charset="2"/>
              <a:buChar char=""/>
            </a:pPr>
            <a:r>
              <a:rPr lang="el-GR" b="1">
                <a:latin typeface="Calibri" panose="020F0502020204030204" pitchFamily="34" charset="0"/>
                <a:ea typeface="Calibri" panose="020F0502020204030204" pitchFamily="34" charset="0"/>
                <a:cs typeface="Times New Roman" panose="02020603050405020304" pitchFamily="18" charset="0"/>
              </a:rPr>
              <a:t>Άλλο ένα μυστικό είναι ότι καθώς αναποδογυρίζει κάποιος την κρέπα όταν την φτιάχνει, κάνει μια ευχή όταν ακόμα η κρέπα είναι στον αέρα. Εάν προσγειωθεί μέσα στο τηγάνι, τότε η ευχή θα πραγματοποιηθεί.</a:t>
            </a:r>
            <a:endParaRPr lang="el-GR"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7714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183880" cy="4187952"/>
          </a:xfrm>
        </p:spPr>
        <p:txBody>
          <a:bodyPr/>
          <a:lstStyle/>
          <a:p>
            <a:r>
              <a:rPr lang="el-GR" sz="2400" b="1" dirty="0"/>
              <a:t>1. Πότε γιορτάζεται η «Υπαπαντή»;</a:t>
            </a:r>
            <a:endParaRPr lang="el-GR" sz="2400" dirty="0"/>
          </a:p>
          <a:p>
            <a:pPr marL="0" indent="0">
              <a:buNone/>
            </a:pPr>
            <a:r>
              <a:rPr lang="el-GR" sz="2400" dirty="0" smtClean="0"/>
              <a:t>       Α</a:t>
            </a:r>
            <a:r>
              <a:rPr lang="el-GR" sz="2400" dirty="0"/>
              <a:t>. Στις 2 Φεβρουαρίου</a:t>
            </a:r>
          </a:p>
          <a:p>
            <a:pPr marL="0" indent="0">
              <a:buNone/>
            </a:pPr>
            <a:r>
              <a:rPr lang="el-GR" sz="2400" dirty="0" smtClean="0"/>
              <a:t>       Β</a:t>
            </a:r>
            <a:r>
              <a:rPr lang="el-GR" sz="2400" dirty="0"/>
              <a:t>. 40 μέρες μετά τις 2 </a:t>
            </a:r>
            <a:r>
              <a:rPr lang="el-GR" sz="2400" dirty="0" smtClean="0"/>
              <a:t>Φεβρουαρίου</a:t>
            </a:r>
            <a:endParaRPr lang="en-US" sz="2400" dirty="0" smtClean="0"/>
          </a:p>
          <a:p>
            <a:endParaRPr lang="el-GR" sz="2400" dirty="0"/>
          </a:p>
          <a:p>
            <a:r>
              <a:rPr lang="el-GR" sz="2400" b="1" dirty="0"/>
              <a:t>2. Στα Γαλλικά η γιορτή της «Υπαπαντής» ονομάζεται:</a:t>
            </a:r>
            <a:endParaRPr lang="el-GR" sz="2400" dirty="0"/>
          </a:p>
          <a:p>
            <a:pPr marL="0" indent="0">
              <a:buNone/>
            </a:pPr>
            <a:r>
              <a:rPr lang="el-GR" sz="2400" dirty="0" smtClean="0"/>
              <a:t>        Α</a:t>
            </a:r>
            <a:r>
              <a:rPr lang="fr-FR" sz="2400" dirty="0"/>
              <a:t>. la Chandeleur</a:t>
            </a:r>
            <a:endParaRPr lang="el-GR" sz="2400" dirty="0"/>
          </a:p>
          <a:p>
            <a:pPr marL="0" indent="0">
              <a:buNone/>
            </a:pPr>
            <a:r>
              <a:rPr lang="el-GR" sz="2400" dirty="0" smtClean="0"/>
              <a:t>        </a:t>
            </a:r>
            <a:r>
              <a:rPr lang="fr-FR" sz="2400" dirty="0" smtClean="0"/>
              <a:t>B</a:t>
            </a:r>
            <a:r>
              <a:rPr lang="fr-FR" sz="2400" dirty="0"/>
              <a:t>. La </a:t>
            </a:r>
            <a:r>
              <a:rPr lang="fr-FR" sz="2400" dirty="0" err="1"/>
              <a:t>crê</a:t>
            </a:r>
            <a:r>
              <a:rPr lang="en-US" sz="2400" dirty="0" err="1"/>
              <a:t>pe</a:t>
            </a:r>
            <a:endParaRPr lang="el-GR" sz="2400" dirty="0"/>
          </a:p>
          <a:p>
            <a:endParaRPr lang="el-GR" dirty="0"/>
          </a:p>
        </p:txBody>
      </p:sp>
      <p:sp>
        <p:nvSpPr>
          <p:cNvPr id="4" name="Horizontal Scroll 3"/>
          <p:cNvSpPr/>
          <p:nvPr/>
        </p:nvSpPr>
        <p:spPr>
          <a:xfrm>
            <a:off x="2362200" y="685800"/>
            <a:ext cx="3505200" cy="990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Ώρα για παιχνίδι!</a:t>
            </a:r>
            <a:endParaRPr lang="el-GR" dirty="0"/>
          </a:p>
        </p:txBody>
      </p:sp>
    </p:spTree>
    <p:extLst>
      <p:ext uri="{BB962C8B-B14F-4D97-AF65-F5344CB8AC3E}">
        <p14:creationId xmlns:p14="http://schemas.microsoft.com/office/powerpoint/2010/main" val="16239963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7175</TotalTime>
  <Words>502</Words>
  <Application>Microsoft Office PowerPoint</Application>
  <PresentationFormat>On-screen Show (4:3)</PresentationFormat>
  <Paragraphs>42</Paragraphs>
  <Slides>11</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Symbol</vt:lpstr>
      <vt:lpstr>Times New Roman</vt:lpstr>
      <vt:lpstr>Verdana</vt:lpstr>
      <vt:lpstr>Wingdings 2</vt:lpstr>
      <vt:lpstr>Aspect</vt:lpstr>
      <vt:lpstr>Μαθημα ΓΑΛΛΙΚΑ</vt:lpstr>
      <vt:lpstr>PowerPoint Presentation</vt:lpstr>
      <vt:lpstr>PowerPoint Presentation</vt:lpstr>
      <vt:lpstr>PowerPoint Presentation</vt:lpstr>
      <vt:lpstr>Όταν ο Ιησούς παρουσιάστηκε στο Ναό, αναγνωρίστηκε ως Μεσσίας από τον Άγιο Συμεών ο οποίος τον προσφώνησε «Φως του κόσμου» Έτσι η κρέπα, με το στρογγυλό σχήμα της και το χρυσό χρώμα της θεωρείται ότι συμβολίζει τον ήλιο, πηγή του φωτός.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Μαθημα Ιστορία</dc:title>
  <dc:creator>Μαργαρίτα Κιούκα</dc:creator>
  <cp:lastModifiedBy>Windows User</cp:lastModifiedBy>
  <cp:revision>331</cp:revision>
  <dcterms:created xsi:type="dcterms:W3CDTF">2020-03-12T18:09:25Z</dcterms:created>
  <dcterms:modified xsi:type="dcterms:W3CDTF">2021-01-31T12:36:28Z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CEBD27D8-1F57-4BEA-AAA1-7D89E88E1104</vt:lpwstr>
  </property>
  <property fmtid="{D5CDD505-2E9C-101B-9397-08002B2CF9AE}" pid="3" name="ArticulatePath">
    <vt:lpwstr>Presentation1</vt:lpwstr>
  </property>
</Properties>
</file>