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1"/>
  </p:notesMasterIdLst>
  <p:sldIdLst>
    <p:sldId id="256" r:id="rId2"/>
    <p:sldId id="257" r:id="rId3"/>
    <p:sldId id="259" r:id="rId4"/>
    <p:sldId id="260" r:id="rId5"/>
    <p:sldId id="266" r:id="rId6"/>
    <p:sldId id="265" r:id="rId7"/>
    <p:sldId id="262" r:id="rId8"/>
    <p:sldId id="263" r:id="rId9"/>
    <p:sldId id="267"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069BA-AF4F-4775-B1E0-EE911D22E5F1}" type="datetimeFigureOut">
              <a:rPr lang="el-GR" smtClean="0"/>
              <a:t>20/3/2021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CBC7A-B532-46D4-97C9-1B9876AD50BB}" type="slidenum">
              <a:rPr lang="el-GR" smtClean="0"/>
              <a:t>‹#›</a:t>
            </a:fld>
            <a:endParaRPr lang="el-GR"/>
          </a:p>
        </p:txBody>
      </p:sp>
    </p:spTree>
    <p:extLst>
      <p:ext uri="{BB962C8B-B14F-4D97-AF65-F5344CB8AC3E}">
        <p14:creationId xmlns:p14="http://schemas.microsoft.com/office/powerpoint/2010/main" val="55456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48650614-5D90-42D6-86A2-EB446EDF51CA}" type="datetimeFigureOut">
              <a:rPr lang="el-GR" smtClean="0"/>
              <a:t>20/3/2021</a:t>
            </a:fld>
            <a:endParaRPr lang="el-GR"/>
          </a:p>
        </p:txBody>
      </p:sp>
      <p:sp>
        <p:nvSpPr>
          <p:cNvPr id="16" name="Slide Number Placeholder 15"/>
          <p:cNvSpPr>
            <a:spLocks noGrp="1"/>
          </p:cNvSpPr>
          <p:nvPr>
            <p:ph type="sldNum" sz="quarter" idx="11"/>
          </p:nvPr>
        </p:nvSpPr>
        <p:spPr/>
        <p:txBody>
          <a:bodyPr/>
          <a:lstStyle/>
          <a:p>
            <a:fld id="{1DE8232E-134E-49B6-AE43-037A50C81213}" type="slidenum">
              <a:rPr lang="el-GR" smtClean="0"/>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50614-5D90-42D6-86A2-EB446EDF51CA}" type="datetimeFigureOut">
              <a:rPr lang="el-GR" smtClean="0"/>
              <a:t>20/3/2021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E8232E-134E-49B6-AE43-037A50C8121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650614-5D90-42D6-86A2-EB446EDF51CA}" type="datetimeFigureOut">
              <a:rPr lang="el-GR" smtClean="0"/>
              <a:t>20/3/2021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E8232E-134E-49B6-AE43-037A50C8121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48650614-5D90-42D6-86A2-EB446EDF51CA}" type="datetimeFigureOut">
              <a:rPr lang="el-GR" smtClean="0"/>
              <a:t>20/3/2021</a:t>
            </a:fld>
            <a:endParaRPr lang="el-GR"/>
          </a:p>
        </p:txBody>
      </p:sp>
      <p:sp>
        <p:nvSpPr>
          <p:cNvPr id="15" name="Slide Number Placeholder 14"/>
          <p:cNvSpPr>
            <a:spLocks noGrp="1"/>
          </p:cNvSpPr>
          <p:nvPr>
            <p:ph type="sldNum" sz="quarter" idx="11"/>
          </p:nvPr>
        </p:nvSpPr>
        <p:spPr/>
        <p:txBody>
          <a:bodyPr/>
          <a:lstStyle/>
          <a:p>
            <a:fld id="{1DE8232E-134E-49B6-AE43-037A50C81213}" type="slidenum">
              <a:rPr lang="el-GR" smtClean="0"/>
              <a:t>‹#›</a:t>
            </a:fld>
            <a:endParaRPr lang="el-GR"/>
          </a:p>
        </p:txBody>
      </p:sp>
      <p:sp>
        <p:nvSpPr>
          <p:cNvPr id="16" name="Footer Placeholder 15"/>
          <p:cNvSpPr>
            <a:spLocks noGrp="1"/>
          </p:cNvSpPr>
          <p:nvPr>
            <p:ph type="ftr" sz="quarter" idx="12"/>
          </p:nvPr>
        </p:nvSpPr>
        <p:spPr/>
        <p:txBody>
          <a:bodyPr/>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48650614-5D90-42D6-86A2-EB446EDF51CA}" type="datetimeFigureOut">
              <a:rPr lang="el-GR" smtClean="0"/>
              <a:t>20/3/2021</a:t>
            </a:fld>
            <a:endParaRPr lang="el-GR"/>
          </a:p>
        </p:txBody>
      </p:sp>
      <p:sp>
        <p:nvSpPr>
          <p:cNvPr id="13" name="Slide Number Placeholder 12"/>
          <p:cNvSpPr>
            <a:spLocks noGrp="1"/>
          </p:cNvSpPr>
          <p:nvPr>
            <p:ph type="sldNum" sz="quarter" idx="11"/>
          </p:nvPr>
        </p:nvSpPr>
        <p:spPr/>
        <p:txBody>
          <a:bodyPr/>
          <a:lstStyle/>
          <a:p>
            <a:fld id="{1DE8232E-134E-49B6-AE43-037A50C81213}" type="slidenum">
              <a:rPr lang="el-GR" smtClean="0"/>
              <a:t>‹#›</a:t>
            </a:fld>
            <a:endParaRPr lang="el-GR"/>
          </a:p>
        </p:txBody>
      </p:sp>
      <p:sp>
        <p:nvSpPr>
          <p:cNvPr id="14" name="Footer Placeholder 13"/>
          <p:cNvSpPr>
            <a:spLocks noGrp="1"/>
          </p:cNvSpPr>
          <p:nvPr>
            <p:ph type="ftr" sz="quarter" idx="12"/>
          </p:nvPr>
        </p:nvSpPr>
        <p:spPr/>
        <p:txBody>
          <a:bodyPr/>
          <a:lstStyle/>
          <a:p>
            <a:endParaRPr lang="el-G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8650614-5D90-42D6-86A2-EB446EDF51CA}" type="datetimeFigureOut">
              <a:rPr lang="el-GR" smtClean="0"/>
              <a:t>20/3/2021</a:t>
            </a:fld>
            <a:endParaRPr lang="el-GR"/>
          </a:p>
        </p:txBody>
      </p:sp>
      <p:sp>
        <p:nvSpPr>
          <p:cNvPr id="9" name="Slide Number Placeholder 8"/>
          <p:cNvSpPr>
            <a:spLocks noGrp="1"/>
          </p:cNvSpPr>
          <p:nvPr>
            <p:ph type="sldNum" sz="quarter" idx="11"/>
          </p:nvPr>
        </p:nvSpPr>
        <p:spPr/>
        <p:txBody>
          <a:bodyPr/>
          <a:lstStyle/>
          <a:p>
            <a:fld id="{1DE8232E-134E-49B6-AE43-037A50C81213}"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48650614-5D90-42D6-86A2-EB446EDF51CA}" type="datetimeFigureOut">
              <a:rPr lang="el-GR" smtClean="0"/>
              <a:t>20/3/2021</a:t>
            </a:fld>
            <a:endParaRPr lang="el-GR"/>
          </a:p>
        </p:txBody>
      </p:sp>
      <p:sp>
        <p:nvSpPr>
          <p:cNvPr id="15" name="Slide Number Placeholder 14"/>
          <p:cNvSpPr>
            <a:spLocks noGrp="1"/>
          </p:cNvSpPr>
          <p:nvPr>
            <p:ph type="sldNum" sz="quarter" idx="11"/>
          </p:nvPr>
        </p:nvSpPr>
        <p:spPr/>
        <p:txBody>
          <a:bodyPr/>
          <a:lstStyle/>
          <a:p>
            <a:fld id="{1DE8232E-134E-49B6-AE43-037A50C81213}" type="slidenum">
              <a:rPr lang="el-GR" smtClean="0"/>
              <a:t>‹#›</a:t>
            </a:fld>
            <a:endParaRPr lang="el-GR"/>
          </a:p>
        </p:txBody>
      </p:sp>
      <p:sp>
        <p:nvSpPr>
          <p:cNvPr id="16" name="Footer Placeholder 15"/>
          <p:cNvSpPr>
            <a:spLocks noGrp="1"/>
          </p:cNvSpPr>
          <p:nvPr>
            <p:ph type="ftr" sz="quarter" idx="12"/>
          </p:nvPr>
        </p:nvSpPr>
        <p:spPr/>
        <p:txBody>
          <a:bodyPr/>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48650614-5D90-42D6-86A2-EB446EDF51CA}" type="datetimeFigureOut">
              <a:rPr lang="el-GR" smtClean="0"/>
              <a:t>20/3/2021</a:t>
            </a:fld>
            <a:endParaRPr lang="el-GR"/>
          </a:p>
        </p:txBody>
      </p:sp>
      <p:sp>
        <p:nvSpPr>
          <p:cNvPr id="8" name="Slide Number Placeholder 7"/>
          <p:cNvSpPr>
            <a:spLocks noGrp="1"/>
          </p:cNvSpPr>
          <p:nvPr>
            <p:ph type="sldNum" sz="quarter" idx="11"/>
          </p:nvPr>
        </p:nvSpPr>
        <p:spPr/>
        <p:txBody>
          <a:bodyPr/>
          <a:lstStyle/>
          <a:p>
            <a:fld id="{1DE8232E-134E-49B6-AE43-037A50C81213}" type="slidenum">
              <a:rPr lang="el-GR" smtClean="0"/>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650614-5D90-42D6-86A2-EB446EDF51CA}" type="datetimeFigureOut">
              <a:rPr lang="el-GR" smtClean="0"/>
              <a:t>20/3/2021</a:t>
            </a:fld>
            <a:endParaRPr lang="el-GR"/>
          </a:p>
        </p:txBody>
      </p:sp>
      <p:sp>
        <p:nvSpPr>
          <p:cNvPr id="6" name="Slide Number Placeholder 5"/>
          <p:cNvSpPr>
            <a:spLocks noGrp="1"/>
          </p:cNvSpPr>
          <p:nvPr>
            <p:ph type="sldNum" sz="quarter" idx="11"/>
          </p:nvPr>
        </p:nvSpPr>
        <p:spPr/>
        <p:txBody>
          <a:bodyPr/>
          <a:lstStyle/>
          <a:p>
            <a:fld id="{1DE8232E-134E-49B6-AE43-037A50C81213}" type="slidenum">
              <a:rPr lang="el-GR" smtClean="0"/>
              <a:t>‹#›</a:t>
            </a:fld>
            <a:endParaRPr lang="el-GR"/>
          </a:p>
        </p:txBody>
      </p:sp>
      <p:sp>
        <p:nvSpPr>
          <p:cNvPr id="7" name="Footer Placeholder 6"/>
          <p:cNvSpPr>
            <a:spLocks noGrp="1"/>
          </p:cNvSpPr>
          <p:nvPr>
            <p:ph type="ftr" sz="quarter" idx="12"/>
          </p:nvPr>
        </p:nvSpPr>
        <p:spPr/>
        <p:txBody>
          <a:bodyPr/>
          <a:lstStyle/>
          <a:p>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48650614-5D90-42D6-86A2-EB446EDF51CA}" type="datetimeFigureOut">
              <a:rPr lang="el-GR" smtClean="0"/>
              <a:t>20/3/2021</a:t>
            </a:fld>
            <a:endParaRPr lang="el-GR"/>
          </a:p>
        </p:txBody>
      </p:sp>
      <p:sp>
        <p:nvSpPr>
          <p:cNvPr id="16" name="Slide Number Placeholder 15"/>
          <p:cNvSpPr>
            <a:spLocks noGrp="1"/>
          </p:cNvSpPr>
          <p:nvPr>
            <p:ph type="sldNum" sz="quarter" idx="11"/>
          </p:nvPr>
        </p:nvSpPr>
        <p:spPr/>
        <p:txBody>
          <a:bodyPr/>
          <a:lstStyle/>
          <a:p>
            <a:fld id="{1DE8232E-134E-49B6-AE43-037A50C81213}" type="slidenum">
              <a:rPr lang="el-GR" smtClean="0"/>
              <a:t>‹#›</a:t>
            </a:fld>
            <a:endParaRPr lang="el-GR"/>
          </a:p>
        </p:txBody>
      </p:sp>
      <p:sp>
        <p:nvSpPr>
          <p:cNvPr id="17" name="Footer Placeholder 16"/>
          <p:cNvSpPr>
            <a:spLocks noGrp="1"/>
          </p:cNvSpPr>
          <p:nvPr>
            <p:ph type="ftr" sz="quarter" idx="12"/>
          </p:nvPr>
        </p:nvSpPr>
        <p:spPr/>
        <p:txBody>
          <a:bodyPr/>
          <a:lstStyle/>
          <a:p>
            <a:endParaRPr lang="el-GR"/>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48650614-5D90-42D6-86A2-EB446EDF51CA}" type="datetimeFigureOut">
              <a:rPr lang="el-GR" smtClean="0"/>
              <a:t>20/3/2021</a:t>
            </a:fld>
            <a:endParaRPr lang="el-GR"/>
          </a:p>
        </p:txBody>
      </p:sp>
      <p:sp>
        <p:nvSpPr>
          <p:cNvPr id="14" name="Slide Number Placeholder 13"/>
          <p:cNvSpPr>
            <a:spLocks noGrp="1"/>
          </p:cNvSpPr>
          <p:nvPr>
            <p:ph type="sldNum" sz="quarter" idx="11"/>
          </p:nvPr>
        </p:nvSpPr>
        <p:spPr/>
        <p:txBody>
          <a:bodyPr/>
          <a:lstStyle/>
          <a:p>
            <a:fld id="{1DE8232E-134E-49B6-AE43-037A50C81213}" type="slidenum">
              <a:rPr lang="el-GR" smtClean="0"/>
              <a:t>‹#›</a:t>
            </a:fld>
            <a:endParaRPr lang="el-GR"/>
          </a:p>
        </p:txBody>
      </p:sp>
      <p:sp>
        <p:nvSpPr>
          <p:cNvPr id="15" name="Footer Placeholder 14"/>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8650614-5D90-42D6-86A2-EB446EDF51CA}" type="datetimeFigureOut">
              <a:rPr lang="el-GR" smtClean="0"/>
              <a:t>20/3/2021</a:t>
            </a:fld>
            <a:endParaRPr lang="el-G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l-G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DE8232E-134E-49B6-AE43-037A50C81213}"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3968" y="1340768"/>
            <a:ext cx="4172000" cy="1685745"/>
          </a:xfrm>
        </p:spPr>
        <p:txBody>
          <a:bodyPr>
            <a:normAutofit fontScale="90000"/>
          </a:bodyPr>
          <a:lstStyle/>
          <a:p>
            <a:r>
              <a:rPr lang="el-GR" sz="4700" dirty="0">
                <a:effectLst/>
              </a:rPr>
              <a:t>Άνθιμος Γαζής (1758 – 1828) </a:t>
            </a:r>
            <a:endParaRPr lang="el-GR" sz="4700" dirty="0">
              <a:effectLst/>
            </a:endParaRPr>
          </a:p>
        </p:txBody>
      </p:sp>
      <p:sp>
        <p:nvSpPr>
          <p:cNvPr id="3" name="Subtitle 2"/>
          <p:cNvSpPr>
            <a:spLocks noGrp="1"/>
          </p:cNvSpPr>
          <p:nvPr>
            <p:ph type="subTitle" idx="1"/>
          </p:nvPr>
        </p:nvSpPr>
        <p:spPr>
          <a:xfrm>
            <a:off x="4644008" y="3068960"/>
            <a:ext cx="4104456" cy="1368152"/>
          </a:xfrm>
        </p:spPr>
        <p:txBody>
          <a:bodyPr>
            <a:noAutofit/>
          </a:bodyPr>
          <a:lstStyle/>
          <a:p>
            <a:r>
              <a:rPr lang="el-GR" sz="2000" b="1" i="1" dirty="0" smtClean="0">
                <a:latin typeface="+mj-lt"/>
                <a:ea typeface="+mj-ea"/>
                <a:cs typeface="+mj-cs"/>
              </a:rPr>
              <a:t>Έπαθε </a:t>
            </a:r>
            <a:r>
              <a:rPr lang="el-GR" sz="2000" b="1" i="1" dirty="0">
                <a:latin typeface="+mj-lt"/>
                <a:ea typeface="+mj-ea"/>
                <a:cs typeface="+mj-cs"/>
              </a:rPr>
              <a:t>εγκεφαλικό, γιατί δεν τον δέχτηκε αμέσως ο κυβερνήτης</a:t>
            </a:r>
            <a:endParaRPr lang="el-GR" sz="2000" b="1" i="1" dirty="0">
              <a:latin typeface="+mj-lt"/>
              <a:ea typeface="+mj-ea"/>
              <a:cs typeface="+mj-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3528392" cy="471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84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0778" y="885787"/>
            <a:ext cx="2891266" cy="469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512" y="260648"/>
            <a:ext cx="8229600" cy="792088"/>
          </a:xfrm>
        </p:spPr>
        <p:txBody>
          <a:bodyPr/>
          <a:lstStyle/>
          <a:p>
            <a:pPr algn="r"/>
            <a:r>
              <a:rPr lang="el-GR" sz="3600" dirty="0" smtClean="0"/>
              <a:t>Τα πρώτα χρόνια</a:t>
            </a:r>
            <a:endParaRPr lang="el-GR" sz="3600" dirty="0"/>
          </a:p>
        </p:txBody>
      </p:sp>
      <p:sp>
        <p:nvSpPr>
          <p:cNvPr id="7" name="Rectangle 6"/>
          <p:cNvSpPr/>
          <p:nvPr/>
        </p:nvSpPr>
        <p:spPr>
          <a:xfrm>
            <a:off x="3984282" y="1196752"/>
            <a:ext cx="4572000" cy="4247317"/>
          </a:xfrm>
          <a:prstGeom prst="rect">
            <a:avLst/>
          </a:prstGeom>
        </p:spPr>
        <p:txBody>
          <a:bodyPr>
            <a:spAutoFit/>
          </a:bodyPr>
          <a:lstStyle/>
          <a:p>
            <a:r>
              <a:rPr lang="el-GR" b="1" dirty="0">
                <a:solidFill>
                  <a:schemeClr val="accent6">
                    <a:lumMod val="60000"/>
                    <a:lumOff val="40000"/>
                  </a:schemeClr>
                </a:solidFill>
                <a:latin typeface="+mj-lt"/>
                <a:ea typeface="+mj-ea"/>
                <a:cs typeface="+mj-cs"/>
              </a:rPr>
              <a:t>Γεννήθηκε στις Μηλιές του Πηλίου και ονομαζόταν Αναστάσιος Γκάζαλης. Μορφώθηκε στην περιοχή του, χειροτονήθηκε διάκος στα δεκαέξι του χρόνια και, αργότερα, έγινε αρχιμανδρίτης στην Κωνσταντινούπολη. Το 1797  πήγε στη Βιέννη ως εφημέριος του εκεί ελληνικού ναού του Αγίου Γεωργίου. Παράλληλα με τα εκκλησιαστικά του καθήκοντα ασχολήθηκε με συγγραφές και εκδόσεις, ώστε απέκτησε τη φήμη του διανοούμενου. Σ’ αυτόν οφειλόταν και η έκδοση του περιοδικού «Λόγιος Ερμής». </a:t>
            </a:r>
            <a:endParaRPr lang="el-GR" b="1" dirty="0">
              <a:solidFill>
                <a:schemeClr val="accent6">
                  <a:lumMod val="60000"/>
                  <a:lumOff val="40000"/>
                </a:schemeClr>
              </a:solidFill>
              <a:latin typeface="+mj-lt"/>
              <a:ea typeface="+mj-ea"/>
              <a:cs typeface="+mj-cs"/>
            </a:endParaRPr>
          </a:p>
        </p:txBody>
      </p:sp>
      <p:sp>
        <p:nvSpPr>
          <p:cNvPr id="8" name="Rectangle 7"/>
          <p:cNvSpPr/>
          <p:nvPr/>
        </p:nvSpPr>
        <p:spPr>
          <a:xfrm>
            <a:off x="611560" y="5649092"/>
            <a:ext cx="7632848"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l-GR" sz="1600" b="1" i="1" dirty="0"/>
              <a:t>Ο «Λόγιος Ερμής» ήταν το πρώτο σοβαρό ελληνικό περιοδικό που εκδιδόταν στα χρόνια της σκλαβιάς, και συγκέντρωνε στις σελίδες του τους πιο γνωστούς λόγιους της εποχής.</a:t>
            </a:r>
          </a:p>
        </p:txBody>
      </p:sp>
    </p:spTree>
    <p:extLst>
      <p:ext uri="{BB962C8B-B14F-4D97-AF65-F5344CB8AC3E}">
        <p14:creationId xmlns:p14="http://schemas.microsoft.com/office/powerpoint/2010/main" val="198933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3" y="4221088"/>
            <a:ext cx="7733875" cy="1656184"/>
          </a:xfrm>
        </p:spPr>
        <p:txBody>
          <a:bodyPr>
            <a:noAutofit/>
          </a:bodyPr>
          <a:lstStyle/>
          <a:p>
            <a:pPr algn="just"/>
            <a:r>
              <a:rPr lang="el-GR" sz="1800" b="1" dirty="0" smtClean="0">
                <a:effectLst/>
              </a:rPr>
              <a:t> </a:t>
            </a:r>
            <a:r>
              <a:rPr lang="el-GR" sz="1800" b="1" dirty="0">
                <a:effectLst/>
              </a:rPr>
              <a:t>Το 1817 μυήθηκε στη Φιλική Εταιρεία και το Μάιο του 1821 κήρυξε την επανάσταση  στο Πήλιο. Μετά την αποτυχία της επανάστασης στη Θεσσαλία, εργάστηκε για την επιτυχία της στη νοτιότερη Ελλάδα. Φροντίδα του ήταν η δημιουργία σχολείων και ο τρόπος εκπαίδευσης των </a:t>
            </a:r>
            <a:r>
              <a:rPr lang="el-GR" sz="1800" b="1" dirty="0" smtClean="0">
                <a:effectLst/>
              </a:rPr>
              <a:t>παιδιών.</a:t>
            </a:r>
            <a:endParaRPr lang="el-GR" sz="1800" b="1" dirty="0">
              <a:effectLst/>
            </a:endParaRPr>
          </a:p>
        </p:txBody>
      </p:sp>
      <p:sp>
        <p:nvSpPr>
          <p:cNvPr id="9" name="Title 1"/>
          <p:cNvSpPr txBox="1">
            <a:spLocks/>
          </p:cNvSpPr>
          <p:nvPr/>
        </p:nvSpPr>
        <p:spPr>
          <a:xfrm>
            <a:off x="683568" y="274638"/>
            <a:ext cx="8003232" cy="922114"/>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l-GR" sz="3600" dirty="0" smtClean="0"/>
              <a:t>Η δράση του </a:t>
            </a:r>
            <a:endParaRPr lang="el-GR"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427727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81139" y="1408708"/>
            <a:ext cx="2880320" cy="2062103"/>
          </a:xfrm>
          <a:prstGeom prst="rect">
            <a:avLst/>
          </a:prstGeom>
        </p:spPr>
        <p:txBody>
          <a:bodyPr wrap="square">
            <a:spAutoFit/>
          </a:bodyPr>
          <a:lstStyle/>
          <a:p>
            <a:pPr algn="ctr"/>
            <a:r>
              <a:rPr lang="el-GR" sz="1600" b="1" i="1" dirty="0">
                <a:solidFill>
                  <a:schemeClr val="accent1">
                    <a:lumMod val="40000"/>
                    <a:lumOff val="60000"/>
                  </a:schemeClr>
                </a:solidFill>
              </a:rPr>
              <a:t>Η πινακίδα ΨΥΧΗΣ ΑΚΟΣ (Θεραπεία Ψυχής) που υπήρχε στην είσοδο της βιβλιοθήκης της Μηλιώτικης Σχολής. Η Σχολή ιδρύθηκε από τον Γρηγόριο Κωνσταντά και τον Άνθιμο Γαζή. </a:t>
            </a:r>
          </a:p>
        </p:txBody>
      </p:sp>
    </p:spTree>
    <p:extLst>
      <p:ext uri="{BB962C8B-B14F-4D97-AF65-F5344CB8AC3E}">
        <p14:creationId xmlns:p14="http://schemas.microsoft.com/office/powerpoint/2010/main" val="797015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95981"/>
            <a:ext cx="3888432"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220072" y="1524000"/>
            <a:ext cx="3466728" cy="3057128"/>
          </a:xfrm>
        </p:spPr>
        <p:txBody>
          <a:bodyPr/>
          <a:lstStyle/>
          <a:p>
            <a:pPr marL="0" indent="0" algn="ctr">
              <a:buNone/>
            </a:pPr>
            <a:r>
              <a:rPr lang="el-GR" b="1" i="1" dirty="0">
                <a:solidFill>
                  <a:schemeClr val="accent1">
                    <a:lumMod val="40000"/>
                    <a:lumOff val="60000"/>
                  </a:schemeClr>
                </a:solidFill>
                <a:effectLst/>
              </a:rPr>
              <a:t>Ανθίμου Γαζή Λεξικόν ελληνικόν προς χρήσιν των περί τους παλαιούς συγγραφείς ενασχολουμένων.</a:t>
            </a:r>
          </a:p>
        </p:txBody>
      </p:sp>
    </p:spTree>
    <p:extLst>
      <p:ext uri="{BB962C8B-B14F-4D97-AF65-F5344CB8AC3E}">
        <p14:creationId xmlns:p14="http://schemas.microsoft.com/office/powerpoint/2010/main" val="955896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84784"/>
            <a:ext cx="8229600" cy="4844173"/>
          </a:xfrm>
        </p:spPr>
        <p:style>
          <a:lnRef idx="1">
            <a:schemeClr val="accent1"/>
          </a:lnRef>
          <a:fillRef idx="1001">
            <a:schemeClr val="dk2"/>
          </a:fillRef>
          <a:effectRef idx="1">
            <a:schemeClr val="accent1"/>
          </a:effectRef>
          <a:fontRef idx="minor">
            <a:schemeClr val="dk1"/>
          </a:fontRef>
        </p:style>
        <p:txBody>
          <a:bodyPr>
            <a:normAutofit/>
          </a:bodyPr>
          <a:lstStyle/>
          <a:p>
            <a:pPr marL="0" indent="0">
              <a:buNone/>
            </a:pPr>
            <a:r>
              <a:rPr lang="el-GR" sz="1800" b="1" dirty="0">
                <a:solidFill>
                  <a:schemeClr val="accent5">
                    <a:lumMod val="20000"/>
                    <a:lumOff val="80000"/>
                  </a:schemeClr>
                </a:solidFill>
              </a:rPr>
              <a:t>Όταν εκλέχτηκε ο Καποδίστριας </a:t>
            </a:r>
            <a:endParaRPr lang="el-GR" sz="1800" b="1" dirty="0" smtClean="0">
              <a:solidFill>
                <a:schemeClr val="accent5">
                  <a:lumMod val="20000"/>
                  <a:lumOff val="80000"/>
                </a:schemeClr>
              </a:solidFill>
            </a:endParaRPr>
          </a:p>
          <a:p>
            <a:pPr marL="0" indent="0">
              <a:buNone/>
            </a:pPr>
            <a:r>
              <a:rPr lang="el-GR" sz="1800" b="1" dirty="0" smtClean="0">
                <a:solidFill>
                  <a:schemeClr val="accent5">
                    <a:lumMod val="20000"/>
                    <a:lumOff val="80000"/>
                  </a:schemeClr>
                </a:solidFill>
              </a:rPr>
              <a:t>κυβερνήτης</a:t>
            </a:r>
            <a:r>
              <a:rPr lang="el-GR" sz="1800" b="1" dirty="0">
                <a:solidFill>
                  <a:schemeClr val="accent5">
                    <a:lumMod val="20000"/>
                    <a:lumOff val="80000"/>
                  </a:schemeClr>
                </a:solidFill>
              </a:rPr>
              <a:t>, ενθουσιάστηκε, </a:t>
            </a:r>
            <a:endParaRPr lang="el-GR" sz="1800" b="1" dirty="0" smtClean="0">
              <a:solidFill>
                <a:schemeClr val="accent5">
                  <a:lumMod val="20000"/>
                  <a:lumOff val="80000"/>
                </a:schemeClr>
              </a:solidFill>
            </a:endParaRPr>
          </a:p>
          <a:p>
            <a:pPr marL="0" indent="0">
              <a:buNone/>
            </a:pPr>
            <a:r>
              <a:rPr lang="el-GR" sz="1800" b="1" dirty="0" smtClean="0">
                <a:solidFill>
                  <a:schemeClr val="accent5">
                    <a:lumMod val="20000"/>
                    <a:lumOff val="80000"/>
                  </a:schemeClr>
                </a:solidFill>
              </a:rPr>
              <a:t>γιατί </a:t>
            </a:r>
            <a:r>
              <a:rPr lang="el-GR" sz="1800" b="1" dirty="0">
                <a:solidFill>
                  <a:schemeClr val="accent5">
                    <a:lumMod val="20000"/>
                    <a:lumOff val="80000"/>
                  </a:schemeClr>
                </a:solidFill>
              </a:rPr>
              <a:t>πίστεψε ότι ήταν ο μόνος που </a:t>
            </a:r>
            <a:endParaRPr lang="el-GR" sz="1800" b="1" dirty="0" smtClean="0">
              <a:solidFill>
                <a:schemeClr val="accent5">
                  <a:lumMod val="20000"/>
                  <a:lumOff val="80000"/>
                </a:schemeClr>
              </a:solidFill>
            </a:endParaRPr>
          </a:p>
          <a:p>
            <a:pPr marL="0" indent="0">
              <a:buNone/>
            </a:pPr>
            <a:r>
              <a:rPr lang="el-GR" sz="1800" b="1" dirty="0" smtClean="0">
                <a:solidFill>
                  <a:schemeClr val="accent5">
                    <a:lumMod val="20000"/>
                    <a:lumOff val="80000"/>
                  </a:schemeClr>
                </a:solidFill>
              </a:rPr>
              <a:t>μπορούσε </a:t>
            </a:r>
            <a:r>
              <a:rPr lang="el-GR" sz="1800" b="1" dirty="0">
                <a:solidFill>
                  <a:schemeClr val="accent5">
                    <a:lumMod val="20000"/>
                    <a:lumOff val="80000"/>
                  </a:schemeClr>
                </a:solidFill>
              </a:rPr>
              <a:t>να βγάλει τους Έλληνες </a:t>
            </a:r>
            <a:endParaRPr lang="el-GR" sz="1800" b="1" dirty="0" smtClean="0">
              <a:solidFill>
                <a:schemeClr val="accent5">
                  <a:lumMod val="20000"/>
                  <a:lumOff val="80000"/>
                </a:schemeClr>
              </a:solidFill>
            </a:endParaRPr>
          </a:p>
          <a:p>
            <a:pPr marL="0" indent="0">
              <a:buNone/>
            </a:pPr>
            <a:r>
              <a:rPr lang="el-GR" sz="1800" b="1" dirty="0" smtClean="0">
                <a:solidFill>
                  <a:schemeClr val="accent5">
                    <a:lumMod val="20000"/>
                    <a:lumOff val="80000"/>
                  </a:schemeClr>
                </a:solidFill>
              </a:rPr>
              <a:t>από </a:t>
            </a:r>
            <a:r>
              <a:rPr lang="el-GR" sz="1800" b="1" dirty="0">
                <a:solidFill>
                  <a:schemeClr val="accent5">
                    <a:lumMod val="20000"/>
                    <a:lumOff val="80000"/>
                  </a:schemeClr>
                </a:solidFill>
              </a:rPr>
              <a:t>τα σκοτάδια της αμάθειας και να δώσει πνοή στο έθνος. Άλλαξε όμως γνώμη, όταν αποφάσισε να τον επισκεφτεί, ως παλιός γνώριμος, να τον συγχαρεί και να συνεργαστεί μαζί του. Και αυτό, γιατί οι άνθρωποι του κυβερνήτη του είπαν  ότι για να  γίνει δεκτός έπρεπε να ακολουθήσει, όπως και οι άλλοι, τις τυπικές διαδικασίες. </a:t>
            </a:r>
            <a:r>
              <a:rPr lang="el-GR" sz="1800" b="1" dirty="0" smtClean="0">
                <a:solidFill>
                  <a:schemeClr val="accent5">
                    <a:lumMod val="20000"/>
                    <a:lumOff val="80000"/>
                  </a:schemeClr>
                </a:solidFill>
              </a:rPr>
              <a:t>Ήταν τόση η αγανάκτηση και η στενοχώρια που ένιωσε, ώστε έπαθε εγκεφαλικό</a:t>
            </a:r>
            <a:r>
              <a:rPr lang="el-GR" sz="1800" b="1" dirty="0">
                <a:solidFill>
                  <a:schemeClr val="accent5">
                    <a:lumMod val="20000"/>
                    <a:lumOff val="80000"/>
                  </a:schemeClr>
                </a:solidFill>
              </a:rPr>
              <a:t>. Και καθώς </a:t>
            </a:r>
            <a:r>
              <a:rPr lang="el-GR" sz="1800" b="1" dirty="0" smtClean="0">
                <a:solidFill>
                  <a:schemeClr val="accent5">
                    <a:lumMod val="20000"/>
                    <a:lumOff val="80000"/>
                  </a:schemeClr>
                </a:solidFill>
              </a:rPr>
              <a:t>η </a:t>
            </a:r>
            <a:r>
              <a:rPr lang="el-GR" sz="1800" b="1" dirty="0">
                <a:solidFill>
                  <a:schemeClr val="accent5">
                    <a:lumMod val="20000"/>
                    <a:lumOff val="80000"/>
                  </a:schemeClr>
                </a:solidFill>
              </a:rPr>
              <a:t>υγεία του ήταν πια σοβαρά κλονισμένη και ζούσε πια «εν εσχάτη πενία και αθλιότητι» στη Σύρο, όντας χωρίς καμιά οικονομική βοήθεια ή σύνταξη από το επίσημο κράτος, που τον αντάμειβε με την πλήρη αδιαφορία του για τις μεγάλες εθνικές του υπηρεσίες, ο Γαζής δεν άντεξε και πέθανε στις 24 Νοεμβρίου του 1828.</a:t>
            </a:r>
          </a:p>
        </p:txBody>
      </p:sp>
      <p:sp>
        <p:nvSpPr>
          <p:cNvPr id="3" name="Title 2"/>
          <p:cNvSpPr>
            <a:spLocks noGrp="1"/>
          </p:cNvSpPr>
          <p:nvPr>
            <p:ph type="title"/>
          </p:nvPr>
        </p:nvSpPr>
        <p:spPr>
          <a:xfrm>
            <a:off x="385192" y="501793"/>
            <a:ext cx="4258816" cy="922114"/>
          </a:xfrm>
        </p:spPr>
        <p:txBody>
          <a:bodyPr>
            <a:normAutofit/>
          </a:bodyPr>
          <a:lstStyle/>
          <a:p>
            <a:pPr algn="ctr"/>
            <a:r>
              <a:rPr lang="el-GR" sz="1600" b="1" i="1" dirty="0">
                <a:solidFill>
                  <a:schemeClr val="accent1">
                    <a:lumMod val="40000"/>
                    <a:lumOff val="60000"/>
                  </a:schemeClr>
                </a:solidFill>
                <a:effectLst/>
              </a:rPr>
              <a:t>Η σημαία που ύψωσε ο Άνθιμος Γαζής στις 7 Μαίου 1821, στις Μηλιές του Πηλίου</a:t>
            </a:r>
            <a:endParaRPr lang="el-GR" sz="1600" b="1" i="1" dirty="0">
              <a:solidFill>
                <a:schemeClr val="accent1">
                  <a:lumMod val="40000"/>
                  <a:lumOff val="60000"/>
                </a:schemeClr>
              </a:solidFill>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76672"/>
            <a:ext cx="3600400" cy="245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761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9792" y="5589240"/>
            <a:ext cx="3676034" cy="939559"/>
          </a:xfrm>
        </p:spPr>
        <p:txBody>
          <a:bodyPr>
            <a:noAutofit/>
          </a:bodyPr>
          <a:lstStyle/>
          <a:p>
            <a:pPr marL="109728" indent="0">
              <a:buNone/>
            </a:pPr>
            <a:r>
              <a:rPr lang="el-GR" sz="1800" b="1" i="1" dirty="0">
                <a:solidFill>
                  <a:schemeClr val="accent5">
                    <a:lumMod val="20000"/>
                    <a:lumOff val="80000"/>
                  </a:schemeClr>
                </a:solidFill>
                <a:effectLst>
                  <a:outerShdw blurRad="31750" dist="25400" dir="5400000" algn="tl" rotWithShape="0">
                    <a:srgbClr val="000000">
                      <a:alpha val="25000"/>
                    </a:srgbClr>
                  </a:outerShdw>
                </a:effectLst>
                <a:latin typeface="+mj-lt"/>
                <a:ea typeface="+mj-ea"/>
                <a:cs typeface="+mj-cs"/>
              </a:rPr>
              <a:t>Πολέμησε, έχασε τον άντρα της και πρόσφερε το καράβι της για πυρπολικό…</a:t>
            </a:r>
            <a:endParaRPr lang="el-GR" sz="1800" b="1" i="1" dirty="0">
              <a:solidFill>
                <a:schemeClr val="accent5">
                  <a:lumMod val="20000"/>
                  <a:lumOff val="80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a:xfrm>
            <a:off x="467544" y="260648"/>
            <a:ext cx="8229600" cy="882352"/>
          </a:xfrm>
        </p:spPr>
        <p:txBody>
          <a:bodyPr>
            <a:noAutofit/>
          </a:bodyPr>
          <a:lstStyle/>
          <a:p>
            <a:pPr algn="ctr"/>
            <a:r>
              <a:rPr lang="el-GR" sz="4000" dirty="0"/>
              <a:t>Δόμνα Βισβίζη (1783- 1845) </a:t>
            </a:r>
            <a:endParaRPr lang="el-GR" sz="44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12776"/>
            <a:ext cx="3472408" cy="405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107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91264" cy="2235704"/>
          </a:xfrm>
        </p:spPr>
        <p:txBody>
          <a:bodyPr>
            <a:normAutofit/>
          </a:bodyPr>
          <a:lstStyle/>
          <a:p>
            <a:pPr marL="109728" indent="0">
              <a:buNone/>
            </a:pPr>
            <a:r>
              <a:rPr lang="el-GR" sz="1800" b="1" dirty="0">
                <a:solidFill>
                  <a:schemeClr val="accent1">
                    <a:lumMod val="20000"/>
                    <a:lumOff val="80000"/>
                  </a:schemeClr>
                </a:solidFill>
              </a:rPr>
              <a:t>Γεννήθηκε στον Αίνο της Θράκης από οικογένεια πλούσιων γαιοκτημόνων. Στα 25 της χρόνια  παντρεύτηκε τον πλοίαρχο Χατζή Αντώνη Βισβίζη και έκανε μαζί του πέντε παιδιά. Μόλις ξέσπασε η ελληνική επανάσταση, πούλησαν όλα τα υπάρχοντά τους και με τα χρήματα που πήραν εξόπλισαν και επάνδρωσαν το σκάφος τους «Καλομοίρα» με 16 κανόνια και 140 ναύτες, προκειμένου να αγωνιστούν και οι ίδιοι. Μαζί τους πήραν και τα παιδιά τους. </a:t>
            </a:r>
            <a:endParaRPr lang="el-GR" sz="1800" b="1" dirty="0">
              <a:solidFill>
                <a:schemeClr val="accent1">
                  <a:lumMod val="20000"/>
                  <a:lumOff val="80000"/>
                </a:schemeClr>
              </a:solidFill>
            </a:endParaRPr>
          </a:p>
        </p:txBody>
      </p:sp>
      <p:sp>
        <p:nvSpPr>
          <p:cNvPr id="3" name="Title 2"/>
          <p:cNvSpPr>
            <a:spLocks noGrp="1"/>
          </p:cNvSpPr>
          <p:nvPr>
            <p:ph type="title"/>
          </p:nvPr>
        </p:nvSpPr>
        <p:spPr>
          <a:xfrm>
            <a:off x="467544" y="476672"/>
            <a:ext cx="8229600" cy="678904"/>
          </a:xfrm>
        </p:spPr>
        <p:txBody>
          <a:bodyPr>
            <a:normAutofit/>
          </a:bodyPr>
          <a:lstStyle/>
          <a:p>
            <a:r>
              <a:rPr lang="el-GR" sz="3600" dirty="0" smtClean="0"/>
              <a:t>Η ζωή </a:t>
            </a:r>
            <a:r>
              <a:rPr lang="el-GR" sz="3600" dirty="0" smtClean="0"/>
              <a:t>της</a:t>
            </a:r>
            <a:endParaRPr lang="el-GR" sz="36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624668"/>
            <a:ext cx="4536504" cy="285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14799" y="4149080"/>
            <a:ext cx="2286000" cy="1569660"/>
          </a:xfrm>
          <a:prstGeom prst="rect">
            <a:avLst/>
          </a:prstGeom>
        </p:spPr>
        <p:txBody>
          <a:bodyPr wrap="square">
            <a:spAutoFit/>
          </a:bodyPr>
          <a:lstStyle/>
          <a:p>
            <a:pPr algn="ctr"/>
            <a:r>
              <a:rPr lang="el-GR" sz="1600" b="1" i="1" dirty="0">
                <a:solidFill>
                  <a:schemeClr val="accent1">
                    <a:lumMod val="40000"/>
                    <a:lumOff val="60000"/>
                  </a:schemeClr>
                </a:solidFill>
              </a:rPr>
              <a:t>Το αντίγραφο της ΚΑΛΟΜΟΙΡΑΣ που κατασκεύασε το μέλος του Συλλόγου Σταύρος Μπαμπάλας.</a:t>
            </a:r>
          </a:p>
        </p:txBody>
      </p:sp>
    </p:spTree>
    <p:extLst>
      <p:ext uri="{BB962C8B-B14F-4D97-AF65-F5344CB8AC3E}">
        <p14:creationId xmlns:p14="http://schemas.microsoft.com/office/powerpoint/2010/main" val="2447583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975" y="2132856"/>
            <a:ext cx="7776864" cy="4247317"/>
          </a:xfrm>
          <a:prstGeom prst="rect">
            <a:avLst/>
          </a:prstGeom>
        </p:spPr>
        <p:txBody>
          <a:bodyPr wrap="square">
            <a:spAutoFit/>
          </a:bodyPr>
          <a:lstStyle/>
          <a:p>
            <a:r>
              <a:rPr lang="el-GR" b="1" dirty="0">
                <a:solidFill>
                  <a:schemeClr val="tx2"/>
                </a:solidFill>
              </a:rPr>
              <a:t>Η Δόμνα, γενναία και ατρόμητη από τη </a:t>
            </a:r>
            <a:endParaRPr lang="el-GR" b="1" dirty="0" smtClean="0">
              <a:solidFill>
                <a:schemeClr val="tx2"/>
              </a:solidFill>
            </a:endParaRPr>
          </a:p>
          <a:p>
            <a:r>
              <a:rPr lang="el-GR" b="1" dirty="0" smtClean="0">
                <a:solidFill>
                  <a:schemeClr val="tx2"/>
                </a:solidFill>
              </a:rPr>
              <a:t>φύση της, όταν πέθανε ο άντρας της, </a:t>
            </a:r>
          </a:p>
          <a:p>
            <a:r>
              <a:rPr lang="el-GR" b="1" dirty="0" smtClean="0">
                <a:solidFill>
                  <a:schemeClr val="tx2"/>
                </a:solidFill>
              </a:rPr>
              <a:t>ανέλαβε η </a:t>
            </a:r>
            <a:r>
              <a:rPr lang="el-GR" b="1" dirty="0">
                <a:solidFill>
                  <a:schemeClr val="tx2"/>
                </a:solidFill>
              </a:rPr>
              <a:t>ίδια ως καπετάνισσα </a:t>
            </a:r>
            <a:endParaRPr lang="el-GR" b="1" dirty="0" smtClean="0">
              <a:solidFill>
                <a:schemeClr val="tx2"/>
              </a:solidFill>
            </a:endParaRPr>
          </a:p>
          <a:p>
            <a:r>
              <a:rPr lang="el-GR" b="1" dirty="0" smtClean="0">
                <a:solidFill>
                  <a:schemeClr val="tx2"/>
                </a:solidFill>
              </a:rPr>
              <a:t> </a:t>
            </a:r>
            <a:r>
              <a:rPr lang="el-GR" b="1" dirty="0">
                <a:solidFill>
                  <a:schemeClr val="tx2"/>
                </a:solidFill>
              </a:rPr>
              <a:t>να  </a:t>
            </a:r>
            <a:r>
              <a:rPr lang="el-GR" b="1" dirty="0" smtClean="0">
                <a:solidFill>
                  <a:schemeClr val="tx2"/>
                </a:solidFill>
              </a:rPr>
              <a:t>συνεχίσει, μαζί </a:t>
            </a:r>
            <a:r>
              <a:rPr lang="el-GR" b="1" dirty="0">
                <a:solidFill>
                  <a:schemeClr val="tx2"/>
                </a:solidFill>
              </a:rPr>
              <a:t>με τα παιδιά της, </a:t>
            </a:r>
            <a:endParaRPr lang="el-GR" b="1" dirty="0" smtClean="0">
              <a:solidFill>
                <a:schemeClr val="tx2"/>
              </a:solidFill>
            </a:endParaRPr>
          </a:p>
          <a:p>
            <a:r>
              <a:rPr lang="el-GR" b="1" dirty="0" smtClean="0">
                <a:solidFill>
                  <a:schemeClr val="tx2"/>
                </a:solidFill>
              </a:rPr>
              <a:t>τη </a:t>
            </a:r>
            <a:r>
              <a:rPr lang="el-GR" b="1" dirty="0">
                <a:solidFill>
                  <a:schemeClr val="tx2"/>
                </a:solidFill>
              </a:rPr>
              <a:t>δράση.  </a:t>
            </a:r>
            <a:r>
              <a:rPr lang="el-GR" b="1" dirty="0" smtClean="0">
                <a:solidFill>
                  <a:schemeClr val="tx2"/>
                </a:solidFill>
              </a:rPr>
              <a:t>Για </a:t>
            </a:r>
            <a:r>
              <a:rPr lang="el-GR" b="1" dirty="0">
                <a:solidFill>
                  <a:schemeClr val="tx2"/>
                </a:solidFill>
              </a:rPr>
              <a:t>μήνες έπλεε  </a:t>
            </a:r>
            <a:r>
              <a:rPr lang="el-GR" b="1" dirty="0" smtClean="0">
                <a:solidFill>
                  <a:schemeClr val="tx2"/>
                </a:solidFill>
              </a:rPr>
              <a:t>στις </a:t>
            </a:r>
            <a:r>
              <a:rPr lang="el-GR" b="1" dirty="0">
                <a:solidFill>
                  <a:schemeClr val="tx2"/>
                </a:solidFill>
              </a:rPr>
              <a:t>ελληνικές </a:t>
            </a:r>
            <a:endParaRPr lang="el-GR" b="1" dirty="0" smtClean="0">
              <a:solidFill>
                <a:schemeClr val="tx2"/>
              </a:solidFill>
            </a:endParaRPr>
          </a:p>
          <a:p>
            <a:r>
              <a:rPr lang="el-GR" b="1" dirty="0" smtClean="0">
                <a:solidFill>
                  <a:schemeClr val="tx2"/>
                </a:solidFill>
              </a:rPr>
              <a:t>θάλασσες </a:t>
            </a:r>
            <a:r>
              <a:rPr lang="el-GR" b="1" dirty="0">
                <a:solidFill>
                  <a:schemeClr val="tx2"/>
                </a:solidFill>
              </a:rPr>
              <a:t>και  </a:t>
            </a:r>
            <a:r>
              <a:rPr lang="el-GR" b="1" dirty="0" smtClean="0">
                <a:solidFill>
                  <a:schemeClr val="tx2"/>
                </a:solidFill>
              </a:rPr>
              <a:t>ναυμαχούσε </a:t>
            </a:r>
            <a:r>
              <a:rPr lang="el-GR" b="1" dirty="0">
                <a:solidFill>
                  <a:schemeClr val="tx2"/>
                </a:solidFill>
              </a:rPr>
              <a:t>με  </a:t>
            </a:r>
            <a:r>
              <a:rPr lang="el-GR" b="1" dirty="0" smtClean="0">
                <a:solidFill>
                  <a:schemeClr val="tx2"/>
                </a:solidFill>
              </a:rPr>
              <a:t>τον </a:t>
            </a:r>
            <a:r>
              <a:rPr lang="el-GR" b="1" dirty="0">
                <a:solidFill>
                  <a:schemeClr val="tx2"/>
                </a:solidFill>
              </a:rPr>
              <a:t>εχθρό, </a:t>
            </a:r>
            <a:endParaRPr lang="el-GR" b="1" dirty="0" smtClean="0">
              <a:solidFill>
                <a:schemeClr val="tx2"/>
              </a:solidFill>
            </a:endParaRPr>
          </a:p>
          <a:p>
            <a:r>
              <a:rPr lang="el-GR" b="1" dirty="0" smtClean="0">
                <a:solidFill>
                  <a:schemeClr val="tx2"/>
                </a:solidFill>
              </a:rPr>
              <a:t>εφοδίαζε </a:t>
            </a:r>
            <a:r>
              <a:rPr lang="el-GR" b="1" dirty="0">
                <a:solidFill>
                  <a:schemeClr val="tx2"/>
                </a:solidFill>
              </a:rPr>
              <a:t> </a:t>
            </a:r>
            <a:r>
              <a:rPr lang="el-GR" b="1" dirty="0" smtClean="0">
                <a:solidFill>
                  <a:schemeClr val="tx2"/>
                </a:solidFill>
              </a:rPr>
              <a:t>αποκλεισμένες </a:t>
            </a:r>
            <a:r>
              <a:rPr lang="el-GR" b="1" dirty="0">
                <a:solidFill>
                  <a:schemeClr val="tx2"/>
                </a:solidFill>
              </a:rPr>
              <a:t>περιοχές  </a:t>
            </a:r>
            <a:r>
              <a:rPr lang="el-GR" b="1" dirty="0" smtClean="0">
                <a:solidFill>
                  <a:schemeClr val="tx2"/>
                </a:solidFill>
              </a:rPr>
              <a:t>ή </a:t>
            </a:r>
            <a:r>
              <a:rPr lang="el-GR" b="1" dirty="0">
                <a:solidFill>
                  <a:schemeClr val="tx2"/>
                </a:solidFill>
              </a:rPr>
              <a:t>πολιορκημένα </a:t>
            </a:r>
            <a:endParaRPr lang="el-GR" b="1" dirty="0" smtClean="0">
              <a:solidFill>
                <a:schemeClr val="tx2"/>
              </a:solidFill>
            </a:endParaRPr>
          </a:p>
          <a:p>
            <a:r>
              <a:rPr lang="el-GR" b="1" dirty="0" smtClean="0">
                <a:solidFill>
                  <a:schemeClr val="tx2"/>
                </a:solidFill>
              </a:rPr>
              <a:t>κάστρα</a:t>
            </a:r>
            <a:r>
              <a:rPr lang="el-GR" b="1" dirty="0">
                <a:solidFill>
                  <a:schemeClr val="tx2"/>
                </a:solidFill>
              </a:rPr>
              <a:t>, βομβάρδιζε εχθρικές  </a:t>
            </a:r>
            <a:r>
              <a:rPr lang="el-GR" b="1" dirty="0" smtClean="0">
                <a:solidFill>
                  <a:schemeClr val="tx2"/>
                </a:solidFill>
              </a:rPr>
              <a:t>θέσεις </a:t>
            </a:r>
            <a:r>
              <a:rPr lang="el-GR" b="1" dirty="0">
                <a:solidFill>
                  <a:schemeClr val="tx2"/>
                </a:solidFill>
              </a:rPr>
              <a:t>και </a:t>
            </a:r>
            <a:r>
              <a:rPr lang="el-GR" b="1" dirty="0" smtClean="0">
                <a:solidFill>
                  <a:schemeClr val="tx2"/>
                </a:solidFill>
              </a:rPr>
              <a:t>πάσχιζεγια </a:t>
            </a:r>
            <a:r>
              <a:rPr lang="el-GR" b="1" dirty="0">
                <a:solidFill>
                  <a:schemeClr val="tx2"/>
                </a:solidFill>
              </a:rPr>
              <a:t>την ομόνοια. Δεν μπόρεσε όμως να αντέξει για πολύ, αφού τα έξοδα για τη συντήρηση του σκάφους ήταν πολλά και έσοδα δεν υπήρχαν. Έτσι όταν της ζητήθηκε να το παραχωρήσει στην ελληνική κυβέρνηση, προκειμένου να το χρησιμοποιήσουν ως πυρπολικό, το δέχτηκε. Με πίκρα ίσως αλλά συνάμα και ανακούφιση. Είχε να θρέψει και να μεγαλώσει πέντε παιδιά και οι συνθήκες στο πλοίο κάθε άλλο παρά ιδανικές ήταν για κάτι τέτοιο. </a:t>
            </a:r>
            <a:endParaRPr lang="el-GR" b="1" dirty="0">
              <a:solidFill>
                <a:schemeClr val="tx2"/>
              </a:solidFill>
            </a:endParaRPr>
          </a:p>
        </p:txBody>
      </p:sp>
      <p:sp>
        <p:nvSpPr>
          <p:cNvPr id="7" name="Title 2"/>
          <p:cNvSpPr>
            <a:spLocks noGrp="1"/>
          </p:cNvSpPr>
          <p:nvPr>
            <p:ph type="title"/>
          </p:nvPr>
        </p:nvSpPr>
        <p:spPr>
          <a:xfrm>
            <a:off x="457200" y="274638"/>
            <a:ext cx="8229600" cy="994122"/>
          </a:xfrm>
        </p:spPr>
        <p:txBody>
          <a:bodyPr/>
          <a:lstStyle/>
          <a:p>
            <a:r>
              <a:rPr lang="el-GR" sz="3600" dirty="0" smtClean="0"/>
              <a:t>Η </a:t>
            </a:r>
            <a:r>
              <a:rPr lang="el-GR" sz="3600" dirty="0" smtClean="0"/>
              <a:t>δράση της</a:t>
            </a:r>
            <a:endParaRPr lang="el-GR" sz="3600" dirty="0"/>
          </a:p>
        </p:txBody>
      </p:sp>
      <p:sp>
        <p:nvSpPr>
          <p:cNvPr id="6" name="AutoShape 4" descr="Αποτέλεσμα εικόνας για σκουλέν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297" y="548680"/>
            <a:ext cx="332331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919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615" y="3490602"/>
            <a:ext cx="8229600" cy="2592288"/>
          </a:xfrm>
        </p:spPr>
        <p:txBody>
          <a:bodyPr>
            <a:normAutofit/>
          </a:bodyPr>
          <a:lstStyle/>
          <a:p>
            <a:pPr marL="0" indent="0">
              <a:buNone/>
            </a:pPr>
            <a:endParaRPr lang="el-GR" sz="2400" dirty="0" smtClean="0"/>
          </a:p>
          <a:p>
            <a:pPr marL="0" indent="0">
              <a:buNone/>
            </a:pPr>
            <a:r>
              <a:rPr lang="el-GR" sz="2000" b="1" dirty="0" smtClean="0"/>
              <a:t>Η </a:t>
            </a:r>
            <a:r>
              <a:rPr lang="el-GR" sz="2000" b="1" dirty="0"/>
              <a:t>καπετάνισσα, αφού αποσύρθηκε, άρχισε νέο αγώνα για την επιβίωση της ίδιας και των παιδιών της, αφού όλη της την περιουσία την είχε ξοδέψει για τον ιερό αγώνα. Όταν δημιουργήθηκε ελληνικό κράτος, η Δόμνα έζησε διαδοχικά  στο Ναύπλιο, την Ύδρα, τη Σύρα και κατέληξε το 1845 στον Πειραιά. Πέντε χρόνια αργότερα πέθανε μέσα σε απόλυτη  φτώχεια.</a:t>
            </a:r>
          </a:p>
        </p:txBody>
      </p:sp>
      <p:sp>
        <p:nvSpPr>
          <p:cNvPr id="3" name="Title 2"/>
          <p:cNvSpPr>
            <a:spLocks noGrp="1"/>
          </p:cNvSpPr>
          <p:nvPr>
            <p:ph type="title"/>
          </p:nvPr>
        </p:nvSpPr>
        <p:spPr>
          <a:xfrm>
            <a:off x="6804248" y="2132856"/>
            <a:ext cx="1882552" cy="129614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l-GR" sz="1400" b="1" i="1" dirty="0">
                <a:solidFill>
                  <a:schemeClr val="accent1">
                    <a:lumMod val="50000"/>
                  </a:schemeClr>
                </a:solidFill>
                <a:effectLst/>
              </a:rPr>
              <a:t>Μνημείο των Δόμνα και Χατζή Αντώνη Βισβίζη στην πλατεία Φάρου Αλεξανδρούπολης</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345945"/>
            <a:ext cx="597666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414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1682</TotalTime>
  <Words>721</Words>
  <Application>Microsoft Office PowerPoint</Application>
  <PresentationFormat>On-screen Show (4:3)</PresentationFormat>
  <Paragraphs>32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Elemental</vt:lpstr>
      <vt:lpstr>Άνθιμος Γαζής (1758 – 1828) </vt:lpstr>
      <vt:lpstr>Τα πρώτα χρόνια</vt:lpstr>
      <vt:lpstr> Το 1817 μυήθηκε στη Φιλική Εταιρεία και το Μάιο του 1821 κήρυξε την επανάσταση  στο Πήλιο. Μετά την αποτυχία της επανάστασης στη Θεσσαλία, εργάστηκε για την επιτυχία της στη νοτιότερη Ελλάδα. Φροντίδα του ήταν η δημιουργία σχολείων και ο τρόπος εκπαίδευσης των παιδιών.</vt:lpstr>
      <vt:lpstr>PowerPoint Presentation</vt:lpstr>
      <vt:lpstr>Η σημαία που ύψωσε ο Άνθιμος Γαζής στις 7 Μαίου 1821, στις Μηλιές του Πηλίου</vt:lpstr>
      <vt:lpstr>Δόμνα Βισβίζη (1783- 1845) </vt:lpstr>
      <vt:lpstr>Η ζωή της</vt:lpstr>
      <vt:lpstr>Η δράση της</vt:lpstr>
      <vt:lpstr>Μνημείο των Δόμνα και Χατζή Αντώνη Βισβίζη στην πλατεία Φάρου Αλεξανδρούπολης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Αλέξανδος Υψηλάντης</dc:title>
  <dc:creator>Δήμητρα</dc:creator>
  <cp:lastModifiedBy>Δήμητρα</cp:lastModifiedBy>
  <cp:revision>33</cp:revision>
  <dcterms:created xsi:type="dcterms:W3CDTF">2021-02-20T16:31:22Z</dcterms:created>
  <dcterms:modified xsi:type="dcterms:W3CDTF">2021-03-20T17:04:18Z</dcterms:modified>
</cp:coreProperties>
</file>