
<file path=[Content_Types].xml><?xml version="1.0" encoding="utf-8"?>
<Types xmlns="http://schemas.openxmlformats.org/package/2006/content-types">
  <Default Extension="bmp" ContentType="image/bmp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0"/>
  </p:normalViewPr>
  <p:slideViewPr>
    <p:cSldViewPr snapToGrid="0">
      <p:cViewPr varScale="1">
        <p:scale>
          <a:sx n="83" d="100"/>
          <a:sy n="83" d="100"/>
        </p:scale>
        <p:origin x="5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6F193E46-2628-42C2-A57F-D686328F5F2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EFD8D9-2DF5-4D75-BAEF-7AC8BD1834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2843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193E46-2628-42C2-A57F-D686328F5F2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EFD8D9-2DF5-4D75-BAEF-7AC8BD1834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4922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193E46-2628-42C2-A57F-D686328F5F2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EFD8D9-2DF5-4D75-BAEF-7AC8BD1834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5264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193E46-2628-42C2-A57F-D686328F5F2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EFD8D9-2DF5-4D75-BAEF-7AC8BD1834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77758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F193E46-2628-42C2-A57F-D686328F5F2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EFD8D9-2DF5-4D75-BAEF-7AC8BD1834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2462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193E46-2628-42C2-A57F-D686328F5F2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EFD8D9-2DF5-4D75-BAEF-7AC8BD1834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7154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193E46-2628-42C2-A57F-D686328F5F2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EFD8D9-2DF5-4D75-BAEF-7AC8BD1834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1606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193E46-2628-42C2-A57F-D686328F5F2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EFD8D9-2DF5-4D75-BAEF-7AC8BD1834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3692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193E46-2628-42C2-A57F-D686328F5F2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EFD8D9-2DF5-4D75-BAEF-7AC8BD1834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4360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193E46-2628-42C2-A57F-D686328F5F2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EEFD8D9-2DF5-4D75-BAEF-7AC8BD183473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1961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F193E46-2628-42C2-A57F-D686328F5F2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EEFD8D9-2DF5-4D75-BAEF-7AC8BD1834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3459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6F193E46-2628-42C2-A57F-D686328F5F20}" type="datetimeFigureOut">
              <a:rPr lang="el-GR" smtClean="0"/>
              <a:t>29/4/2020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CEEFD8D9-2DF5-4D75-BAEF-7AC8BD1834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21392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1150D-1BF8-4D51-B818-417CD85EEC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/>
              <a:t>Πρωτομαγια</a:t>
            </a:r>
            <a:endParaRPr lang="el-GR" dirty="0"/>
          </a:p>
        </p:txBody>
      </p:sp>
      <p:sp>
        <p:nvSpPr>
          <p:cNvPr id="5" name="Υπότιτλος 4">
            <a:extLst>
              <a:ext uri="{FF2B5EF4-FFF2-40B4-BE49-F238E27FC236}">
                <a16:creationId xmlns:a16="http://schemas.microsoft.com/office/drawing/2014/main" id="{48142767-6F21-4FFB-ABD4-E9ECE4CA22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649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1A32872-D2AC-4ACD-AD46-F61C5F3F0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39980"/>
            <a:ext cx="10058400" cy="1371600"/>
          </a:xfrm>
        </p:spPr>
        <p:txBody>
          <a:bodyPr/>
          <a:lstStyle/>
          <a:p>
            <a:pPr algn="ctr"/>
            <a:r>
              <a:rPr lang="el-GR" dirty="0"/>
              <a:t>Πρωτομαγιά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902A3FD-3817-4DF0-8EEF-EC15D40C59D5}"/>
              </a:ext>
            </a:extLst>
          </p:cNvPr>
          <p:cNvSpPr txBox="1"/>
          <p:nvPr/>
        </p:nvSpPr>
        <p:spPr>
          <a:xfrm>
            <a:off x="532227" y="1631821"/>
            <a:ext cx="737147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>
                <a:solidFill>
                  <a:srgbClr val="FFC000"/>
                </a:solidFill>
              </a:rPr>
              <a:t>Παγκόσμια Ημέρα των Εργατών</a:t>
            </a:r>
          </a:p>
          <a:p>
            <a:endParaRPr lang="el-G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503EFE-50C2-436E-841E-C44F3FAA0F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17" y="3429000"/>
            <a:ext cx="2726423" cy="286336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5225383-7F81-4E15-91DA-2F6A9FD51FDE}"/>
              </a:ext>
            </a:extLst>
          </p:cNvPr>
          <p:cNvSpPr txBox="1"/>
          <p:nvPr/>
        </p:nvSpPr>
        <p:spPr>
          <a:xfrm>
            <a:off x="3598985" y="5367119"/>
            <a:ext cx="77512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>
                <a:solidFill>
                  <a:srgbClr val="FFC000"/>
                </a:solidFill>
              </a:rPr>
              <a:t>Μέρα των λουλουδιών και της Άνοιξης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25509F0-8263-4ECC-B70B-974BDA411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054" y="2213479"/>
            <a:ext cx="5458265" cy="2150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696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BC2D6-D744-4D47-9BCF-AF367ABF5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31578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l-GR" sz="4000" dirty="0">
                <a:solidFill>
                  <a:srgbClr val="FFC000"/>
                </a:solidFill>
              </a:rPr>
              <a:t>Εργατική Πρωτομαγιά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3E969-74D9-40A8-B8D4-A0D7CADEA9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sz="2800" dirty="0"/>
              <a:t>Την </a:t>
            </a:r>
            <a:r>
              <a:rPr lang="el-GR" sz="2800" dirty="0">
                <a:solidFill>
                  <a:srgbClr val="FFC000"/>
                </a:solidFill>
              </a:rPr>
              <a:t>1</a:t>
            </a:r>
            <a:r>
              <a:rPr lang="el-GR" sz="2800" baseline="30000" dirty="0">
                <a:solidFill>
                  <a:srgbClr val="FFC000"/>
                </a:solidFill>
              </a:rPr>
              <a:t>η</a:t>
            </a:r>
            <a:r>
              <a:rPr lang="el-GR" sz="2800" dirty="0">
                <a:solidFill>
                  <a:srgbClr val="FFC000"/>
                </a:solidFill>
              </a:rPr>
              <a:t> Μαΐου </a:t>
            </a:r>
            <a:r>
              <a:rPr lang="el-GR" sz="2800" dirty="0"/>
              <a:t>του 1886 οι εργάτες στο Σικάγο αποφάσισαν να ξεκινήσουν </a:t>
            </a:r>
            <a:r>
              <a:rPr lang="el-GR" sz="2800" dirty="0">
                <a:solidFill>
                  <a:srgbClr val="FFC000"/>
                </a:solidFill>
              </a:rPr>
              <a:t>απεργία</a:t>
            </a:r>
            <a:r>
              <a:rPr lang="el-GR" sz="2800" dirty="0"/>
              <a:t>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sz="2400" dirty="0"/>
              <a:t>Ο λόγος ήταν ότι μέχρι τότε δούλευαν στα εργοστάσια πάρα πολλές μέρες καθημερινά, ακόμα και τα Σαββατοκύριακα, κάτω από πολύ δύσκολες συνθήκες και χωρίς να αμείβονται όπως θα έπρεπε.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90221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88CF0-8471-4228-B9C9-EB1AB8E51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/>
              <a:t>Οι εργαζόμενοι διεκδικούσαν τα δικαιώματα τους με το σύνθημα</a:t>
            </a:r>
          </a:p>
          <a:p>
            <a:pPr marL="0" indent="0" algn="ctr">
              <a:buNone/>
            </a:pPr>
            <a:r>
              <a:rPr lang="el-GR" sz="3600" dirty="0">
                <a:solidFill>
                  <a:srgbClr val="FFC000"/>
                </a:solidFill>
              </a:rPr>
              <a:t>«8 ώρες εργασία, 8 ώρες ύπνος, 8 ώρες ελευθερίας»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0FC2A33-F343-4E40-90AA-F62D2A797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l-GR" sz="4000" dirty="0">
                <a:solidFill>
                  <a:srgbClr val="FFC000"/>
                </a:solidFill>
              </a:rPr>
              <a:t>Εργατική Πρωτομαγιά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E04704-2F85-4A0E-8C7D-AD3EFD4B40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736" y="3763437"/>
            <a:ext cx="2350699" cy="2662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598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9D0DE-16CB-483E-8CE1-5EF58E735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384" y="1371600"/>
            <a:ext cx="10550769" cy="52331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/>
              <a:t>Έξω από ένα εργοστάσιο στο Σικάγο έγιναν </a:t>
            </a:r>
            <a:r>
              <a:rPr lang="el-GR" sz="2000" dirty="0">
                <a:solidFill>
                  <a:srgbClr val="FFC000"/>
                </a:solidFill>
              </a:rPr>
              <a:t>ταραχές</a:t>
            </a:r>
            <a:r>
              <a:rPr lang="el-GR" sz="2000" dirty="0"/>
              <a:t>. Η αστυνομία και οι φύλακες του εργοστασίου </a:t>
            </a:r>
            <a:r>
              <a:rPr lang="el-GR" sz="2000" dirty="0">
                <a:solidFill>
                  <a:srgbClr val="FFC000"/>
                </a:solidFill>
              </a:rPr>
              <a:t>σκότωσαν 4 απεργούς και τραυμάτισαν πολλούς άλλους</a:t>
            </a:r>
            <a:r>
              <a:rPr lang="el-GR" sz="2000" dirty="0"/>
              <a:t>. 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r>
              <a:rPr lang="el-GR" sz="2000" dirty="0"/>
              <a:t>Έτσι, την επόμενη μέρα που έγινε μια </a:t>
            </a:r>
            <a:r>
              <a:rPr lang="el-GR" sz="2000" dirty="0">
                <a:solidFill>
                  <a:srgbClr val="FFC000"/>
                </a:solidFill>
              </a:rPr>
              <a:t>ειρηνική συγκέντρωση </a:t>
            </a:r>
            <a:r>
              <a:rPr lang="el-GR" sz="2000" dirty="0"/>
              <a:t>διαμαρτυρίας οι αστυνομικοί θέλησαν να τη διαλύσουν με τη </a:t>
            </a:r>
            <a:r>
              <a:rPr lang="el-GR" sz="2000" dirty="0">
                <a:solidFill>
                  <a:srgbClr val="FFC000"/>
                </a:solidFill>
              </a:rPr>
              <a:t>βία</a:t>
            </a:r>
            <a:r>
              <a:rPr lang="el-GR" sz="2000" dirty="0"/>
              <a:t>. Τότε, κάποιος έριξε μια χειροβομβίδα και η αστυνομία άρχισε να πυροβολεί.</a:t>
            </a:r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r>
              <a:rPr lang="el-GR" sz="2000" dirty="0"/>
              <a:t>Το αποτέλεσμα </a:t>
            </a:r>
            <a:r>
              <a:rPr lang="el-GR" sz="2000" dirty="0">
                <a:solidFill>
                  <a:srgbClr val="FFC000"/>
                </a:solidFill>
              </a:rPr>
              <a:t>ήταν να χάσουν τη ζωή τους </a:t>
            </a:r>
            <a:r>
              <a:rPr lang="el-GR" sz="2000" dirty="0"/>
              <a:t>τουλάχιστον 4 διαδηλωτές και 6 αστυνομικοί.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0FB5F44-EC09-4B5D-AAB1-893314763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0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l-GR" sz="4000" dirty="0">
                <a:solidFill>
                  <a:srgbClr val="FFC000"/>
                </a:solidFill>
              </a:rPr>
              <a:t>Εργατική Πρωτομαγιά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508A9B-B524-499D-B218-794780087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689" y="4547015"/>
            <a:ext cx="6316394" cy="1878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478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8F3E8-7C4E-4A44-9E2B-7DA4F094E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340986"/>
            <a:ext cx="10058400" cy="3931920"/>
          </a:xfrm>
        </p:spPr>
        <p:txBody>
          <a:bodyPr/>
          <a:lstStyle/>
          <a:p>
            <a:pPr marL="0" indent="0">
              <a:buNone/>
            </a:pPr>
            <a:r>
              <a:rPr lang="el-GR" sz="2400" dirty="0"/>
              <a:t>Στις 20 Ιουλίου 1889 καθιερώθηκε η                   ως η </a:t>
            </a:r>
            <a:r>
              <a:rPr lang="el-GR" sz="2400" dirty="0">
                <a:solidFill>
                  <a:srgbClr val="FFC000"/>
                </a:solidFill>
              </a:rPr>
              <a:t>Παγκόσμια Ημέρα των Εργατών</a:t>
            </a:r>
            <a:r>
              <a:rPr lang="el-GR" sz="2400" dirty="0"/>
              <a:t> σε ανάμνηση αυτών των γεγονότων.</a:t>
            </a:r>
          </a:p>
          <a:p>
            <a:pPr marL="0" indent="0">
              <a:buNone/>
            </a:pPr>
            <a:endParaRPr lang="el-GR" sz="2400" dirty="0"/>
          </a:p>
          <a:p>
            <a:pPr marL="0" indent="0" algn="ctr">
              <a:buNone/>
            </a:pPr>
            <a:r>
              <a:rPr lang="el-GR" sz="2400" dirty="0"/>
              <a:t>Στην Ελλάδα γιορτάστηκε για πρώτη φορά το 1893.</a:t>
            </a:r>
          </a:p>
          <a:p>
            <a:pPr marL="0" indent="0" algn="ctr">
              <a:buNone/>
            </a:pPr>
            <a:endParaRPr lang="el-GR" sz="2400" dirty="0"/>
          </a:p>
          <a:p>
            <a:pPr marL="0" indent="0" algn="ctr">
              <a:buNone/>
            </a:pPr>
            <a:r>
              <a:rPr lang="el-GR" sz="2400" dirty="0">
                <a:solidFill>
                  <a:srgbClr val="FFC000"/>
                </a:solidFill>
              </a:rPr>
              <a:t>Η μέρα έχει θεσπιστεί ως εργατική απεργία και όλες οι υπηρεσίες και οι επιχειρήσεις παραμένουν κλειστές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 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BA04203-3479-4753-87FC-6736883D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l-GR" sz="4000" dirty="0">
                <a:solidFill>
                  <a:srgbClr val="FFC000"/>
                </a:solidFill>
              </a:rPr>
              <a:t>Εργατική Πρωτομαγιά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1F36D6-7D66-461A-BFBB-63C9401EDA23}"/>
              </a:ext>
            </a:extLst>
          </p:cNvPr>
          <p:cNvSpPr/>
          <p:nvPr/>
        </p:nvSpPr>
        <p:spPr>
          <a:xfrm>
            <a:off x="6264069" y="2340986"/>
            <a:ext cx="15997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dirty="0">
                <a:solidFill>
                  <a:srgbClr val="FFC000"/>
                </a:solidFill>
              </a:rPr>
              <a:t>1</a:t>
            </a:r>
            <a:r>
              <a:rPr lang="el-GR" sz="2400" baseline="30000" dirty="0">
                <a:solidFill>
                  <a:srgbClr val="FFC000"/>
                </a:solidFill>
              </a:rPr>
              <a:t>η</a:t>
            </a:r>
            <a:r>
              <a:rPr lang="el-GR" sz="2400" dirty="0">
                <a:solidFill>
                  <a:srgbClr val="FFC000"/>
                </a:solidFill>
              </a:rPr>
              <a:t> Μαΐου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193861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DA6D3-D4F8-4250-AE7E-F08AA6D91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65108"/>
            <a:ext cx="10058400" cy="39319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200" dirty="0"/>
              <a:t>Η Πρωτομαγιά έχει τις ρίζες της στην αρχαιότητα, τότε που οι εκδηλώσεις που γίνονταν είτε για τη Θεά Δήμητρα, είτε για τον Διόνυσο, είχαν σκοπό να γιορτάσει ο κόσμος τη </a:t>
            </a:r>
            <a:r>
              <a:rPr lang="el-GR" sz="2200" dirty="0">
                <a:solidFill>
                  <a:srgbClr val="92D050"/>
                </a:solidFill>
              </a:rPr>
              <a:t>γονιμότητα</a:t>
            </a:r>
            <a:r>
              <a:rPr lang="el-GR" sz="2200" dirty="0"/>
              <a:t> των αγρών, την </a:t>
            </a:r>
            <a:r>
              <a:rPr lang="el-GR" sz="2200" dirty="0">
                <a:solidFill>
                  <a:srgbClr val="92D050"/>
                </a:solidFill>
              </a:rPr>
              <a:t>καρποφορία</a:t>
            </a:r>
            <a:r>
              <a:rPr lang="el-GR" sz="2200" dirty="0"/>
              <a:t> της γης, την </a:t>
            </a:r>
            <a:r>
              <a:rPr lang="el-GR" sz="2200" dirty="0">
                <a:solidFill>
                  <a:srgbClr val="92D050"/>
                </a:solidFill>
              </a:rPr>
              <a:t>άνθιση</a:t>
            </a:r>
            <a:r>
              <a:rPr lang="el-GR" sz="2200" dirty="0"/>
              <a:t> της φύσης, το οριστικό </a:t>
            </a:r>
            <a:r>
              <a:rPr lang="el-GR" sz="2200" dirty="0">
                <a:solidFill>
                  <a:srgbClr val="92D050"/>
                </a:solidFill>
              </a:rPr>
              <a:t>τέλος του χειμώνα </a:t>
            </a:r>
            <a:r>
              <a:rPr lang="el-GR" sz="2200" dirty="0"/>
              <a:t>και τον </a:t>
            </a:r>
            <a:r>
              <a:rPr lang="el-GR" sz="2200" dirty="0">
                <a:solidFill>
                  <a:srgbClr val="92D050"/>
                </a:solidFill>
              </a:rPr>
              <a:t>ερχομό του καλοκαιριού</a:t>
            </a:r>
            <a:r>
              <a:rPr lang="el-GR" sz="2200" dirty="0"/>
              <a:t>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B3EF43C-832B-4092-8166-50BAF171A1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66800" y="793206"/>
            <a:ext cx="1005840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>
                <a:solidFill>
                  <a:srgbClr val="92D050"/>
                </a:solidFill>
              </a:rPr>
              <a:t>Μέρα των λουλουδιών και της Άνοιξης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1DC28B1-4BB2-4BB0-9019-D60513DD0E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267" y="4069080"/>
            <a:ext cx="6569613" cy="2259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494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2A51F-BE5A-4E1B-AC65-014ABF8D5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200" dirty="0"/>
              <a:t>Στην Ελλάδα το πιο διαδεδομένο έθιμο είναι </a:t>
            </a:r>
            <a:r>
              <a:rPr lang="el-GR" sz="2200" dirty="0">
                <a:solidFill>
                  <a:srgbClr val="92D050"/>
                </a:solidFill>
              </a:rPr>
              <a:t>η δημιουργία του πρωτομαγιάτικου στεφανιού από λουλούδια κομμένα από τους αγρούς</a:t>
            </a:r>
            <a:r>
              <a:rPr lang="el-GR" sz="2200" dirty="0"/>
              <a:t>.</a:t>
            </a:r>
          </a:p>
          <a:p>
            <a:pPr marL="0" indent="0">
              <a:buNone/>
            </a:pPr>
            <a:endParaRPr lang="el-GR" sz="28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3FD87AE-79BB-4298-A0C7-247281C7A0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66800" y="1060972"/>
            <a:ext cx="1005840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>
                <a:solidFill>
                  <a:srgbClr val="92D050"/>
                </a:solidFill>
              </a:rPr>
              <a:t>Μέρα των λουλουδιών και της Άνοιξης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E438079-FDE6-4BAA-AA56-AF7A73FFF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0394" y="3548519"/>
            <a:ext cx="3629171" cy="288029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73BFF4C-64EE-4AA0-A514-791FA49996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601" y="3886290"/>
            <a:ext cx="4336373" cy="242836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D87C019-80EB-49C2-BFB5-4529893356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713" y="3041902"/>
            <a:ext cx="4336373" cy="288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414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131</TotalTime>
  <Words>296</Words>
  <Application>Microsoft Office PowerPoint</Application>
  <PresentationFormat>Ευρεία οθόνη</PresentationFormat>
  <Paragraphs>30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1" baseType="lpstr">
      <vt:lpstr>Arial</vt:lpstr>
      <vt:lpstr>Century Gothic</vt:lpstr>
      <vt:lpstr>Savon</vt:lpstr>
      <vt:lpstr>Πρωτομαγια</vt:lpstr>
      <vt:lpstr>Πρωτομαγιά</vt:lpstr>
      <vt:lpstr>Εργατική Πρωτομαγιά</vt:lpstr>
      <vt:lpstr>Εργατική Πρωτομαγιά</vt:lpstr>
      <vt:lpstr>Εργατική Πρωτομαγιά</vt:lpstr>
      <vt:lpstr>Εργατική Πρωτομαγιά</vt:lpstr>
      <vt:lpstr>Μέρα των λουλουδιών και της Άνοιξης</vt:lpstr>
      <vt:lpstr>Μέρα των λουλουδιών και της Άνοιξης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ΠΕΜΠΤΗ 30/4</dc:title>
  <dc:creator>user</dc:creator>
  <cp:lastModifiedBy>Themis Barb</cp:lastModifiedBy>
  <cp:revision>14</cp:revision>
  <dcterms:created xsi:type="dcterms:W3CDTF">2020-04-29T10:03:20Z</dcterms:created>
  <dcterms:modified xsi:type="dcterms:W3CDTF">2020-04-29T18:25:11Z</dcterms:modified>
</cp:coreProperties>
</file>